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handoutMasterIdLst>
    <p:handoutMasterId r:id="rId141"/>
  </p:handout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2" r:id="rId36"/>
    <p:sldId id="293" r:id="rId37"/>
    <p:sldId id="294" r:id="rId38"/>
    <p:sldId id="295" r:id="rId39"/>
    <p:sldId id="290" r:id="rId40"/>
    <p:sldId id="296" r:id="rId41"/>
    <p:sldId id="297" r:id="rId42"/>
    <p:sldId id="298" r:id="rId43"/>
    <p:sldId id="300" r:id="rId44"/>
    <p:sldId id="302" r:id="rId45"/>
    <p:sldId id="304" r:id="rId46"/>
    <p:sldId id="303" r:id="rId47"/>
    <p:sldId id="305" r:id="rId48"/>
    <p:sldId id="306" r:id="rId49"/>
    <p:sldId id="307" r:id="rId50"/>
    <p:sldId id="308" r:id="rId51"/>
    <p:sldId id="309" r:id="rId52"/>
    <p:sldId id="310" r:id="rId53"/>
    <p:sldId id="311" r:id="rId54"/>
    <p:sldId id="313" r:id="rId55"/>
    <p:sldId id="314" r:id="rId56"/>
    <p:sldId id="315" r:id="rId57"/>
    <p:sldId id="316" r:id="rId58"/>
    <p:sldId id="317" r:id="rId59"/>
    <p:sldId id="318" r:id="rId60"/>
    <p:sldId id="320" r:id="rId61"/>
    <p:sldId id="321" r:id="rId62"/>
    <p:sldId id="323" r:id="rId63"/>
    <p:sldId id="324" r:id="rId64"/>
    <p:sldId id="325" r:id="rId65"/>
    <p:sldId id="326" r:id="rId66"/>
    <p:sldId id="327" r:id="rId67"/>
    <p:sldId id="328" r:id="rId68"/>
    <p:sldId id="329" r:id="rId69"/>
    <p:sldId id="330" r:id="rId70"/>
    <p:sldId id="331" r:id="rId71"/>
    <p:sldId id="332" r:id="rId72"/>
    <p:sldId id="319" r:id="rId73"/>
    <p:sldId id="347" r:id="rId74"/>
    <p:sldId id="334" r:id="rId75"/>
    <p:sldId id="335" r:id="rId76"/>
    <p:sldId id="336" r:id="rId77"/>
    <p:sldId id="338" r:id="rId78"/>
    <p:sldId id="339" r:id="rId79"/>
    <p:sldId id="340" r:id="rId80"/>
    <p:sldId id="341" r:id="rId81"/>
    <p:sldId id="342" r:id="rId82"/>
    <p:sldId id="343" r:id="rId83"/>
    <p:sldId id="344" r:id="rId84"/>
    <p:sldId id="346" r:id="rId85"/>
    <p:sldId id="345" r:id="rId86"/>
    <p:sldId id="364" r:id="rId87"/>
    <p:sldId id="366" r:id="rId88"/>
    <p:sldId id="367" r:id="rId89"/>
    <p:sldId id="369" r:id="rId90"/>
    <p:sldId id="370" r:id="rId91"/>
    <p:sldId id="371" r:id="rId92"/>
    <p:sldId id="372" r:id="rId93"/>
    <p:sldId id="373" r:id="rId94"/>
    <p:sldId id="374" r:id="rId95"/>
    <p:sldId id="375" r:id="rId96"/>
    <p:sldId id="376" r:id="rId97"/>
    <p:sldId id="377" r:id="rId98"/>
    <p:sldId id="350" r:id="rId99"/>
    <p:sldId id="351" r:id="rId100"/>
    <p:sldId id="352" r:id="rId101"/>
    <p:sldId id="353" r:id="rId102"/>
    <p:sldId id="356" r:id="rId103"/>
    <p:sldId id="387" r:id="rId104"/>
    <p:sldId id="301" r:id="rId105"/>
    <p:sldId id="388" r:id="rId106"/>
    <p:sldId id="360" r:id="rId107"/>
    <p:sldId id="358" r:id="rId108"/>
    <p:sldId id="359" r:id="rId109"/>
    <p:sldId id="354" r:id="rId110"/>
    <p:sldId id="357" r:id="rId111"/>
    <p:sldId id="381" r:id="rId112"/>
    <p:sldId id="382" r:id="rId113"/>
    <p:sldId id="348" r:id="rId114"/>
    <p:sldId id="379" r:id="rId115"/>
    <p:sldId id="380" r:id="rId116"/>
    <p:sldId id="385" r:id="rId117"/>
    <p:sldId id="389" r:id="rId118"/>
    <p:sldId id="390" r:id="rId119"/>
    <p:sldId id="386" r:id="rId120"/>
    <p:sldId id="392" r:id="rId121"/>
    <p:sldId id="393" r:id="rId122"/>
    <p:sldId id="394" r:id="rId123"/>
    <p:sldId id="395" r:id="rId124"/>
    <p:sldId id="396" r:id="rId125"/>
    <p:sldId id="399" r:id="rId126"/>
    <p:sldId id="400" r:id="rId127"/>
    <p:sldId id="397" r:id="rId128"/>
    <p:sldId id="402" r:id="rId129"/>
    <p:sldId id="383" r:id="rId130"/>
    <p:sldId id="401" r:id="rId131"/>
    <p:sldId id="403" r:id="rId132"/>
    <p:sldId id="398" r:id="rId133"/>
    <p:sldId id="391" r:id="rId134"/>
    <p:sldId id="384" r:id="rId135"/>
    <p:sldId id="349" r:id="rId136"/>
    <p:sldId id="378" r:id="rId137"/>
    <p:sldId id="362" r:id="rId138"/>
    <p:sldId id="361" r:id="rId1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D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8847" autoAdjust="0"/>
  </p:normalViewPr>
  <p:slideViewPr>
    <p:cSldViewPr snapToGrid="0">
      <p:cViewPr>
        <p:scale>
          <a:sx n="66" d="100"/>
          <a:sy n="66" d="100"/>
        </p:scale>
        <p:origin x="53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56D3ED96-7DF7-88D4-19FA-1C6EEFDBFA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9EDCCB3-2099-3EF6-A7C3-43CA4C77D8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B510E9-7100-4B20-9292-378861FD29CC}" type="datetimeFigureOut">
              <a:rPr lang="zh-TW" altLang="en-US" smtClean="0"/>
              <a:t>2025/2/16</a:t>
            </a:fld>
            <a:endParaRPr lang="zh-TW" altLang="en-US"/>
          </a:p>
        </p:txBody>
      </p:sp>
      <p:sp>
        <p:nvSpPr>
          <p:cNvPr id="4" name="頁尾版面配置區 3">
            <a:extLst>
              <a:ext uri="{FF2B5EF4-FFF2-40B4-BE49-F238E27FC236}">
                <a16:creationId xmlns:a16="http://schemas.microsoft.com/office/drawing/2014/main" id="{00FAF478-3868-DAA5-0C27-34F678AB56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61DBB7A7-7652-1D6E-7F80-6C7442EBFC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6583FF-3257-4177-8F90-6BFC676B894F}" type="slidenum">
              <a:rPr lang="zh-TW" altLang="en-US" smtClean="0"/>
              <a:t>‹#›</a:t>
            </a:fld>
            <a:endParaRPr lang="zh-TW" altLang="en-US"/>
          </a:p>
        </p:txBody>
      </p:sp>
    </p:spTree>
    <p:extLst>
      <p:ext uri="{BB962C8B-B14F-4D97-AF65-F5344CB8AC3E}">
        <p14:creationId xmlns:p14="http://schemas.microsoft.com/office/powerpoint/2010/main" val="99265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784BF-FAE9-4E8D-B3A5-7E46378D347E}" type="datetimeFigureOut">
              <a:rPr lang="zh-TW" altLang="en-US" smtClean="0"/>
              <a:t>2025/2/16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3715A-AC2A-4239-84DE-FE7E56035D89}" type="slidenum">
              <a:rPr lang="zh-TW" altLang="en-US" smtClean="0"/>
              <a:t>‹#›</a:t>
            </a:fld>
            <a:endParaRPr lang="zh-TW" altLang="en-US"/>
          </a:p>
        </p:txBody>
      </p:sp>
    </p:spTree>
    <p:extLst>
      <p:ext uri="{BB962C8B-B14F-4D97-AF65-F5344CB8AC3E}">
        <p14:creationId xmlns:p14="http://schemas.microsoft.com/office/powerpoint/2010/main" val="4516557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7</a:t>
            </a:fld>
            <a:endParaRPr lang="zh-TW" altLang="en-US"/>
          </a:p>
        </p:txBody>
      </p:sp>
    </p:spTree>
    <p:extLst>
      <p:ext uri="{BB962C8B-B14F-4D97-AF65-F5344CB8AC3E}">
        <p14:creationId xmlns:p14="http://schemas.microsoft.com/office/powerpoint/2010/main" val="200681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45A4B-6CE4-8659-CDF8-9BBD24F39FA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9C2D29C-CA8C-AE68-6B2C-30331E68962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769F150-FA3E-9FF6-C7AF-81B9D0079741}"/>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63CF4FE-69BE-1403-57ED-FD7B110557AE}"/>
              </a:ext>
            </a:extLst>
          </p:cNvPr>
          <p:cNvSpPr>
            <a:spLocks noGrp="1"/>
          </p:cNvSpPr>
          <p:nvPr>
            <p:ph type="sldNum" sz="quarter" idx="5"/>
          </p:nvPr>
        </p:nvSpPr>
        <p:spPr/>
        <p:txBody>
          <a:bodyPr/>
          <a:lstStyle/>
          <a:p>
            <a:fld id="{CE53715A-AC2A-4239-84DE-FE7E56035D89}" type="slidenum">
              <a:rPr lang="zh-TW" altLang="en-US" smtClean="0"/>
              <a:t>55</a:t>
            </a:fld>
            <a:endParaRPr lang="zh-TW" altLang="en-US"/>
          </a:p>
        </p:txBody>
      </p:sp>
    </p:spTree>
    <p:extLst>
      <p:ext uri="{BB962C8B-B14F-4D97-AF65-F5344CB8AC3E}">
        <p14:creationId xmlns:p14="http://schemas.microsoft.com/office/powerpoint/2010/main" val="112614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471BD-FD88-357A-0043-BC6340C63F7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1B355AE-F7E1-22FD-EFA1-F034B98EE65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A10E8C7-EB9F-E54E-D703-32CAD57E25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3EED0B7-3843-C50A-C1BD-723EE640B24E}"/>
              </a:ext>
            </a:extLst>
          </p:cNvPr>
          <p:cNvSpPr>
            <a:spLocks noGrp="1"/>
          </p:cNvSpPr>
          <p:nvPr>
            <p:ph type="sldNum" sz="quarter" idx="5"/>
          </p:nvPr>
        </p:nvSpPr>
        <p:spPr/>
        <p:txBody>
          <a:bodyPr/>
          <a:lstStyle/>
          <a:p>
            <a:fld id="{CE53715A-AC2A-4239-84DE-FE7E56035D89}" type="slidenum">
              <a:rPr lang="zh-TW" altLang="en-US" smtClean="0"/>
              <a:t>56</a:t>
            </a:fld>
            <a:endParaRPr lang="zh-TW" altLang="en-US"/>
          </a:p>
        </p:txBody>
      </p:sp>
    </p:spTree>
    <p:extLst>
      <p:ext uri="{BB962C8B-B14F-4D97-AF65-F5344CB8AC3E}">
        <p14:creationId xmlns:p14="http://schemas.microsoft.com/office/powerpoint/2010/main" val="35240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C3DB-C945-F0FF-85F0-18F3A06F524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AE749C5-53E2-E652-92E1-D283F4018B5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7214B72-8868-6C13-9F74-5A1858040BC7}"/>
              </a:ext>
            </a:extLst>
          </p:cNvPr>
          <p:cNvSpPr>
            <a:spLocks noGrp="1"/>
          </p:cNvSpPr>
          <p:nvPr>
            <p:ph type="body" idx="1"/>
          </p:nvPr>
        </p:nvSpPr>
        <p:spPr/>
        <p:txBody>
          <a:bodyPr/>
          <a:lstStyle/>
          <a:p>
            <a:r>
              <a:rPr lang="zh-TW" altLang="en-US" dirty="0"/>
              <a:t>本文給出了</a:t>
            </a:r>
            <a:r>
              <a:rPr lang="en-US" altLang="zh-TW" dirty="0"/>
              <a:t>k/n=1/3</a:t>
            </a:r>
            <a:r>
              <a:rPr lang="zh-TW" altLang="en-US" dirty="0"/>
              <a:t>的捲積編碼器和維特比譯碼器的設計和實現。給定的輸入序列已使用卷積編碼器進行編碼並透過通道傳輸。最後，傳輸的序列由維特比譯碼器解碼並產生估計的原始序列。維特比譯碼器由網格編碼調變（</a:t>
            </a:r>
            <a:r>
              <a:rPr lang="en-US" altLang="zh-TW" dirty="0"/>
              <a:t>TCM</a:t>
            </a:r>
            <a:r>
              <a:rPr lang="zh-TW" altLang="en-US" dirty="0"/>
              <a:t>）、分支度量單元（</a:t>
            </a:r>
            <a:r>
              <a:rPr lang="en-US" altLang="zh-TW" dirty="0"/>
              <a:t>BMU</a:t>
            </a:r>
            <a:r>
              <a:rPr lang="zh-TW" altLang="en-US" dirty="0"/>
              <a:t>）、路徑度量單元（</a:t>
            </a:r>
            <a:r>
              <a:rPr lang="en-US" altLang="zh-TW" dirty="0"/>
              <a:t>PMU</a:t>
            </a:r>
            <a:r>
              <a:rPr lang="zh-TW" altLang="en-US" dirty="0"/>
              <a:t>）、倖存路徑單元（</a:t>
            </a:r>
            <a:r>
              <a:rPr lang="en-US" altLang="zh-TW" dirty="0"/>
              <a:t>SPU</a:t>
            </a:r>
            <a:r>
              <a:rPr lang="zh-TW" altLang="en-US" dirty="0"/>
              <a:t>）等主要模組組成。此設計已使用 </a:t>
            </a:r>
            <a:r>
              <a:rPr lang="en-US" altLang="zh-TW" dirty="0"/>
              <a:t>XILINX-ISE 13.2 </a:t>
            </a:r>
            <a:r>
              <a:rPr lang="zh-TW" altLang="en-US" dirty="0"/>
              <a:t>針對約束長度 </a:t>
            </a:r>
            <a:r>
              <a:rPr lang="en-US" altLang="zh-TW" dirty="0"/>
              <a:t>K=7 </a:t>
            </a:r>
            <a:r>
              <a:rPr lang="zh-TW" altLang="en-US" dirty="0"/>
              <a:t>和編碼率為 </a:t>
            </a:r>
            <a:r>
              <a:rPr lang="en-US" altLang="zh-TW" dirty="0"/>
              <a:t>1⁄2 </a:t>
            </a:r>
            <a:r>
              <a:rPr lang="zh-TW" altLang="en-US" dirty="0"/>
              <a:t>輸入序列進行了模擬和綜合。它在 </a:t>
            </a:r>
            <a:r>
              <a:rPr lang="en-US" altLang="zh-TW" dirty="0"/>
              <a:t>FPGA Spartan 6 Board </a:t>
            </a:r>
            <a:r>
              <a:rPr lang="zh-TW" altLang="en-US" dirty="0"/>
              <a:t>中實現</a:t>
            </a:r>
          </a:p>
        </p:txBody>
      </p:sp>
      <p:sp>
        <p:nvSpPr>
          <p:cNvPr id="4" name="投影片編號版面配置區 3">
            <a:extLst>
              <a:ext uri="{FF2B5EF4-FFF2-40B4-BE49-F238E27FC236}">
                <a16:creationId xmlns:a16="http://schemas.microsoft.com/office/drawing/2014/main" id="{3DA1741E-4D0D-F3B8-7BCF-F9D7D5D32F21}"/>
              </a:ext>
            </a:extLst>
          </p:cNvPr>
          <p:cNvSpPr>
            <a:spLocks noGrp="1"/>
          </p:cNvSpPr>
          <p:nvPr>
            <p:ph type="sldNum" sz="quarter" idx="5"/>
          </p:nvPr>
        </p:nvSpPr>
        <p:spPr/>
        <p:txBody>
          <a:bodyPr/>
          <a:lstStyle/>
          <a:p>
            <a:fld id="{CE53715A-AC2A-4239-84DE-FE7E56035D89}" type="slidenum">
              <a:rPr lang="zh-TW" altLang="en-US" smtClean="0"/>
              <a:t>57</a:t>
            </a:fld>
            <a:endParaRPr lang="zh-TW" altLang="en-US"/>
          </a:p>
        </p:txBody>
      </p:sp>
    </p:spTree>
    <p:extLst>
      <p:ext uri="{BB962C8B-B14F-4D97-AF65-F5344CB8AC3E}">
        <p14:creationId xmlns:p14="http://schemas.microsoft.com/office/powerpoint/2010/main" val="336595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所提出的設計支援通用、穩健且可配置的維特比解碼器，其約束長度為 </a:t>
            </a:r>
            <a:r>
              <a:rPr lang="en-US" altLang="zh-TW" dirty="0"/>
              <a:t>7</a:t>
            </a:r>
            <a:r>
              <a:rPr lang="zh-TW" altLang="en-US" dirty="0"/>
              <a:t>、碼率為 </a:t>
            </a:r>
            <a:r>
              <a:rPr lang="en-US" altLang="zh-TW" dirty="0"/>
              <a:t>1/2</a:t>
            </a:r>
            <a:r>
              <a:rPr lang="zh-TW" altLang="en-US" dirty="0"/>
              <a:t>、解碼深度為 </a:t>
            </a:r>
            <a:r>
              <a:rPr lang="en-US" altLang="zh-TW" dirty="0"/>
              <a:t>36 </a:t>
            </a:r>
            <a:r>
              <a:rPr lang="zh-TW" altLang="en-US" dirty="0"/>
              <a:t>個符號。</a:t>
            </a:r>
          </a:p>
          <a:p>
            <a:r>
              <a:rPr lang="en-US" altLang="zh-TW" dirty="0"/>
              <a:t>Viterbi</a:t>
            </a:r>
            <a:r>
              <a:rPr lang="zh-TW" altLang="en-US" dirty="0"/>
              <a:t>譯碼器採用全平行結構提高加法</a:t>
            </a:r>
            <a:r>
              <a:rPr lang="en-US" altLang="zh-TW" dirty="0"/>
              <a:t>-</a:t>
            </a:r>
            <a:r>
              <a:rPr lang="zh-TW" altLang="en-US" dirty="0"/>
              <a:t>比較</a:t>
            </a:r>
            <a:r>
              <a:rPr lang="en-US" altLang="zh-TW" dirty="0"/>
              <a:t>-</a:t>
            </a:r>
            <a:r>
              <a:rPr lang="zh-TW" altLang="en-US" dirty="0"/>
              <a:t>選擇</a:t>
            </a:r>
            <a:r>
              <a:rPr lang="en-US" altLang="zh-TW" dirty="0"/>
              <a:t>(ACS)</a:t>
            </a:r>
            <a:r>
              <a:rPr lang="zh-TW" altLang="en-US" dirty="0"/>
              <a:t>模組的運算速度</a:t>
            </a:r>
            <a:r>
              <a:rPr lang="en-US" altLang="zh-TW" dirty="0"/>
              <a:t>,</a:t>
            </a:r>
            <a:r>
              <a:rPr lang="zh-TW" altLang="en-US" dirty="0"/>
              <a:t>採用最優資料儲存機制避免溢位</a:t>
            </a:r>
            <a:r>
              <a:rPr lang="en-US" altLang="zh-TW" dirty="0"/>
              <a:t>,</a:t>
            </a:r>
            <a:r>
              <a:rPr lang="zh-TW" altLang="en-US" dirty="0"/>
              <a:t>並採用三個分散式</a:t>
            </a:r>
            <a:r>
              <a:rPr lang="en-US" altLang="zh-TW" dirty="0"/>
              <a:t>RAM</a:t>
            </a:r>
            <a:r>
              <a:rPr lang="zh-TW" altLang="en-US" dirty="0"/>
              <a:t>區塊完成循環回溯。包含狀態路徑度量計算、倖存路徑的保存與傳遞、回溯譯碼等核心部分。在硬體實作上提高編碼器和解碼器的工作效能。最後</a:t>
            </a:r>
            <a:r>
              <a:rPr lang="en-US" altLang="zh-TW" dirty="0"/>
              <a:t>,</a:t>
            </a:r>
            <a:r>
              <a:rPr lang="zh-TW" altLang="en-US" dirty="0"/>
              <a:t>基於</a:t>
            </a:r>
            <a:r>
              <a:rPr lang="en-US" altLang="zh-TW" dirty="0" err="1"/>
              <a:t>Xinlinx</a:t>
            </a:r>
            <a:r>
              <a:rPr lang="en-US" altLang="zh-TW" dirty="0"/>
              <a:t> </a:t>
            </a:r>
            <a:r>
              <a:rPr lang="en-US" altLang="zh-TW" dirty="0" err="1"/>
              <a:t>Virtex</a:t>
            </a:r>
            <a:r>
              <a:rPr lang="en-US" altLang="zh-TW" dirty="0"/>
              <a:t>-II FPGA,</a:t>
            </a:r>
            <a:r>
              <a:rPr lang="zh-TW" altLang="en-US" dirty="0"/>
              <a:t>利用</a:t>
            </a:r>
            <a:r>
              <a:rPr lang="en-US" altLang="zh-TW" dirty="0"/>
              <a:t>ISE 7.1i</a:t>
            </a:r>
            <a:r>
              <a:rPr lang="zh-TW" altLang="en-US" dirty="0"/>
              <a:t>軟體對採用</a:t>
            </a:r>
            <a:r>
              <a:rPr lang="en-US" altLang="zh-TW" dirty="0"/>
              <a:t>Verilog HDL</a:t>
            </a:r>
            <a:r>
              <a:rPr lang="zh-TW" altLang="en-US" dirty="0"/>
              <a:t>語言進行的相關模擬結果進行了驗證。結果表明，維特比譯碼器能夠準確解碼（</a:t>
            </a:r>
            <a:r>
              <a:rPr lang="en-US" altLang="zh-TW" dirty="0"/>
              <a:t>2, 1, 7</a:t>
            </a:r>
            <a:r>
              <a:rPr lang="zh-TW" altLang="en-US" dirty="0"/>
              <a:t>）卷積碼，吞吐量達到 </a:t>
            </a:r>
            <a:r>
              <a:rPr lang="en-US" altLang="zh-TW" dirty="0"/>
              <a:t>80 Mbps</a:t>
            </a:r>
            <a:r>
              <a:rPr lang="zh-TW" altLang="en-US" dirty="0"/>
              <a:t>。</a:t>
            </a:r>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59</a:t>
            </a:fld>
            <a:endParaRPr lang="zh-TW" altLang="en-US"/>
          </a:p>
        </p:txBody>
      </p:sp>
    </p:spTree>
    <p:extLst>
      <p:ext uri="{BB962C8B-B14F-4D97-AF65-F5344CB8AC3E}">
        <p14:creationId xmlns:p14="http://schemas.microsoft.com/office/powerpoint/2010/main" val="185088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317A-BB38-D0CD-FB1C-D0620ADB433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335A10E-9ACB-BCCA-33A6-12956DF7E89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37750A9-1CDF-CDD2-9AF9-618878155990}"/>
              </a:ext>
            </a:extLst>
          </p:cNvPr>
          <p:cNvSpPr>
            <a:spLocks noGrp="1"/>
          </p:cNvSpPr>
          <p:nvPr>
            <p:ph type="body" idx="1"/>
          </p:nvPr>
        </p:nvSpPr>
        <p:spPr/>
        <p:txBody>
          <a:bodyPr/>
          <a:lstStyle/>
          <a:p>
            <a:r>
              <a:rPr lang="zh-TW" altLang="en-US" dirty="0"/>
              <a:t>所提出的設計支援通用、穩健且可配置的維特比解碼器，其約束長度為 </a:t>
            </a:r>
            <a:r>
              <a:rPr lang="en-US" altLang="zh-TW" dirty="0"/>
              <a:t>7</a:t>
            </a:r>
            <a:r>
              <a:rPr lang="zh-TW" altLang="en-US" dirty="0"/>
              <a:t>、碼率為 </a:t>
            </a:r>
            <a:r>
              <a:rPr lang="en-US" altLang="zh-TW" dirty="0"/>
              <a:t>1/2</a:t>
            </a:r>
            <a:r>
              <a:rPr lang="zh-TW" altLang="en-US" dirty="0"/>
              <a:t>、解碼深度為 </a:t>
            </a:r>
            <a:r>
              <a:rPr lang="en-US" altLang="zh-TW" dirty="0"/>
              <a:t>36 </a:t>
            </a:r>
            <a:r>
              <a:rPr lang="zh-TW" altLang="en-US" dirty="0"/>
              <a:t>個符號。</a:t>
            </a:r>
          </a:p>
          <a:p>
            <a:r>
              <a:rPr lang="en-US" altLang="zh-TW" dirty="0"/>
              <a:t>Viterbi</a:t>
            </a:r>
            <a:r>
              <a:rPr lang="zh-TW" altLang="en-US" dirty="0"/>
              <a:t>譯碼器採用全平行結構提高加法</a:t>
            </a:r>
            <a:r>
              <a:rPr lang="en-US" altLang="zh-TW" dirty="0"/>
              <a:t>-</a:t>
            </a:r>
            <a:r>
              <a:rPr lang="zh-TW" altLang="en-US" dirty="0"/>
              <a:t>比較</a:t>
            </a:r>
            <a:r>
              <a:rPr lang="en-US" altLang="zh-TW" dirty="0"/>
              <a:t>-</a:t>
            </a:r>
            <a:r>
              <a:rPr lang="zh-TW" altLang="en-US" dirty="0"/>
              <a:t>選擇</a:t>
            </a:r>
            <a:r>
              <a:rPr lang="en-US" altLang="zh-TW" dirty="0"/>
              <a:t>(ACS)</a:t>
            </a:r>
            <a:r>
              <a:rPr lang="zh-TW" altLang="en-US" dirty="0"/>
              <a:t>模組的運算速度</a:t>
            </a:r>
            <a:r>
              <a:rPr lang="en-US" altLang="zh-TW" dirty="0"/>
              <a:t>,</a:t>
            </a:r>
            <a:r>
              <a:rPr lang="zh-TW" altLang="en-US" dirty="0"/>
              <a:t>採用最優資料儲存機制避免溢位</a:t>
            </a:r>
            <a:r>
              <a:rPr lang="en-US" altLang="zh-TW" dirty="0"/>
              <a:t>,</a:t>
            </a:r>
            <a:r>
              <a:rPr lang="zh-TW" altLang="en-US" dirty="0"/>
              <a:t>並採用三個分散式</a:t>
            </a:r>
            <a:r>
              <a:rPr lang="en-US" altLang="zh-TW" dirty="0"/>
              <a:t>RAM</a:t>
            </a:r>
            <a:r>
              <a:rPr lang="zh-TW" altLang="en-US" dirty="0"/>
              <a:t>區塊完成循環回溯。包含狀態路徑度量計算、倖存路徑的保存與傳遞、回溯譯碼等核心部分。在硬體實作上提高編碼器和解碼器的工作效能。最後</a:t>
            </a:r>
            <a:r>
              <a:rPr lang="en-US" altLang="zh-TW" dirty="0"/>
              <a:t>,</a:t>
            </a:r>
            <a:r>
              <a:rPr lang="zh-TW" altLang="en-US" dirty="0"/>
              <a:t>基於</a:t>
            </a:r>
            <a:r>
              <a:rPr lang="en-US" altLang="zh-TW" dirty="0" err="1"/>
              <a:t>Xinlinx</a:t>
            </a:r>
            <a:r>
              <a:rPr lang="en-US" altLang="zh-TW" dirty="0"/>
              <a:t> </a:t>
            </a:r>
            <a:r>
              <a:rPr lang="en-US" altLang="zh-TW" dirty="0" err="1"/>
              <a:t>Virtex</a:t>
            </a:r>
            <a:r>
              <a:rPr lang="en-US" altLang="zh-TW" dirty="0"/>
              <a:t>-II FPGA,</a:t>
            </a:r>
            <a:r>
              <a:rPr lang="zh-TW" altLang="en-US" dirty="0"/>
              <a:t>利用</a:t>
            </a:r>
            <a:r>
              <a:rPr lang="en-US" altLang="zh-TW" dirty="0"/>
              <a:t>ISE 7.1i</a:t>
            </a:r>
            <a:r>
              <a:rPr lang="zh-TW" altLang="en-US" dirty="0"/>
              <a:t>軟體對採用</a:t>
            </a:r>
            <a:r>
              <a:rPr lang="en-US" altLang="zh-TW" dirty="0"/>
              <a:t>Verilog HDL</a:t>
            </a:r>
            <a:r>
              <a:rPr lang="zh-TW" altLang="en-US" dirty="0"/>
              <a:t>語言進行的相關模擬結果進行了驗證。結果表明，維特比譯碼器能夠準確解碼（</a:t>
            </a:r>
            <a:r>
              <a:rPr lang="en-US" altLang="zh-TW" dirty="0"/>
              <a:t>2, 1, 7</a:t>
            </a:r>
            <a:r>
              <a:rPr lang="zh-TW" altLang="en-US" dirty="0"/>
              <a:t>）卷積碼，吞吐量達到 </a:t>
            </a:r>
            <a:r>
              <a:rPr lang="en-US" altLang="zh-TW" dirty="0"/>
              <a:t>80 Mbps</a:t>
            </a:r>
            <a:r>
              <a:rPr lang="zh-TW" altLang="en-US" dirty="0"/>
              <a:t>。</a:t>
            </a:r>
          </a:p>
        </p:txBody>
      </p:sp>
      <p:sp>
        <p:nvSpPr>
          <p:cNvPr id="4" name="投影片編號版面配置區 3">
            <a:extLst>
              <a:ext uri="{FF2B5EF4-FFF2-40B4-BE49-F238E27FC236}">
                <a16:creationId xmlns:a16="http://schemas.microsoft.com/office/drawing/2014/main" id="{97FB0FD7-BD6C-225B-50E3-7250193DC29D}"/>
              </a:ext>
            </a:extLst>
          </p:cNvPr>
          <p:cNvSpPr>
            <a:spLocks noGrp="1"/>
          </p:cNvSpPr>
          <p:nvPr>
            <p:ph type="sldNum" sz="quarter" idx="5"/>
          </p:nvPr>
        </p:nvSpPr>
        <p:spPr/>
        <p:txBody>
          <a:bodyPr/>
          <a:lstStyle/>
          <a:p>
            <a:fld id="{CE53715A-AC2A-4239-84DE-FE7E56035D89}" type="slidenum">
              <a:rPr lang="zh-TW" altLang="en-US" smtClean="0"/>
              <a:t>60</a:t>
            </a:fld>
            <a:endParaRPr lang="zh-TW" altLang="en-US"/>
          </a:p>
        </p:txBody>
      </p:sp>
    </p:spTree>
    <p:extLst>
      <p:ext uri="{BB962C8B-B14F-4D97-AF65-F5344CB8AC3E}">
        <p14:creationId xmlns:p14="http://schemas.microsoft.com/office/powerpoint/2010/main" val="1071271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5314D-8F17-FAB6-FED0-E7C35BC3917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CDB0763-C797-F779-B221-6E99568A034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C2CAC1D-8A9D-D4E9-BCFA-6268960B51FD}"/>
              </a:ext>
            </a:extLst>
          </p:cNvPr>
          <p:cNvSpPr>
            <a:spLocks noGrp="1"/>
          </p:cNvSpPr>
          <p:nvPr>
            <p:ph type="body" idx="1"/>
          </p:nvPr>
        </p:nvSpPr>
        <p:spPr/>
        <p:txBody>
          <a:bodyPr/>
          <a:lstStyle/>
          <a:p>
            <a:r>
              <a:rPr lang="zh-TW" altLang="en-US" dirty="0"/>
              <a:t>本文針對維特比譯碼器設計了漢明距離運算模組、</a:t>
            </a:r>
            <a:r>
              <a:rPr lang="en-US" altLang="zh-TW" dirty="0"/>
              <a:t>ACS</a:t>
            </a:r>
            <a:r>
              <a:rPr lang="zh-TW" altLang="en-US" dirty="0"/>
              <a:t>模組、倖存路徑儲存與管理模組、回溯模組、時序控制器模組和最小值選擇模組。</a:t>
            </a:r>
            <a:endParaRPr lang="en-US" altLang="zh-TW" dirty="0"/>
          </a:p>
          <a:p>
            <a:r>
              <a:rPr lang="zh-TW" altLang="en-US" dirty="0"/>
              <a:t>然而，該設計面臨兩個顯著的問題。一是解碼深度的選擇；另一個是倖存者路徑儲存。</a:t>
            </a:r>
            <a:endParaRPr lang="en-US" altLang="zh-TW" dirty="0"/>
          </a:p>
          <a:p>
            <a:r>
              <a:rPr lang="zh-TW" altLang="en-US" dirty="0"/>
              <a:t>一般情況下，</a:t>
            </a:r>
            <a:r>
              <a:rPr lang="en-US" altLang="zh-TW" dirty="0"/>
              <a:t>VA</a:t>
            </a:r>
            <a:r>
              <a:rPr lang="zh-TW" altLang="en-US" dirty="0"/>
              <a:t>開始回溯，直到倖存路徑為零，然後找到一條最佳路徑。但這不僅會增加解碼延遲，還會造成儲存容量過大的問題。雖然增加解碼深度可以提高解碼準確率，但根據以往經驗，當解碼深度為註冊個數的</a:t>
            </a:r>
            <a:r>
              <a:rPr lang="en-US" altLang="zh-TW" dirty="0"/>
              <a:t>5</a:t>
            </a:r>
            <a:r>
              <a:rPr lang="zh-TW" altLang="en-US" dirty="0"/>
              <a:t>倍到</a:t>
            </a:r>
            <a:r>
              <a:rPr lang="en-US" altLang="zh-TW" dirty="0"/>
              <a:t>10</a:t>
            </a:r>
            <a:r>
              <a:rPr lang="zh-TW" altLang="en-US" dirty="0"/>
              <a:t>倍時，對系統效能影響不大</a:t>
            </a:r>
            <a:r>
              <a:rPr lang="en-US" altLang="zh-TW" dirty="0"/>
              <a:t>[9]</a:t>
            </a:r>
            <a:r>
              <a:rPr lang="zh-TW" altLang="en-US" dirty="0"/>
              <a:t>。</a:t>
            </a:r>
          </a:p>
        </p:txBody>
      </p:sp>
      <p:sp>
        <p:nvSpPr>
          <p:cNvPr id="4" name="投影片編號版面配置區 3">
            <a:extLst>
              <a:ext uri="{FF2B5EF4-FFF2-40B4-BE49-F238E27FC236}">
                <a16:creationId xmlns:a16="http://schemas.microsoft.com/office/drawing/2014/main" id="{027AD30D-A255-5DAE-1001-AEBC8FF8840E}"/>
              </a:ext>
            </a:extLst>
          </p:cNvPr>
          <p:cNvSpPr>
            <a:spLocks noGrp="1"/>
          </p:cNvSpPr>
          <p:nvPr>
            <p:ph type="sldNum" sz="quarter" idx="5"/>
          </p:nvPr>
        </p:nvSpPr>
        <p:spPr/>
        <p:txBody>
          <a:bodyPr/>
          <a:lstStyle/>
          <a:p>
            <a:fld id="{CE53715A-AC2A-4239-84DE-FE7E56035D89}" type="slidenum">
              <a:rPr lang="zh-TW" altLang="en-US" smtClean="0"/>
              <a:t>61</a:t>
            </a:fld>
            <a:endParaRPr lang="zh-TW" altLang="en-US"/>
          </a:p>
        </p:txBody>
      </p:sp>
    </p:spTree>
    <p:extLst>
      <p:ext uri="{BB962C8B-B14F-4D97-AF65-F5344CB8AC3E}">
        <p14:creationId xmlns:p14="http://schemas.microsoft.com/office/powerpoint/2010/main" val="168352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23DAC-C070-D997-B11A-7531D3D6535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B3465F-65C5-8732-DA6E-FE46798DD2A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BFE9FCF-DB12-4C6D-33E0-C27C9E205830}"/>
              </a:ext>
            </a:extLst>
          </p:cNvPr>
          <p:cNvSpPr>
            <a:spLocks noGrp="1"/>
          </p:cNvSpPr>
          <p:nvPr>
            <p:ph type="body" idx="1"/>
          </p:nvPr>
        </p:nvSpPr>
        <p:spPr/>
        <p:txBody>
          <a:bodyPr/>
          <a:lstStyle/>
          <a:p>
            <a:r>
              <a:rPr lang="zh-TW" altLang="en-US" dirty="0"/>
              <a:t>基於</a:t>
            </a:r>
            <a:r>
              <a:rPr lang="en-US" altLang="zh-TW" dirty="0"/>
              <a:t>802.11a</a:t>
            </a:r>
            <a:r>
              <a:rPr lang="zh-TW" altLang="en-US" dirty="0"/>
              <a:t>的解碼深度設定為三十六。卷積解碼器有</a:t>
            </a:r>
            <a:r>
              <a:rPr lang="en-US" altLang="zh-TW" dirty="0"/>
              <a:t>64</a:t>
            </a:r>
            <a:r>
              <a:rPr lang="zh-TW" altLang="en-US" dirty="0"/>
              <a:t>個狀態，需要儲存</a:t>
            </a:r>
            <a:r>
              <a:rPr lang="en-US" altLang="zh-TW" dirty="0"/>
              <a:t>64</a:t>
            </a:r>
            <a:r>
              <a:rPr lang="zh-TW" altLang="en-US" dirty="0"/>
              <a:t>個倖存路徑並保持對應的路徑長度。因此每個</a:t>
            </a:r>
            <a:r>
              <a:rPr lang="en-US" altLang="zh-TW" dirty="0"/>
              <a:t>RAM</a:t>
            </a:r>
            <a:r>
              <a:rPr lang="zh-TW" altLang="en-US" dirty="0"/>
              <a:t>塊的容量應設定為</a:t>
            </a:r>
            <a:r>
              <a:rPr lang="en-US" altLang="zh-TW" dirty="0"/>
              <a:t>64</a:t>
            </a:r>
            <a:r>
              <a:rPr lang="zh-TW" altLang="en-US" dirty="0"/>
              <a:t>個儲存單元，每個儲存單元的大小等於解碼深度。整個硬體架構如圖</a:t>
            </a:r>
            <a:r>
              <a:rPr lang="en-US" altLang="zh-TW" dirty="0"/>
              <a:t>2</a:t>
            </a:r>
            <a:r>
              <a:rPr lang="zh-TW" altLang="en-US" dirty="0"/>
              <a:t>所示。</a:t>
            </a:r>
          </a:p>
        </p:txBody>
      </p:sp>
      <p:sp>
        <p:nvSpPr>
          <p:cNvPr id="4" name="投影片編號版面配置區 3">
            <a:extLst>
              <a:ext uri="{FF2B5EF4-FFF2-40B4-BE49-F238E27FC236}">
                <a16:creationId xmlns:a16="http://schemas.microsoft.com/office/drawing/2014/main" id="{DEFC652D-A9FD-C5C6-B31E-F41C15F5AF28}"/>
              </a:ext>
            </a:extLst>
          </p:cNvPr>
          <p:cNvSpPr>
            <a:spLocks noGrp="1"/>
          </p:cNvSpPr>
          <p:nvPr>
            <p:ph type="sldNum" sz="quarter" idx="5"/>
          </p:nvPr>
        </p:nvSpPr>
        <p:spPr/>
        <p:txBody>
          <a:bodyPr/>
          <a:lstStyle/>
          <a:p>
            <a:fld id="{CE53715A-AC2A-4239-84DE-FE7E56035D89}" type="slidenum">
              <a:rPr lang="zh-TW" altLang="en-US" smtClean="0"/>
              <a:t>62</a:t>
            </a:fld>
            <a:endParaRPr lang="zh-TW" altLang="en-US"/>
          </a:p>
        </p:txBody>
      </p:sp>
    </p:spTree>
    <p:extLst>
      <p:ext uri="{BB962C8B-B14F-4D97-AF65-F5344CB8AC3E}">
        <p14:creationId xmlns:p14="http://schemas.microsoft.com/office/powerpoint/2010/main" val="1454001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0A978-0641-11B5-5644-379D1121904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DD8F7D5-BAC6-2232-8651-974D083F295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C7CBE60-7A72-745A-5611-308A4198FD44}"/>
              </a:ext>
            </a:extLst>
          </p:cNvPr>
          <p:cNvSpPr>
            <a:spLocks noGrp="1"/>
          </p:cNvSpPr>
          <p:nvPr>
            <p:ph type="body" idx="1"/>
          </p:nvPr>
        </p:nvSpPr>
        <p:spPr/>
        <p:txBody>
          <a:bodyPr/>
          <a:lstStyle/>
          <a:p>
            <a:r>
              <a:rPr lang="zh-TW" altLang="en-US" dirty="0"/>
              <a:t>所提出的維特比譯碼器的工作原理如下： </a:t>
            </a:r>
            <a:endParaRPr lang="en-US" altLang="zh-TW" dirty="0"/>
          </a:p>
          <a:p>
            <a:r>
              <a:rPr lang="zh-TW" altLang="en-US" dirty="0"/>
              <a:t>步驟</a:t>
            </a:r>
            <a:r>
              <a:rPr lang="en-US" altLang="zh-TW" dirty="0"/>
              <a:t>1</a:t>
            </a:r>
            <a:r>
              <a:rPr lang="zh-TW" altLang="en-US" dirty="0"/>
              <a:t>、每個時脈向維特比譯碼器輸入兩個並行的二進位位，當輸入使能訊號有效時，漢明距離計算模組開始工作。它計算了六十四組漢明距離。每組由兩組組成，因為每個當前狀態都可以通過兩條可能的路徑到達。</a:t>
            </a:r>
            <a:endParaRPr lang="en-US" altLang="zh-TW" dirty="0"/>
          </a:p>
          <a:p>
            <a:r>
              <a:rPr lang="zh-TW" altLang="en-US" dirty="0"/>
              <a:t>第二步，</a:t>
            </a:r>
            <a:r>
              <a:rPr lang="en-US" altLang="zh-TW" dirty="0"/>
              <a:t>ACS</a:t>
            </a:r>
            <a:r>
              <a:rPr lang="zh-TW" altLang="en-US" dirty="0"/>
              <a:t>模組開始工作。將一個時鐘之前累積的漢明距離相應地添加到新分支路徑的漢明距離中。每個當前狀態經過加法運算後得到兩個新的累積漢明距離，然後</a:t>
            </a:r>
            <a:r>
              <a:rPr lang="en-US" altLang="zh-TW" dirty="0"/>
              <a:t>ACS</a:t>
            </a:r>
            <a:r>
              <a:rPr lang="zh-TW" altLang="en-US" dirty="0"/>
              <a:t>模組比較兩個累積距離的大小，選擇較小的一個作為倖存者。 </a:t>
            </a:r>
            <a:r>
              <a:rPr lang="en-US" altLang="zh-TW" dirty="0"/>
              <a:t>survivor</a:t>
            </a:r>
            <a:r>
              <a:rPr lang="zh-TW" altLang="en-US" dirty="0"/>
              <a:t>的</a:t>
            </a:r>
            <a:r>
              <a:rPr lang="en-US" altLang="zh-TW" dirty="0"/>
              <a:t>path</a:t>
            </a:r>
            <a:r>
              <a:rPr lang="zh-TW" altLang="en-US" dirty="0"/>
              <a:t>代表倖存的路徑。較小的累積漢明距離成為下次計算的基準。所有 </a:t>
            </a:r>
            <a:r>
              <a:rPr lang="en-US" altLang="zh-TW" dirty="0"/>
              <a:t>64 </a:t>
            </a:r>
            <a:r>
              <a:rPr lang="zh-TW" altLang="en-US" dirty="0"/>
              <a:t>個狀態的存活路徑均儲存在 </a:t>
            </a:r>
            <a:r>
              <a:rPr lang="en-US" altLang="zh-TW" dirty="0"/>
              <a:t>RAM </a:t>
            </a:r>
            <a:r>
              <a:rPr lang="zh-TW" altLang="en-US" dirty="0"/>
              <a:t>區塊中。</a:t>
            </a:r>
            <a:endParaRPr lang="en-US" altLang="zh-TW" dirty="0"/>
          </a:p>
          <a:p>
            <a:r>
              <a:rPr lang="zh-TW" altLang="en-US" dirty="0"/>
              <a:t>步驟</a:t>
            </a:r>
            <a:r>
              <a:rPr lang="en-US" altLang="zh-TW" dirty="0"/>
              <a:t>3</a:t>
            </a:r>
            <a:r>
              <a:rPr lang="zh-TW" altLang="en-US" dirty="0"/>
              <a:t>，當解碼深度達到時，在</a:t>
            </a:r>
            <a:r>
              <a:rPr lang="en-US" altLang="zh-TW" dirty="0"/>
              <a:t>RAM</a:t>
            </a:r>
            <a:r>
              <a:rPr lang="zh-TW" altLang="en-US" dirty="0"/>
              <a:t>區塊中儲存</a:t>
            </a:r>
            <a:r>
              <a:rPr lang="en-US" altLang="zh-TW" dirty="0"/>
              <a:t>64</a:t>
            </a:r>
            <a:r>
              <a:rPr lang="zh-TW" altLang="en-US" dirty="0"/>
              <a:t>個倖存路徑，每條倖存路徑等於解碼深度，然後將</a:t>
            </a:r>
            <a:r>
              <a:rPr lang="en-US" altLang="zh-TW" dirty="0"/>
              <a:t>64</a:t>
            </a:r>
            <a:r>
              <a:rPr lang="zh-TW" altLang="en-US" dirty="0"/>
              <a:t>個累積漢明距離輸入到最小值選擇模組。此模組將最小值輸出給回溯模組，然後回溯模組根據倖存路徑值從路徑儲存</a:t>
            </a:r>
            <a:r>
              <a:rPr lang="en-US" altLang="zh-TW" dirty="0"/>
              <a:t>RAM</a:t>
            </a:r>
            <a:r>
              <a:rPr lang="zh-TW" altLang="en-US" dirty="0"/>
              <a:t>區塊讀取倖存值。回溯模組的輸出是維特比譯碼的結果。</a:t>
            </a:r>
          </a:p>
        </p:txBody>
      </p:sp>
      <p:sp>
        <p:nvSpPr>
          <p:cNvPr id="4" name="投影片編號版面配置區 3">
            <a:extLst>
              <a:ext uri="{FF2B5EF4-FFF2-40B4-BE49-F238E27FC236}">
                <a16:creationId xmlns:a16="http://schemas.microsoft.com/office/drawing/2014/main" id="{5104AB35-3575-6127-C5E5-7FCD84574F77}"/>
              </a:ext>
            </a:extLst>
          </p:cNvPr>
          <p:cNvSpPr>
            <a:spLocks noGrp="1"/>
          </p:cNvSpPr>
          <p:nvPr>
            <p:ph type="sldNum" sz="quarter" idx="5"/>
          </p:nvPr>
        </p:nvSpPr>
        <p:spPr/>
        <p:txBody>
          <a:bodyPr/>
          <a:lstStyle/>
          <a:p>
            <a:fld id="{CE53715A-AC2A-4239-84DE-FE7E56035D89}" type="slidenum">
              <a:rPr lang="zh-TW" altLang="en-US" smtClean="0"/>
              <a:t>63</a:t>
            </a:fld>
            <a:endParaRPr lang="zh-TW" altLang="en-US"/>
          </a:p>
        </p:txBody>
      </p:sp>
    </p:spTree>
    <p:extLst>
      <p:ext uri="{BB962C8B-B14F-4D97-AF65-F5344CB8AC3E}">
        <p14:creationId xmlns:p14="http://schemas.microsoft.com/office/powerpoint/2010/main" val="419477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B0774-0F7D-F050-ED8D-B6E692CBE63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AEC386E-654D-BDC8-F7C9-C575AE3E4E5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1832083-FFD3-33DF-843B-F4038B93B42A}"/>
              </a:ext>
            </a:extLst>
          </p:cNvPr>
          <p:cNvSpPr>
            <a:spLocks noGrp="1"/>
          </p:cNvSpPr>
          <p:nvPr>
            <p:ph type="body" idx="1"/>
          </p:nvPr>
        </p:nvSpPr>
        <p:spPr/>
        <p:txBody>
          <a:bodyPr/>
          <a:lstStyle/>
          <a:p>
            <a:r>
              <a:rPr lang="zh-TW" altLang="en-US" dirty="0"/>
              <a:t>此模組將接收到的程式碼與目前狀態的預期程式碼進行比較，並計算它們之間的漢明距離。漢明距離計算示意圖如圖</a:t>
            </a:r>
            <a:r>
              <a:rPr lang="en-US" altLang="zh-TW" dirty="0"/>
              <a:t>3</a:t>
            </a:r>
            <a:r>
              <a:rPr lang="zh-TW" altLang="en-US" dirty="0"/>
              <a:t>所示。</a:t>
            </a:r>
          </a:p>
          <a:p>
            <a:r>
              <a:rPr lang="zh-TW" altLang="en-US" dirty="0"/>
              <a:t>表</a:t>
            </a:r>
            <a:r>
              <a:rPr lang="en-US" altLang="zh-TW" dirty="0"/>
              <a:t>1</a:t>
            </a:r>
            <a:r>
              <a:rPr lang="zh-TW" altLang="en-US" dirty="0"/>
              <a:t>給出了在預期編碼的四種可能值下，兩個接收編碼的漢明距離計算的演算法表達式，其中</a:t>
            </a:r>
            <a:r>
              <a:rPr lang="en-US" altLang="zh-TW" dirty="0"/>
              <a:t>data_in1</a:t>
            </a:r>
            <a:r>
              <a:rPr lang="zh-TW" altLang="en-US" dirty="0"/>
              <a:t>和</a:t>
            </a:r>
            <a:r>
              <a:rPr lang="en-US" altLang="zh-TW" dirty="0"/>
              <a:t>data_in2</a:t>
            </a:r>
            <a:r>
              <a:rPr lang="zh-TW" altLang="en-US" dirty="0"/>
              <a:t>代表網格中的兩位輸入。</a:t>
            </a:r>
          </a:p>
        </p:txBody>
      </p:sp>
      <p:sp>
        <p:nvSpPr>
          <p:cNvPr id="4" name="投影片編號版面配置區 3">
            <a:extLst>
              <a:ext uri="{FF2B5EF4-FFF2-40B4-BE49-F238E27FC236}">
                <a16:creationId xmlns:a16="http://schemas.microsoft.com/office/drawing/2014/main" id="{B1DF24BC-56CF-B04F-2627-9CB72E234926}"/>
              </a:ext>
            </a:extLst>
          </p:cNvPr>
          <p:cNvSpPr>
            <a:spLocks noGrp="1"/>
          </p:cNvSpPr>
          <p:nvPr>
            <p:ph type="sldNum" sz="quarter" idx="5"/>
          </p:nvPr>
        </p:nvSpPr>
        <p:spPr/>
        <p:txBody>
          <a:bodyPr/>
          <a:lstStyle/>
          <a:p>
            <a:fld id="{CE53715A-AC2A-4239-84DE-FE7E56035D89}" type="slidenum">
              <a:rPr lang="zh-TW" altLang="en-US" smtClean="0"/>
              <a:t>64</a:t>
            </a:fld>
            <a:endParaRPr lang="zh-TW" altLang="en-US"/>
          </a:p>
        </p:txBody>
      </p:sp>
    </p:spTree>
    <p:extLst>
      <p:ext uri="{BB962C8B-B14F-4D97-AF65-F5344CB8AC3E}">
        <p14:creationId xmlns:p14="http://schemas.microsoft.com/office/powerpoint/2010/main" val="3653807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B9B8B-057C-8528-0687-6C34E988CD9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BA8A329-F9AB-94D8-742E-EA8666A2510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DE5929A-98B5-F5FB-363E-72CA447848F0}"/>
              </a:ext>
            </a:extLst>
          </p:cNvPr>
          <p:cNvSpPr>
            <a:spLocks noGrp="1"/>
          </p:cNvSpPr>
          <p:nvPr>
            <p:ph type="body" idx="1"/>
          </p:nvPr>
        </p:nvSpPr>
        <p:spPr/>
        <p:txBody>
          <a:bodyPr/>
          <a:lstStyle/>
          <a:p>
            <a:r>
              <a:rPr lang="zh-TW" altLang="en-US" dirty="0"/>
              <a:t>此模組是維特比譯碼器的核心部分，完成加法、比較和選擇功能。</a:t>
            </a:r>
          </a:p>
          <a:p>
            <a:r>
              <a:rPr lang="zh-TW" altLang="en-US" dirty="0"/>
              <a:t>解碼器中有六十四種狀態；每個州都使用一個 </a:t>
            </a:r>
            <a:r>
              <a:rPr lang="en-US" altLang="zh-TW" dirty="0"/>
              <a:t>ACS </a:t>
            </a:r>
            <a:r>
              <a:rPr lang="zh-TW" altLang="en-US" dirty="0"/>
              <a:t>模組。因此解碼器需要六十四個</a:t>
            </a:r>
            <a:r>
              <a:rPr lang="en-US" altLang="zh-TW" dirty="0"/>
              <a:t>ACS</a:t>
            </a:r>
            <a:r>
              <a:rPr lang="zh-TW" altLang="en-US" dirty="0"/>
              <a:t>模組。本模組採用並行處理。這種設計不僅可以提高運算速度，而且可以減少系統延遲。最重要的是相對簡單的硬體實作。此外，還設計了一個具有三十六個計數週期的計數器來啟動</a:t>
            </a:r>
            <a:r>
              <a:rPr lang="en-US" altLang="zh-TW" dirty="0"/>
              <a:t>ACS</a:t>
            </a:r>
            <a:r>
              <a:rPr lang="zh-TW" altLang="en-US" dirty="0"/>
              <a:t>模組並測量時間。隨著輸入位數越來越多，累積漢明距離也增加。這給記憶儲存帶來麻煩。為了防止溢出，累積漢明距離向右移動兩位。譯碼前，為了確保全零狀態為首選，將全零狀態的累積漢明距離初始化為零，其餘狀態取較大值。其他州則有八個。 </a:t>
            </a:r>
            <a:r>
              <a:rPr lang="en-US" altLang="zh-TW" dirty="0"/>
              <a:t>ACS</a:t>
            </a:r>
            <a:r>
              <a:rPr lang="zh-TW" altLang="en-US" dirty="0"/>
              <a:t>模組的硬體架構如圖</a:t>
            </a:r>
            <a:r>
              <a:rPr lang="en-US" altLang="zh-TW" dirty="0"/>
              <a:t>4</a:t>
            </a:r>
            <a:r>
              <a:rPr lang="zh-TW" altLang="en-US" dirty="0"/>
              <a:t>所示。</a:t>
            </a:r>
          </a:p>
        </p:txBody>
      </p:sp>
      <p:sp>
        <p:nvSpPr>
          <p:cNvPr id="4" name="投影片編號版面配置區 3">
            <a:extLst>
              <a:ext uri="{FF2B5EF4-FFF2-40B4-BE49-F238E27FC236}">
                <a16:creationId xmlns:a16="http://schemas.microsoft.com/office/drawing/2014/main" id="{F400C0ED-AE90-0B0A-E1DC-789314F51C37}"/>
              </a:ext>
            </a:extLst>
          </p:cNvPr>
          <p:cNvSpPr>
            <a:spLocks noGrp="1"/>
          </p:cNvSpPr>
          <p:nvPr>
            <p:ph type="sldNum" sz="quarter" idx="5"/>
          </p:nvPr>
        </p:nvSpPr>
        <p:spPr/>
        <p:txBody>
          <a:bodyPr/>
          <a:lstStyle/>
          <a:p>
            <a:fld id="{CE53715A-AC2A-4239-84DE-FE7E56035D89}" type="slidenum">
              <a:rPr lang="zh-TW" altLang="en-US" smtClean="0"/>
              <a:t>65</a:t>
            </a:fld>
            <a:endParaRPr lang="zh-TW" altLang="en-US"/>
          </a:p>
        </p:txBody>
      </p:sp>
    </p:spTree>
    <p:extLst>
      <p:ext uri="{BB962C8B-B14F-4D97-AF65-F5344CB8AC3E}">
        <p14:creationId xmlns:p14="http://schemas.microsoft.com/office/powerpoint/2010/main" val="377629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25</a:t>
            </a:fld>
            <a:endParaRPr lang="zh-TW" altLang="en-US"/>
          </a:p>
        </p:txBody>
      </p:sp>
    </p:spTree>
    <p:extLst>
      <p:ext uri="{BB962C8B-B14F-4D97-AF65-F5344CB8AC3E}">
        <p14:creationId xmlns:p14="http://schemas.microsoft.com/office/powerpoint/2010/main" val="3716956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2E7DB-517D-360F-E93F-9C35031D7F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539B0D1-944A-AA61-14B5-C38C3E7D4C1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5FDB607-70D5-7333-88C1-026EF54CB98E}"/>
              </a:ext>
            </a:extLst>
          </p:cNvPr>
          <p:cNvSpPr>
            <a:spLocks noGrp="1"/>
          </p:cNvSpPr>
          <p:nvPr>
            <p:ph type="body" idx="1"/>
          </p:nvPr>
        </p:nvSpPr>
        <p:spPr/>
        <p:txBody>
          <a:bodyPr/>
          <a:lstStyle/>
          <a:p>
            <a:r>
              <a:rPr lang="zh-TW" altLang="en-US" dirty="0"/>
              <a:t>此模組是維特比譯碼器的核心部分，完成加法、比較和選擇功能。</a:t>
            </a:r>
          </a:p>
          <a:p>
            <a:r>
              <a:rPr lang="zh-TW" altLang="en-US" dirty="0"/>
              <a:t>解碼器中有六十四種狀態；每個州都使用一個 </a:t>
            </a:r>
            <a:r>
              <a:rPr lang="en-US" altLang="zh-TW" dirty="0"/>
              <a:t>ACS </a:t>
            </a:r>
            <a:r>
              <a:rPr lang="zh-TW" altLang="en-US" dirty="0"/>
              <a:t>模組。因此解碼器需要六十四個</a:t>
            </a:r>
            <a:r>
              <a:rPr lang="en-US" altLang="zh-TW" dirty="0"/>
              <a:t>ACS</a:t>
            </a:r>
            <a:r>
              <a:rPr lang="zh-TW" altLang="en-US" dirty="0"/>
              <a:t>模組。本模組採用並行處理。這種設計不僅可以提高運算速度，而且可以減少系統延遲。最重要的是相對簡單的硬體實作。此外，還設計了一個具有三十六個計數週期的計數器來啟動</a:t>
            </a:r>
            <a:r>
              <a:rPr lang="en-US" altLang="zh-TW" dirty="0"/>
              <a:t>ACS</a:t>
            </a:r>
            <a:r>
              <a:rPr lang="zh-TW" altLang="en-US" dirty="0"/>
              <a:t>模組並測量時間。隨著輸入位數越來越多，累積漢明距離也增加。這給記憶儲存帶來麻煩。為了防止溢出，累積漢明距離向右移動兩位。譯碼前，為了確保全零狀態為首選，將全零狀態的累積漢明距離初始化為零，其餘狀態取較大值。其他州則有八個。 </a:t>
            </a:r>
            <a:r>
              <a:rPr lang="en-US" altLang="zh-TW" dirty="0"/>
              <a:t>ACS</a:t>
            </a:r>
            <a:r>
              <a:rPr lang="zh-TW" altLang="en-US" dirty="0"/>
              <a:t>模組的硬體架構如圖</a:t>
            </a:r>
            <a:r>
              <a:rPr lang="en-US" altLang="zh-TW" dirty="0"/>
              <a:t>4</a:t>
            </a:r>
            <a:r>
              <a:rPr lang="zh-TW" altLang="en-US" dirty="0"/>
              <a:t>所示。</a:t>
            </a:r>
          </a:p>
        </p:txBody>
      </p:sp>
      <p:sp>
        <p:nvSpPr>
          <p:cNvPr id="4" name="投影片編號版面配置區 3">
            <a:extLst>
              <a:ext uri="{FF2B5EF4-FFF2-40B4-BE49-F238E27FC236}">
                <a16:creationId xmlns:a16="http://schemas.microsoft.com/office/drawing/2014/main" id="{7570F627-A33D-8AA2-7F20-8D50A8CD9E9F}"/>
              </a:ext>
            </a:extLst>
          </p:cNvPr>
          <p:cNvSpPr>
            <a:spLocks noGrp="1"/>
          </p:cNvSpPr>
          <p:nvPr>
            <p:ph type="sldNum" sz="quarter" idx="5"/>
          </p:nvPr>
        </p:nvSpPr>
        <p:spPr/>
        <p:txBody>
          <a:bodyPr/>
          <a:lstStyle/>
          <a:p>
            <a:fld id="{CE53715A-AC2A-4239-84DE-FE7E56035D89}" type="slidenum">
              <a:rPr lang="zh-TW" altLang="en-US" smtClean="0"/>
              <a:t>66</a:t>
            </a:fld>
            <a:endParaRPr lang="zh-TW" altLang="en-US"/>
          </a:p>
        </p:txBody>
      </p:sp>
    </p:spTree>
    <p:extLst>
      <p:ext uri="{BB962C8B-B14F-4D97-AF65-F5344CB8AC3E}">
        <p14:creationId xmlns:p14="http://schemas.microsoft.com/office/powerpoint/2010/main" val="272662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42A26-186F-B8C5-4456-C8E4D5FD766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EA61835-3378-A337-E3F4-F2925427259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E137022-2199-5552-AB9F-1DDC5B855BC2}"/>
              </a:ext>
            </a:extLst>
          </p:cNvPr>
          <p:cNvSpPr>
            <a:spLocks noGrp="1"/>
          </p:cNvSpPr>
          <p:nvPr>
            <p:ph type="body" idx="1"/>
          </p:nvPr>
        </p:nvSpPr>
        <p:spPr/>
        <p:txBody>
          <a:bodyPr/>
          <a:lstStyle/>
          <a:p>
            <a:r>
              <a:rPr lang="zh-TW" altLang="en-US" dirty="0"/>
              <a:t>此模組用於儲存和管理</a:t>
            </a:r>
            <a:r>
              <a:rPr lang="en-US" altLang="zh-TW" dirty="0"/>
              <a:t>ACS</a:t>
            </a:r>
            <a:r>
              <a:rPr lang="zh-TW" altLang="en-US" dirty="0"/>
              <a:t>模組的倖存路徑值。三個 </a:t>
            </a:r>
            <a:r>
              <a:rPr lang="en-US" altLang="zh-TW" dirty="0"/>
              <a:t>RAM </a:t>
            </a:r>
            <a:r>
              <a:rPr lang="zh-TW" altLang="en-US" dirty="0"/>
              <a:t>塊輪流工作。以下進行詳細的介紹。</a:t>
            </a:r>
          </a:p>
          <a:p>
            <a:r>
              <a:rPr lang="zh-TW" altLang="en-US" dirty="0"/>
              <a:t>步驟</a:t>
            </a:r>
            <a:r>
              <a:rPr lang="en-US" altLang="zh-TW" dirty="0"/>
              <a:t>1</a:t>
            </a:r>
            <a:r>
              <a:rPr lang="zh-TW" altLang="en-US" dirty="0"/>
              <a:t>，將第一個</a:t>
            </a:r>
            <a:r>
              <a:rPr lang="en-US" altLang="zh-TW" dirty="0"/>
              <a:t>RAM</a:t>
            </a:r>
            <a:r>
              <a:rPr lang="zh-TW" altLang="en-US" dirty="0"/>
              <a:t>區塊寫入存活路徑</a:t>
            </a:r>
            <a:r>
              <a:rPr lang="en-US" altLang="zh-TW" dirty="0"/>
              <a:t>66</a:t>
            </a:r>
            <a:r>
              <a:rPr lang="zh-TW" altLang="en-US" dirty="0"/>
              <a:t>個時脈週期（相當於解碼深度），然後開始回溯和解碼。</a:t>
            </a:r>
          </a:p>
          <a:p>
            <a:r>
              <a:rPr lang="zh-TW" altLang="en-US" dirty="0"/>
              <a:t>第 </a:t>
            </a:r>
            <a:r>
              <a:rPr lang="en-US" altLang="zh-TW" dirty="0"/>
              <a:t>2 </a:t>
            </a:r>
            <a:r>
              <a:rPr lang="zh-TW" altLang="en-US" dirty="0"/>
              <a:t>步，第二個 </a:t>
            </a:r>
            <a:r>
              <a:rPr lang="en-US" altLang="zh-TW" dirty="0"/>
              <a:t>RAM </a:t>
            </a:r>
            <a:r>
              <a:rPr lang="zh-TW" altLang="en-US" dirty="0"/>
              <a:t>區塊開始像第一個​​一樣寫入倖存路徑。在另一個解碼深度之後，第二個解碼深度開始回溯，第三個解碼深度開始寫入存活路徑。</a:t>
            </a:r>
          </a:p>
          <a:p>
            <a:r>
              <a:rPr lang="zh-TW" altLang="en-US" dirty="0"/>
              <a:t>步驟</a:t>
            </a:r>
            <a:r>
              <a:rPr lang="en-US" altLang="zh-TW" dirty="0"/>
              <a:t>3</a:t>
            </a:r>
            <a:r>
              <a:rPr lang="zh-TW" altLang="en-US" dirty="0"/>
              <a:t>，當第三個</a:t>
            </a:r>
            <a:r>
              <a:rPr lang="en-US" altLang="zh-TW" dirty="0"/>
              <a:t>RAM</a:t>
            </a:r>
            <a:r>
              <a:rPr lang="zh-TW" altLang="en-US" dirty="0"/>
              <a:t>塊寫滿時，開始回溯。此時第一個 </a:t>
            </a:r>
            <a:r>
              <a:rPr lang="en-US" altLang="zh-TW" dirty="0"/>
              <a:t>RAM </a:t>
            </a:r>
            <a:r>
              <a:rPr lang="zh-TW" altLang="en-US" dirty="0"/>
              <a:t>區塊是空閒的，因此可以將倖存路徑再次寫入其中。</a:t>
            </a:r>
          </a:p>
          <a:p>
            <a:r>
              <a:rPr lang="zh-TW" altLang="en-US" dirty="0"/>
              <a:t>本研究中，解碼和回溯同時進行。這個模組使用了三個 </a:t>
            </a:r>
            <a:r>
              <a:rPr lang="en-US" altLang="zh-TW" dirty="0"/>
              <a:t>RAM </a:t>
            </a:r>
            <a:r>
              <a:rPr lang="zh-TW" altLang="en-US" dirty="0"/>
              <a:t>區塊，因為寫入操作和讀取操作的開始和結束時間不一樣。當在第一個</a:t>
            </a:r>
            <a:r>
              <a:rPr lang="en-US" altLang="zh-TW" dirty="0"/>
              <a:t>RAM</a:t>
            </a:r>
            <a:r>
              <a:rPr lang="zh-TW" altLang="en-US" dirty="0"/>
              <a:t>區塊中達到解碼深度時，所有狀態的</a:t>
            </a:r>
            <a:r>
              <a:rPr lang="en-US" altLang="zh-TW" dirty="0"/>
              <a:t>64</a:t>
            </a:r>
            <a:r>
              <a:rPr lang="zh-TW" altLang="en-US" dirty="0"/>
              <a:t>個累積漢明距離被輸入到最小值選擇模組；此模組需要三十三個時脈週期才能完成工作。在此期間，第二本書正在寫作中。當第二個 </a:t>
            </a:r>
            <a:r>
              <a:rPr lang="en-US" altLang="zh-TW" dirty="0"/>
              <a:t>RAM </a:t>
            </a:r>
            <a:r>
              <a:rPr lang="zh-TW" altLang="en-US" dirty="0"/>
              <a:t>區塊已滿時，第一個 </a:t>
            </a:r>
            <a:r>
              <a:rPr lang="en-US" altLang="zh-TW" dirty="0"/>
              <a:t>RAM </a:t>
            </a:r>
            <a:r>
              <a:rPr lang="zh-TW" altLang="en-US" dirty="0"/>
              <a:t>區塊才開始解碼。如果在第二個 </a:t>
            </a:r>
            <a:r>
              <a:rPr lang="en-US" altLang="zh-TW" dirty="0"/>
              <a:t>RAM </a:t>
            </a:r>
            <a:r>
              <a:rPr lang="zh-TW" altLang="en-US" dirty="0"/>
              <a:t>區塊的寫入作業結束時，第一個需要寫入的 </a:t>
            </a:r>
            <a:r>
              <a:rPr lang="en-US" altLang="zh-TW" dirty="0"/>
              <a:t>RAM </a:t>
            </a:r>
            <a:r>
              <a:rPr lang="zh-TW" altLang="en-US" dirty="0"/>
              <a:t>區塊沒有空閒，則應該為新的寫入作業提供第三個 </a:t>
            </a:r>
            <a:r>
              <a:rPr lang="en-US" altLang="zh-TW" dirty="0"/>
              <a:t>RAM </a:t>
            </a:r>
            <a:r>
              <a:rPr lang="zh-TW" altLang="en-US" dirty="0"/>
              <a:t>區塊。因此，兩個 </a:t>
            </a:r>
            <a:r>
              <a:rPr lang="en-US" altLang="zh-TW" dirty="0"/>
              <a:t>RAM </a:t>
            </a:r>
            <a:r>
              <a:rPr lang="zh-TW" altLang="en-US" dirty="0"/>
              <a:t>塊不能輪流使用。 </a:t>
            </a:r>
            <a:r>
              <a:rPr lang="en-US" altLang="zh-TW" dirty="0"/>
              <a:t>RAM</a:t>
            </a:r>
            <a:r>
              <a:rPr lang="zh-TW" altLang="en-US" dirty="0"/>
              <a:t>塊的工作過程如圖</a:t>
            </a:r>
            <a:r>
              <a:rPr lang="en-US" altLang="zh-TW" dirty="0"/>
              <a:t>5</a:t>
            </a:r>
            <a:r>
              <a:rPr lang="zh-TW" altLang="en-US" dirty="0"/>
              <a:t>所示。</a:t>
            </a:r>
          </a:p>
        </p:txBody>
      </p:sp>
      <p:sp>
        <p:nvSpPr>
          <p:cNvPr id="4" name="投影片編號版面配置區 3">
            <a:extLst>
              <a:ext uri="{FF2B5EF4-FFF2-40B4-BE49-F238E27FC236}">
                <a16:creationId xmlns:a16="http://schemas.microsoft.com/office/drawing/2014/main" id="{A218A9E3-D206-B605-C04E-373EF2E25224}"/>
              </a:ext>
            </a:extLst>
          </p:cNvPr>
          <p:cNvSpPr>
            <a:spLocks noGrp="1"/>
          </p:cNvSpPr>
          <p:nvPr>
            <p:ph type="sldNum" sz="quarter" idx="5"/>
          </p:nvPr>
        </p:nvSpPr>
        <p:spPr/>
        <p:txBody>
          <a:bodyPr/>
          <a:lstStyle/>
          <a:p>
            <a:fld id="{CE53715A-AC2A-4239-84DE-FE7E56035D89}" type="slidenum">
              <a:rPr lang="zh-TW" altLang="en-US" smtClean="0"/>
              <a:t>67</a:t>
            </a:fld>
            <a:endParaRPr lang="zh-TW" altLang="en-US"/>
          </a:p>
        </p:txBody>
      </p:sp>
    </p:spTree>
    <p:extLst>
      <p:ext uri="{BB962C8B-B14F-4D97-AF65-F5344CB8AC3E}">
        <p14:creationId xmlns:p14="http://schemas.microsoft.com/office/powerpoint/2010/main" val="1907290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C07D3-971B-54B3-430F-083EE1080D5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F82E38C-3301-5860-0E38-68264BB85FE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86681D6-4098-5E43-78CE-A27A7A52DBE1}"/>
              </a:ext>
            </a:extLst>
          </p:cNvPr>
          <p:cNvSpPr>
            <a:spLocks noGrp="1"/>
          </p:cNvSpPr>
          <p:nvPr>
            <p:ph type="body" idx="1"/>
          </p:nvPr>
        </p:nvSpPr>
        <p:spPr/>
        <p:txBody>
          <a:bodyPr/>
          <a:lstStyle/>
          <a:p>
            <a:r>
              <a:rPr lang="zh-TW" altLang="en-US" dirty="0"/>
              <a:t>此模組用於儲存和管理</a:t>
            </a:r>
            <a:r>
              <a:rPr lang="en-US" altLang="zh-TW" dirty="0"/>
              <a:t>ACS</a:t>
            </a:r>
            <a:r>
              <a:rPr lang="zh-TW" altLang="en-US" dirty="0"/>
              <a:t>模組的倖存路徑值。三個 </a:t>
            </a:r>
            <a:r>
              <a:rPr lang="en-US" altLang="zh-TW" dirty="0"/>
              <a:t>RAM </a:t>
            </a:r>
            <a:r>
              <a:rPr lang="zh-TW" altLang="en-US" dirty="0"/>
              <a:t>塊輪流工作。以下進行詳細的介紹。</a:t>
            </a:r>
          </a:p>
          <a:p>
            <a:r>
              <a:rPr lang="zh-TW" altLang="en-US" dirty="0"/>
              <a:t>步驟</a:t>
            </a:r>
            <a:r>
              <a:rPr lang="en-US" altLang="zh-TW" dirty="0"/>
              <a:t>1</a:t>
            </a:r>
            <a:r>
              <a:rPr lang="zh-TW" altLang="en-US" dirty="0"/>
              <a:t>，將第一個</a:t>
            </a:r>
            <a:r>
              <a:rPr lang="en-US" altLang="zh-TW" dirty="0"/>
              <a:t>RAM</a:t>
            </a:r>
            <a:r>
              <a:rPr lang="zh-TW" altLang="en-US" dirty="0"/>
              <a:t>區塊寫入存活路徑</a:t>
            </a:r>
            <a:r>
              <a:rPr lang="en-US" altLang="zh-TW" dirty="0"/>
              <a:t>66</a:t>
            </a:r>
            <a:r>
              <a:rPr lang="zh-TW" altLang="en-US" dirty="0"/>
              <a:t>個時脈週期（相當於解碼深度），然後開始回溯和解碼。</a:t>
            </a:r>
          </a:p>
          <a:p>
            <a:r>
              <a:rPr lang="zh-TW" altLang="en-US" dirty="0"/>
              <a:t>第 </a:t>
            </a:r>
            <a:r>
              <a:rPr lang="en-US" altLang="zh-TW" dirty="0"/>
              <a:t>2 </a:t>
            </a:r>
            <a:r>
              <a:rPr lang="zh-TW" altLang="en-US" dirty="0"/>
              <a:t>步，第二個 </a:t>
            </a:r>
            <a:r>
              <a:rPr lang="en-US" altLang="zh-TW" dirty="0"/>
              <a:t>RAM </a:t>
            </a:r>
            <a:r>
              <a:rPr lang="zh-TW" altLang="en-US" dirty="0"/>
              <a:t>區塊開始像第一個​​一樣寫入倖存路徑。在另一個解碼深度之後，第二個解碼深度開始回溯，第三個解碼深度開始寫入存活路徑。</a:t>
            </a:r>
          </a:p>
          <a:p>
            <a:r>
              <a:rPr lang="zh-TW" altLang="en-US" dirty="0"/>
              <a:t>步驟</a:t>
            </a:r>
            <a:r>
              <a:rPr lang="en-US" altLang="zh-TW" dirty="0"/>
              <a:t>3</a:t>
            </a:r>
            <a:r>
              <a:rPr lang="zh-TW" altLang="en-US" dirty="0"/>
              <a:t>，當第三個</a:t>
            </a:r>
            <a:r>
              <a:rPr lang="en-US" altLang="zh-TW" dirty="0"/>
              <a:t>RAM</a:t>
            </a:r>
            <a:r>
              <a:rPr lang="zh-TW" altLang="en-US" dirty="0"/>
              <a:t>塊寫滿時，開始回溯。此時第一個 </a:t>
            </a:r>
            <a:r>
              <a:rPr lang="en-US" altLang="zh-TW" dirty="0"/>
              <a:t>RAM </a:t>
            </a:r>
            <a:r>
              <a:rPr lang="zh-TW" altLang="en-US" dirty="0"/>
              <a:t>區塊是空閒的，因此可以將倖存路徑再次寫入其中。</a:t>
            </a:r>
          </a:p>
          <a:p>
            <a:r>
              <a:rPr lang="zh-TW" altLang="en-US" dirty="0"/>
              <a:t>本研究中，解碼和回溯同時進行。這個模組使用了三個 </a:t>
            </a:r>
            <a:r>
              <a:rPr lang="en-US" altLang="zh-TW" dirty="0"/>
              <a:t>RAM </a:t>
            </a:r>
            <a:r>
              <a:rPr lang="zh-TW" altLang="en-US" dirty="0"/>
              <a:t>區塊，因為寫入操作和讀取操作的開始和結束時間不一樣。當在第一個</a:t>
            </a:r>
            <a:r>
              <a:rPr lang="en-US" altLang="zh-TW" dirty="0"/>
              <a:t>RAM</a:t>
            </a:r>
            <a:r>
              <a:rPr lang="zh-TW" altLang="en-US" dirty="0"/>
              <a:t>區塊中達到解碼深度時，所有狀態的</a:t>
            </a:r>
            <a:r>
              <a:rPr lang="en-US" altLang="zh-TW" dirty="0"/>
              <a:t>64</a:t>
            </a:r>
            <a:r>
              <a:rPr lang="zh-TW" altLang="en-US" dirty="0"/>
              <a:t>個累積漢明距離被輸入到最小值選擇模組；此模組需要三十三個時脈週期才能完成工作。在此期間，第二本書正在寫作中。當第二個 </a:t>
            </a:r>
            <a:r>
              <a:rPr lang="en-US" altLang="zh-TW" dirty="0"/>
              <a:t>RAM </a:t>
            </a:r>
            <a:r>
              <a:rPr lang="zh-TW" altLang="en-US" dirty="0"/>
              <a:t>區塊已滿時，第一個 </a:t>
            </a:r>
            <a:r>
              <a:rPr lang="en-US" altLang="zh-TW" dirty="0"/>
              <a:t>RAM </a:t>
            </a:r>
            <a:r>
              <a:rPr lang="zh-TW" altLang="en-US" dirty="0"/>
              <a:t>區塊才開始解碼。如果在第二個 </a:t>
            </a:r>
            <a:r>
              <a:rPr lang="en-US" altLang="zh-TW" dirty="0"/>
              <a:t>RAM </a:t>
            </a:r>
            <a:r>
              <a:rPr lang="zh-TW" altLang="en-US" dirty="0"/>
              <a:t>區塊的寫入作業結束時，第一個需要寫入的 </a:t>
            </a:r>
            <a:r>
              <a:rPr lang="en-US" altLang="zh-TW" dirty="0"/>
              <a:t>RAM </a:t>
            </a:r>
            <a:r>
              <a:rPr lang="zh-TW" altLang="en-US" dirty="0"/>
              <a:t>區塊沒有空閒，則應該為新的寫入作業提供第三個 </a:t>
            </a:r>
            <a:r>
              <a:rPr lang="en-US" altLang="zh-TW" dirty="0"/>
              <a:t>RAM </a:t>
            </a:r>
            <a:r>
              <a:rPr lang="zh-TW" altLang="en-US" dirty="0"/>
              <a:t>區塊。因此，兩個 </a:t>
            </a:r>
            <a:r>
              <a:rPr lang="en-US" altLang="zh-TW" dirty="0"/>
              <a:t>RAM </a:t>
            </a:r>
            <a:r>
              <a:rPr lang="zh-TW" altLang="en-US" dirty="0"/>
              <a:t>塊不能輪流使用。 </a:t>
            </a:r>
            <a:r>
              <a:rPr lang="en-US" altLang="zh-TW" dirty="0"/>
              <a:t>RAM</a:t>
            </a:r>
            <a:r>
              <a:rPr lang="zh-TW" altLang="en-US" dirty="0"/>
              <a:t>塊的工作過程如圖</a:t>
            </a:r>
            <a:r>
              <a:rPr lang="en-US" altLang="zh-TW" dirty="0"/>
              <a:t>5</a:t>
            </a:r>
            <a:r>
              <a:rPr lang="zh-TW" altLang="en-US" dirty="0"/>
              <a:t>所示。</a:t>
            </a:r>
          </a:p>
        </p:txBody>
      </p:sp>
      <p:sp>
        <p:nvSpPr>
          <p:cNvPr id="4" name="投影片編號版面配置區 3">
            <a:extLst>
              <a:ext uri="{FF2B5EF4-FFF2-40B4-BE49-F238E27FC236}">
                <a16:creationId xmlns:a16="http://schemas.microsoft.com/office/drawing/2014/main" id="{DE5A5A3C-E69E-B5F2-2A6C-3D3F4CA00C2C}"/>
              </a:ext>
            </a:extLst>
          </p:cNvPr>
          <p:cNvSpPr>
            <a:spLocks noGrp="1"/>
          </p:cNvSpPr>
          <p:nvPr>
            <p:ph type="sldNum" sz="quarter" idx="5"/>
          </p:nvPr>
        </p:nvSpPr>
        <p:spPr/>
        <p:txBody>
          <a:bodyPr/>
          <a:lstStyle/>
          <a:p>
            <a:fld id="{CE53715A-AC2A-4239-84DE-FE7E56035D89}" type="slidenum">
              <a:rPr lang="zh-TW" altLang="en-US" smtClean="0"/>
              <a:t>68</a:t>
            </a:fld>
            <a:endParaRPr lang="zh-TW" altLang="en-US"/>
          </a:p>
        </p:txBody>
      </p:sp>
    </p:spTree>
    <p:extLst>
      <p:ext uri="{BB962C8B-B14F-4D97-AF65-F5344CB8AC3E}">
        <p14:creationId xmlns:p14="http://schemas.microsoft.com/office/powerpoint/2010/main" val="75743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E9F50-B705-AACF-E7FD-940C124FC74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A9BA061-119C-4366-14B2-4C6402D711E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7410347-7E61-D234-4956-99DD2A5B40A4}"/>
              </a:ext>
            </a:extLst>
          </p:cNvPr>
          <p:cNvSpPr>
            <a:spLocks noGrp="1"/>
          </p:cNvSpPr>
          <p:nvPr>
            <p:ph type="body" idx="1"/>
          </p:nvPr>
        </p:nvSpPr>
        <p:spPr/>
        <p:txBody>
          <a:bodyPr/>
          <a:lstStyle/>
          <a:p>
            <a:r>
              <a:rPr lang="zh-TW" altLang="en-US" dirty="0"/>
              <a:t>此模組用於儲存和管理</a:t>
            </a:r>
            <a:r>
              <a:rPr lang="en-US" altLang="zh-TW" dirty="0"/>
              <a:t>ACS</a:t>
            </a:r>
            <a:r>
              <a:rPr lang="zh-TW" altLang="en-US" dirty="0"/>
              <a:t>模組的倖存路徑值。三個 </a:t>
            </a:r>
            <a:r>
              <a:rPr lang="en-US" altLang="zh-TW" dirty="0"/>
              <a:t>RAM </a:t>
            </a:r>
            <a:r>
              <a:rPr lang="zh-TW" altLang="en-US" dirty="0"/>
              <a:t>塊輪流工作。以下進行詳細的介紹。</a:t>
            </a:r>
          </a:p>
          <a:p>
            <a:r>
              <a:rPr lang="zh-TW" altLang="en-US" dirty="0"/>
              <a:t>步驟</a:t>
            </a:r>
            <a:r>
              <a:rPr lang="en-US" altLang="zh-TW" dirty="0"/>
              <a:t>1</a:t>
            </a:r>
            <a:r>
              <a:rPr lang="zh-TW" altLang="en-US" dirty="0"/>
              <a:t>，將第一個</a:t>
            </a:r>
            <a:r>
              <a:rPr lang="en-US" altLang="zh-TW" dirty="0"/>
              <a:t>RAM</a:t>
            </a:r>
            <a:r>
              <a:rPr lang="zh-TW" altLang="en-US" dirty="0"/>
              <a:t>區塊寫入存活路徑</a:t>
            </a:r>
            <a:r>
              <a:rPr lang="en-US" altLang="zh-TW" dirty="0"/>
              <a:t>66</a:t>
            </a:r>
            <a:r>
              <a:rPr lang="zh-TW" altLang="en-US" dirty="0"/>
              <a:t>個時脈週期（相當於解碼深度），然後開始回溯和解碼。</a:t>
            </a:r>
          </a:p>
          <a:p>
            <a:r>
              <a:rPr lang="zh-TW" altLang="en-US" dirty="0"/>
              <a:t>第 </a:t>
            </a:r>
            <a:r>
              <a:rPr lang="en-US" altLang="zh-TW" dirty="0"/>
              <a:t>2 </a:t>
            </a:r>
            <a:r>
              <a:rPr lang="zh-TW" altLang="en-US" dirty="0"/>
              <a:t>步，第二個 </a:t>
            </a:r>
            <a:r>
              <a:rPr lang="en-US" altLang="zh-TW" dirty="0"/>
              <a:t>RAM </a:t>
            </a:r>
            <a:r>
              <a:rPr lang="zh-TW" altLang="en-US" dirty="0"/>
              <a:t>區塊開始像第一個​​一樣寫入倖存路徑。在另一個解碼深度之後，第二個解碼深度開始回溯，第三個解碼深度開始寫入存活路徑。</a:t>
            </a:r>
          </a:p>
          <a:p>
            <a:r>
              <a:rPr lang="zh-TW" altLang="en-US" dirty="0"/>
              <a:t>步驟</a:t>
            </a:r>
            <a:r>
              <a:rPr lang="en-US" altLang="zh-TW" dirty="0"/>
              <a:t>3</a:t>
            </a:r>
            <a:r>
              <a:rPr lang="zh-TW" altLang="en-US" dirty="0"/>
              <a:t>，當第三個</a:t>
            </a:r>
            <a:r>
              <a:rPr lang="en-US" altLang="zh-TW" dirty="0"/>
              <a:t>RAM</a:t>
            </a:r>
            <a:r>
              <a:rPr lang="zh-TW" altLang="en-US" dirty="0"/>
              <a:t>塊寫滿時，開始回溯。此時第一個 </a:t>
            </a:r>
            <a:r>
              <a:rPr lang="en-US" altLang="zh-TW" dirty="0"/>
              <a:t>RAM </a:t>
            </a:r>
            <a:r>
              <a:rPr lang="zh-TW" altLang="en-US" dirty="0"/>
              <a:t>區塊是空閒的，因此可以將倖存路徑再次寫入其中。</a:t>
            </a:r>
          </a:p>
          <a:p>
            <a:r>
              <a:rPr lang="zh-TW" altLang="en-US" dirty="0"/>
              <a:t>本研究中，解碼和回溯同時進行。這個模組使用了三個 </a:t>
            </a:r>
            <a:r>
              <a:rPr lang="en-US" altLang="zh-TW" dirty="0"/>
              <a:t>RAM </a:t>
            </a:r>
            <a:r>
              <a:rPr lang="zh-TW" altLang="en-US" dirty="0"/>
              <a:t>區塊，因為寫入操作和讀取操作的開始和結束時間不一樣。當在第一個</a:t>
            </a:r>
            <a:r>
              <a:rPr lang="en-US" altLang="zh-TW" dirty="0"/>
              <a:t>RAM</a:t>
            </a:r>
            <a:r>
              <a:rPr lang="zh-TW" altLang="en-US" dirty="0"/>
              <a:t>區塊中達到解碼深度時，所有狀態的</a:t>
            </a:r>
            <a:r>
              <a:rPr lang="en-US" altLang="zh-TW" dirty="0"/>
              <a:t>64</a:t>
            </a:r>
            <a:r>
              <a:rPr lang="zh-TW" altLang="en-US" dirty="0"/>
              <a:t>個累積漢明距離被輸入到最小值選擇模組；此模組需要三十三個時脈週期才能完成工作。在此期間，第二本書正在寫作中。當第二個 </a:t>
            </a:r>
            <a:r>
              <a:rPr lang="en-US" altLang="zh-TW" dirty="0"/>
              <a:t>RAM </a:t>
            </a:r>
            <a:r>
              <a:rPr lang="zh-TW" altLang="en-US" dirty="0"/>
              <a:t>區塊已滿時，第一個 </a:t>
            </a:r>
            <a:r>
              <a:rPr lang="en-US" altLang="zh-TW" dirty="0"/>
              <a:t>RAM </a:t>
            </a:r>
            <a:r>
              <a:rPr lang="zh-TW" altLang="en-US" dirty="0"/>
              <a:t>區塊才開始解碼。如果在第二個 </a:t>
            </a:r>
            <a:r>
              <a:rPr lang="en-US" altLang="zh-TW" dirty="0"/>
              <a:t>RAM </a:t>
            </a:r>
            <a:r>
              <a:rPr lang="zh-TW" altLang="en-US" dirty="0"/>
              <a:t>區塊的寫入作業結束時，第一個需要寫入的 </a:t>
            </a:r>
            <a:r>
              <a:rPr lang="en-US" altLang="zh-TW" dirty="0"/>
              <a:t>RAM </a:t>
            </a:r>
            <a:r>
              <a:rPr lang="zh-TW" altLang="en-US" dirty="0"/>
              <a:t>區塊沒有空閒，則應該為新的寫入作業提供第三個 </a:t>
            </a:r>
            <a:r>
              <a:rPr lang="en-US" altLang="zh-TW" dirty="0"/>
              <a:t>RAM </a:t>
            </a:r>
            <a:r>
              <a:rPr lang="zh-TW" altLang="en-US" dirty="0"/>
              <a:t>區塊。因此，兩個 </a:t>
            </a:r>
            <a:r>
              <a:rPr lang="en-US" altLang="zh-TW" dirty="0"/>
              <a:t>RAM </a:t>
            </a:r>
            <a:r>
              <a:rPr lang="zh-TW" altLang="en-US" dirty="0"/>
              <a:t>塊不能輪流使用。 </a:t>
            </a:r>
            <a:r>
              <a:rPr lang="en-US" altLang="zh-TW" dirty="0"/>
              <a:t>RAM</a:t>
            </a:r>
            <a:r>
              <a:rPr lang="zh-TW" altLang="en-US" dirty="0"/>
              <a:t>塊的工作過程如圖</a:t>
            </a:r>
            <a:r>
              <a:rPr lang="en-US" altLang="zh-TW" dirty="0"/>
              <a:t>5</a:t>
            </a:r>
            <a:r>
              <a:rPr lang="zh-TW" altLang="en-US" dirty="0"/>
              <a:t>所示。</a:t>
            </a:r>
          </a:p>
        </p:txBody>
      </p:sp>
      <p:sp>
        <p:nvSpPr>
          <p:cNvPr id="4" name="投影片編號版面配置區 3">
            <a:extLst>
              <a:ext uri="{FF2B5EF4-FFF2-40B4-BE49-F238E27FC236}">
                <a16:creationId xmlns:a16="http://schemas.microsoft.com/office/drawing/2014/main" id="{3EAD69E0-7F06-AD4C-0A88-A4D62158FAB2}"/>
              </a:ext>
            </a:extLst>
          </p:cNvPr>
          <p:cNvSpPr>
            <a:spLocks noGrp="1"/>
          </p:cNvSpPr>
          <p:nvPr>
            <p:ph type="sldNum" sz="quarter" idx="5"/>
          </p:nvPr>
        </p:nvSpPr>
        <p:spPr/>
        <p:txBody>
          <a:bodyPr/>
          <a:lstStyle/>
          <a:p>
            <a:fld id="{CE53715A-AC2A-4239-84DE-FE7E56035D89}" type="slidenum">
              <a:rPr lang="zh-TW" altLang="en-US" smtClean="0"/>
              <a:t>69</a:t>
            </a:fld>
            <a:endParaRPr lang="zh-TW" altLang="en-US"/>
          </a:p>
        </p:txBody>
      </p:sp>
    </p:spTree>
    <p:extLst>
      <p:ext uri="{BB962C8B-B14F-4D97-AF65-F5344CB8AC3E}">
        <p14:creationId xmlns:p14="http://schemas.microsoft.com/office/powerpoint/2010/main" val="3597325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28CBF-C0A1-9A34-F7E8-4CE50FF75DC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5D7FF0A-EEFE-CF81-5A27-9D5149FD6A1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95BC44-AB01-735C-8CFF-52BFC8328642}"/>
              </a:ext>
            </a:extLst>
          </p:cNvPr>
          <p:cNvSpPr>
            <a:spLocks noGrp="1"/>
          </p:cNvSpPr>
          <p:nvPr>
            <p:ph type="body" idx="1"/>
          </p:nvPr>
        </p:nvSpPr>
        <p:spPr/>
        <p:txBody>
          <a:bodyPr/>
          <a:lstStyle/>
          <a:p>
            <a:r>
              <a:rPr lang="zh-TW" altLang="en-US" dirty="0"/>
              <a:t>解碼的倖存路徑儲存和管理有兩種演算法。一是暫存器交換算法；另一個是追溯。</a:t>
            </a:r>
          </a:p>
          <a:p>
            <a:r>
              <a:rPr lang="zh-TW" altLang="en-US" dirty="0"/>
              <a:t>暫存器交換演算法</a:t>
            </a:r>
            <a:r>
              <a:rPr lang="en-US" altLang="zh-TW" dirty="0"/>
              <a:t>[10,11]</a:t>
            </a:r>
            <a:r>
              <a:rPr lang="zh-TW" altLang="en-US" dirty="0"/>
              <a:t>的原理和硬體實作比較容易。與回溯演算法相比，此演算法一個明顯的優勢就是輸出延遲較小。但它也帶來兩個致命的缺陷，一是每個時脈都要讀寫各個狀態的記憶體內容來更新倖存路徑，從而造成很大的功耗；二是內部連結關係過於複雜，限制了</a:t>
            </a:r>
            <a:r>
              <a:rPr lang="en-US" altLang="zh-TW" dirty="0"/>
              <a:t>FPGA</a:t>
            </a:r>
            <a:r>
              <a:rPr lang="zh-TW" altLang="en-US" dirty="0"/>
              <a:t>的設計。所以實際應用很少採用。回溯演算法是一種經典且被廣泛使用的演算法，它使用記憶體來儲存各個狀態的倖存路徑。</a:t>
            </a:r>
          </a:p>
          <a:p>
            <a:r>
              <a:rPr lang="zh-TW" altLang="en-US" dirty="0"/>
              <a:t>每個時鐘透過最佳初始狀態和對應的倖存路徑確定前一個回溯點。三十六個時鐘週期後回溯完成。此演算法的硬體結構簡單，便於</a:t>
            </a:r>
            <a:r>
              <a:rPr lang="en-US" altLang="zh-TW" dirty="0"/>
              <a:t>FPGA</a:t>
            </a:r>
            <a:r>
              <a:rPr lang="zh-TW" altLang="en-US" dirty="0"/>
              <a:t>管理與控制。</a:t>
            </a:r>
          </a:p>
        </p:txBody>
      </p:sp>
      <p:sp>
        <p:nvSpPr>
          <p:cNvPr id="4" name="投影片編號版面配置區 3">
            <a:extLst>
              <a:ext uri="{FF2B5EF4-FFF2-40B4-BE49-F238E27FC236}">
                <a16:creationId xmlns:a16="http://schemas.microsoft.com/office/drawing/2014/main" id="{DA6AF056-55E7-209D-B0D0-F6A09EDB72A5}"/>
              </a:ext>
            </a:extLst>
          </p:cNvPr>
          <p:cNvSpPr>
            <a:spLocks noGrp="1"/>
          </p:cNvSpPr>
          <p:nvPr>
            <p:ph type="sldNum" sz="quarter" idx="5"/>
          </p:nvPr>
        </p:nvSpPr>
        <p:spPr/>
        <p:txBody>
          <a:bodyPr/>
          <a:lstStyle/>
          <a:p>
            <a:fld id="{CE53715A-AC2A-4239-84DE-FE7E56035D89}" type="slidenum">
              <a:rPr lang="zh-TW" altLang="en-US" smtClean="0"/>
              <a:t>70</a:t>
            </a:fld>
            <a:endParaRPr lang="zh-TW" altLang="en-US"/>
          </a:p>
        </p:txBody>
      </p:sp>
    </p:spTree>
    <p:extLst>
      <p:ext uri="{BB962C8B-B14F-4D97-AF65-F5344CB8AC3E}">
        <p14:creationId xmlns:p14="http://schemas.microsoft.com/office/powerpoint/2010/main" val="145902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D6417-3B3B-F5C1-3D87-BDFB17BA8A9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4D2EC2A-50E3-3760-841C-8DC556E71D0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B242594-CE6D-701B-09B9-2C1080D30F88}"/>
              </a:ext>
            </a:extLst>
          </p:cNvPr>
          <p:cNvSpPr>
            <a:spLocks noGrp="1"/>
          </p:cNvSpPr>
          <p:nvPr>
            <p:ph type="body" idx="1"/>
          </p:nvPr>
        </p:nvSpPr>
        <p:spPr/>
        <p:txBody>
          <a:bodyPr/>
          <a:lstStyle/>
          <a:p>
            <a:r>
              <a:rPr lang="zh-TW" altLang="en-US" dirty="0"/>
              <a:t>如圖</a:t>
            </a:r>
            <a:r>
              <a:rPr lang="en-US" altLang="zh-TW" dirty="0"/>
              <a:t>6</a:t>
            </a:r>
            <a:r>
              <a:rPr lang="zh-TW" altLang="en-US" dirty="0"/>
              <a:t>所示，從</a:t>
            </a:r>
            <a:r>
              <a:rPr lang="en-US" altLang="zh-TW" dirty="0"/>
              <a:t>K</a:t>
            </a:r>
            <a:r>
              <a:rPr lang="zh-TW" altLang="en-US" dirty="0"/>
              <a:t>時刻到</a:t>
            </a:r>
            <a:r>
              <a:rPr lang="en-US" altLang="zh-TW" dirty="0"/>
              <a:t>K+1</a:t>
            </a:r>
            <a:r>
              <a:rPr lang="zh-TW" altLang="en-US" dirty="0"/>
              <a:t>時刻，到達狀態</a:t>
            </a:r>
            <a:r>
              <a:rPr lang="en-US" altLang="zh-TW" dirty="0"/>
              <a:t>000000</a:t>
            </a:r>
            <a:r>
              <a:rPr lang="zh-TW" altLang="en-US" dirty="0"/>
              <a:t>有兩條可選路徑，分別源自狀態</a:t>
            </a:r>
            <a:r>
              <a:rPr lang="en-US" altLang="zh-TW" dirty="0"/>
              <a:t>000000</a:t>
            </a:r>
            <a:r>
              <a:rPr lang="zh-TW" altLang="en-US" dirty="0"/>
              <a:t>和</a:t>
            </a:r>
            <a:r>
              <a:rPr lang="en-US" altLang="zh-TW" dirty="0"/>
              <a:t>000001</a:t>
            </a:r>
            <a:r>
              <a:rPr lang="zh-TW" altLang="en-US" dirty="0"/>
              <a:t>，兩個狀態的最低階數有所差異；最低位元代表</a:t>
            </a:r>
            <a:r>
              <a:rPr lang="en-US" altLang="zh-TW" dirty="0"/>
              <a:t>5</a:t>
            </a:r>
            <a:r>
              <a:rPr lang="zh-TW" altLang="en-US" dirty="0"/>
              <a:t>個時脈之前維特比編碼器的輸入位，其餘位元代表不同時刻的其他位元。</a:t>
            </a:r>
          </a:p>
          <a:p>
            <a:r>
              <a:rPr lang="zh-TW" altLang="en-US" dirty="0"/>
              <a:t>狀態</a:t>
            </a:r>
            <a:r>
              <a:rPr lang="en-US" altLang="zh-TW" dirty="0"/>
              <a:t>000000</a:t>
            </a:r>
            <a:r>
              <a:rPr lang="zh-TW" altLang="en-US" dirty="0"/>
              <a:t>的最高位是</a:t>
            </a:r>
            <a:r>
              <a:rPr lang="en-US" altLang="zh-TW" dirty="0"/>
              <a:t>K+1</a:t>
            </a:r>
            <a:r>
              <a:rPr lang="zh-TW" altLang="en-US" dirty="0"/>
              <a:t>時刻的存活值，它表示</a:t>
            </a:r>
            <a:r>
              <a:rPr lang="en-US" altLang="zh-TW" dirty="0"/>
              <a:t>K+1</a:t>
            </a:r>
            <a:r>
              <a:rPr lang="zh-TW" altLang="en-US" dirty="0"/>
              <a:t>時刻的輸入位，換句話說，也是解碼後的值。所有這些倖存值構成了唯一的倖存路徑。設計了一個具有三十六計數週期的計數器用於記錄回溯時間以確定回溯的結束。提取倖存路徑，以便根據目前回溯點更新下一個回溯點。當計數器計數到解碼深度時，維特比譯碼器開始輸出。另外，回溯的解碼順序與實際的解碼順序相反，輸出時需要調整。</a:t>
            </a:r>
          </a:p>
        </p:txBody>
      </p:sp>
      <p:sp>
        <p:nvSpPr>
          <p:cNvPr id="4" name="投影片編號版面配置區 3">
            <a:extLst>
              <a:ext uri="{FF2B5EF4-FFF2-40B4-BE49-F238E27FC236}">
                <a16:creationId xmlns:a16="http://schemas.microsoft.com/office/drawing/2014/main" id="{CC2F61E0-C4B0-79C9-94FD-A2308BBB807E}"/>
              </a:ext>
            </a:extLst>
          </p:cNvPr>
          <p:cNvSpPr>
            <a:spLocks noGrp="1"/>
          </p:cNvSpPr>
          <p:nvPr>
            <p:ph type="sldNum" sz="quarter" idx="5"/>
          </p:nvPr>
        </p:nvSpPr>
        <p:spPr/>
        <p:txBody>
          <a:bodyPr/>
          <a:lstStyle/>
          <a:p>
            <a:fld id="{CE53715A-AC2A-4239-84DE-FE7E56035D89}" type="slidenum">
              <a:rPr lang="zh-TW" altLang="en-US" smtClean="0"/>
              <a:t>71</a:t>
            </a:fld>
            <a:endParaRPr lang="zh-TW" altLang="en-US"/>
          </a:p>
        </p:txBody>
      </p:sp>
    </p:spTree>
    <p:extLst>
      <p:ext uri="{BB962C8B-B14F-4D97-AF65-F5344CB8AC3E}">
        <p14:creationId xmlns:p14="http://schemas.microsoft.com/office/powerpoint/2010/main" val="277834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B8AA7-D79C-07AC-2AA5-4ED3A38613D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59DC593-DD6C-3B7F-0A18-3AC929E5F42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E8BB270-6280-1F60-AB6F-FB1965FEF01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D1F2DC3-C11E-EDEF-57F1-D3D1B0451DD6}"/>
              </a:ext>
            </a:extLst>
          </p:cNvPr>
          <p:cNvSpPr>
            <a:spLocks noGrp="1"/>
          </p:cNvSpPr>
          <p:nvPr>
            <p:ph type="sldNum" sz="quarter" idx="5"/>
          </p:nvPr>
        </p:nvSpPr>
        <p:spPr/>
        <p:txBody>
          <a:bodyPr/>
          <a:lstStyle/>
          <a:p>
            <a:fld id="{CE53715A-AC2A-4239-84DE-FE7E56035D89}" type="slidenum">
              <a:rPr lang="zh-TW" altLang="en-US" smtClean="0"/>
              <a:t>72</a:t>
            </a:fld>
            <a:endParaRPr lang="zh-TW" altLang="en-US"/>
          </a:p>
        </p:txBody>
      </p:sp>
    </p:spTree>
    <p:extLst>
      <p:ext uri="{BB962C8B-B14F-4D97-AF65-F5344CB8AC3E}">
        <p14:creationId xmlns:p14="http://schemas.microsoft.com/office/powerpoint/2010/main" val="3424110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C4D8C-8D31-A81B-6612-7052B95AD13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96FB5CB-A5DC-9C9B-833D-67F02953F67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EAD064C-A264-4B65-2694-F3224E90469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5518D2F-5497-11E3-5A3A-75B495AC700B}"/>
              </a:ext>
            </a:extLst>
          </p:cNvPr>
          <p:cNvSpPr>
            <a:spLocks noGrp="1"/>
          </p:cNvSpPr>
          <p:nvPr>
            <p:ph type="sldNum" sz="quarter" idx="5"/>
          </p:nvPr>
        </p:nvSpPr>
        <p:spPr/>
        <p:txBody>
          <a:bodyPr/>
          <a:lstStyle/>
          <a:p>
            <a:fld id="{CE53715A-AC2A-4239-84DE-FE7E56035D89}" type="slidenum">
              <a:rPr lang="zh-TW" altLang="en-US" smtClean="0"/>
              <a:t>73</a:t>
            </a:fld>
            <a:endParaRPr lang="zh-TW" altLang="en-US"/>
          </a:p>
        </p:txBody>
      </p:sp>
    </p:spTree>
    <p:extLst>
      <p:ext uri="{BB962C8B-B14F-4D97-AF65-F5344CB8AC3E}">
        <p14:creationId xmlns:p14="http://schemas.microsoft.com/office/powerpoint/2010/main" val="52595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74</a:t>
            </a:fld>
            <a:endParaRPr lang="zh-TW" altLang="en-US"/>
          </a:p>
        </p:txBody>
      </p:sp>
    </p:spTree>
    <p:extLst>
      <p:ext uri="{BB962C8B-B14F-4D97-AF65-F5344CB8AC3E}">
        <p14:creationId xmlns:p14="http://schemas.microsoft.com/office/powerpoint/2010/main" val="121702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7BE4-3640-F4F6-512C-7CC632F7B9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3CBF0A-E003-8F41-8F71-685E7B1A94B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F44014B-8CA8-EFA8-38C8-93ED49E4C7D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ECF8D52-C650-858D-1579-092BA24F1013}"/>
              </a:ext>
            </a:extLst>
          </p:cNvPr>
          <p:cNvSpPr>
            <a:spLocks noGrp="1"/>
          </p:cNvSpPr>
          <p:nvPr>
            <p:ph type="sldNum" sz="quarter" idx="5"/>
          </p:nvPr>
        </p:nvSpPr>
        <p:spPr/>
        <p:txBody>
          <a:bodyPr/>
          <a:lstStyle/>
          <a:p>
            <a:fld id="{CE53715A-AC2A-4239-84DE-FE7E56035D89}" type="slidenum">
              <a:rPr lang="zh-TW" altLang="en-US" smtClean="0"/>
              <a:t>75</a:t>
            </a:fld>
            <a:endParaRPr lang="zh-TW" altLang="en-US"/>
          </a:p>
        </p:txBody>
      </p:sp>
    </p:spTree>
    <p:extLst>
      <p:ext uri="{BB962C8B-B14F-4D97-AF65-F5344CB8AC3E}">
        <p14:creationId xmlns:p14="http://schemas.microsoft.com/office/powerpoint/2010/main" val="380544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解碼資料的兩種技術是回溯（</a:t>
            </a:r>
            <a:r>
              <a:rPr lang="en-US" altLang="zh-TW" dirty="0"/>
              <a:t>TB</a:t>
            </a:r>
            <a:r>
              <a:rPr lang="zh-TW" altLang="en-US" dirty="0"/>
              <a:t>）方法和暫存器交換（</a:t>
            </a:r>
            <a:r>
              <a:rPr lang="en-US" altLang="zh-TW" dirty="0"/>
              <a:t>RE</a:t>
            </a:r>
            <a:r>
              <a:rPr lang="zh-TW" altLang="en-US" dirty="0"/>
              <a:t>）方法。 </a:t>
            </a:r>
            <a:r>
              <a:rPr lang="en-US" altLang="zh-TW" dirty="0"/>
              <a:t>TB </a:t>
            </a:r>
            <a:r>
              <a:rPr lang="zh-TW" altLang="en-US" dirty="0"/>
              <a:t>方法適用於較長的約束長度，但解碼時間較長。還需要額外的電路來逆轉解碼的位元。 </a:t>
            </a:r>
            <a:r>
              <a:rPr lang="en-US" altLang="zh-TW" dirty="0"/>
              <a:t>RE </a:t>
            </a:r>
            <a:r>
              <a:rPr lang="zh-TW" altLang="en-US" dirty="0"/>
              <a:t>方法比 </a:t>
            </a:r>
            <a:r>
              <a:rPr lang="en-US" altLang="zh-TW" dirty="0"/>
              <a:t>TB </a:t>
            </a:r>
            <a:r>
              <a:rPr lang="zh-TW" altLang="en-US" dirty="0"/>
              <a:t>方法實現 </a:t>
            </a:r>
            <a:r>
              <a:rPr lang="en-US" altLang="zh-TW" dirty="0"/>
              <a:t>VD </a:t>
            </a:r>
            <a:r>
              <a:rPr lang="zh-TW" altLang="en-US" dirty="0"/>
              <a:t>更簡單、更快捷。 </a:t>
            </a:r>
            <a:r>
              <a:rPr lang="en-US" altLang="zh-TW" dirty="0"/>
              <a:t>RE </a:t>
            </a:r>
            <a:r>
              <a:rPr lang="zh-TW" altLang="en-US" dirty="0"/>
              <a:t>方法不適用於約束長度較長的解碼器。維特比演算法是由維特比於</a:t>
            </a:r>
            <a:r>
              <a:rPr lang="en-US" altLang="zh-TW" dirty="0"/>
              <a:t>1967</a:t>
            </a:r>
            <a:r>
              <a:rPr lang="zh-TW" altLang="en-US" dirty="0"/>
              <a:t>年提出的。維特比演算法被稱為最優演算法，因為它最小化了出錯的機率。</a:t>
            </a:r>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48</a:t>
            </a:fld>
            <a:endParaRPr lang="zh-TW" altLang="en-US"/>
          </a:p>
        </p:txBody>
      </p:sp>
    </p:spTree>
    <p:extLst>
      <p:ext uri="{BB962C8B-B14F-4D97-AF65-F5344CB8AC3E}">
        <p14:creationId xmlns:p14="http://schemas.microsoft.com/office/powerpoint/2010/main" val="1870651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B02B8-9AFC-6DC4-01E3-DDA977937B2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BE88F31-FE0E-452D-82DF-B80E9117999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01EFE83-CC93-3870-6690-FFA660761E5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F321B0D-7272-745B-7BFB-24D6B742F1C5}"/>
              </a:ext>
            </a:extLst>
          </p:cNvPr>
          <p:cNvSpPr>
            <a:spLocks noGrp="1"/>
          </p:cNvSpPr>
          <p:nvPr>
            <p:ph type="sldNum" sz="quarter" idx="5"/>
          </p:nvPr>
        </p:nvSpPr>
        <p:spPr/>
        <p:txBody>
          <a:bodyPr/>
          <a:lstStyle/>
          <a:p>
            <a:fld id="{CE53715A-AC2A-4239-84DE-FE7E56035D89}" type="slidenum">
              <a:rPr lang="zh-TW" altLang="en-US" smtClean="0"/>
              <a:t>76</a:t>
            </a:fld>
            <a:endParaRPr lang="zh-TW" altLang="en-US"/>
          </a:p>
        </p:txBody>
      </p:sp>
    </p:spTree>
    <p:extLst>
      <p:ext uri="{BB962C8B-B14F-4D97-AF65-F5344CB8AC3E}">
        <p14:creationId xmlns:p14="http://schemas.microsoft.com/office/powerpoint/2010/main" val="3998427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77E8-EAB7-7D1D-D324-83BDBB4A541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FEA4150-83F5-A380-7D79-697EE077E4A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AB39173-C431-3C11-9D00-E7B541919AE9}"/>
              </a:ext>
            </a:extLst>
          </p:cNvPr>
          <p:cNvSpPr>
            <a:spLocks noGrp="1"/>
          </p:cNvSpPr>
          <p:nvPr>
            <p:ph type="body" idx="1"/>
          </p:nvPr>
        </p:nvSpPr>
        <p:spPr/>
        <p:txBody>
          <a:bodyPr/>
          <a:lstStyle/>
          <a:p>
            <a:r>
              <a:rPr lang="en-US" altLang="zh-TW" dirty="0"/>
              <a:t>BM</a:t>
            </a:r>
            <a:r>
              <a:rPr lang="zh-TW" altLang="en-US" dirty="0"/>
              <a:t>單元的目的是確定分支度量狀態值。採用硬判決類型解碼器，計算漢明距離度量值。它在每個狀態可能的輸出符號和接收到的符號之間執行 </a:t>
            </a:r>
            <a:r>
              <a:rPr lang="en-US" altLang="zh-TW" dirty="0"/>
              <a:t>EX-OR </a:t>
            </a:r>
            <a:r>
              <a:rPr lang="zh-TW" altLang="en-US" dirty="0"/>
              <a:t>運算</a:t>
            </a:r>
            <a:endParaRPr lang="en-US" altLang="zh-TW" dirty="0"/>
          </a:p>
          <a:p>
            <a:endParaRPr lang="en-US" altLang="zh-TW" dirty="0"/>
          </a:p>
          <a:p>
            <a:r>
              <a:rPr lang="en-US" altLang="zh-TW" dirty="0"/>
              <a:t>ACSU </a:t>
            </a:r>
            <a:r>
              <a:rPr lang="zh-TW" altLang="en-US" dirty="0"/>
              <a:t>由比較器、多工器和加法器組成。</a:t>
            </a:r>
          </a:p>
          <a:p>
            <a:r>
              <a:rPr lang="zh-TW" altLang="en-US" dirty="0"/>
              <a:t>狀態度量是該狀態下前一個狀態度量的最小值與目前分支度量之和。加法器將狀態度量的前一個狀態與目前狀態的分支度量相加。在每個狀態下，使用比較器比較狀態度量值，然後多工器選擇具有最小值的狀態度量。</a:t>
            </a:r>
            <a:endParaRPr lang="en-US" altLang="zh-TW" dirty="0"/>
          </a:p>
          <a:p>
            <a:endParaRPr lang="en-US" altLang="zh-TW" dirty="0"/>
          </a:p>
          <a:p>
            <a:r>
              <a:rPr lang="en-US" altLang="zh-TW" dirty="0"/>
              <a:t>PMU </a:t>
            </a:r>
            <a:r>
              <a:rPr lang="zh-TW" altLang="en-US" dirty="0"/>
              <a:t>是前一次迭代的路徑度量與目前輸入的分支度量的總和。在網格的每個節點處計算部分路徑度量，並採用在 </a:t>
            </a:r>
            <a:r>
              <a:rPr lang="en-US" altLang="zh-TW" dirty="0"/>
              <a:t>BMU </a:t>
            </a:r>
            <a:r>
              <a:rPr lang="zh-TW" altLang="en-US" dirty="0"/>
              <a:t>處計算的分支度量。儲存元件儲存下一次迭代的度量，並在網格的最後階段（迭代）找到具有最小值的路徑度量。</a:t>
            </a:r>
            <a:endParaRPr lang="en-US" altLang="zh-TW" dirty="0"/>
          </a:p>
          <a:p>
            <a:endParaRPr lang="en-US" altLang="zh-TW" dirty="0"/>
          </a:p>
          <a:p>
            <a:r>
              <a:rPr lang="en-US" altLang="zh-TW" dirty="0"/>
              <a:t>TBU </a:t>
            </a:r>
            <a:r>
              <a:rPr lang="zh-TW" altLang="en-US" dirty="0"/>
              <a:t>識別輸出和倖存者路徑。給予卷積編碼器的原位元由回溯單元擷取。</a:t>
            </a:r>
          </a:p>
          <a:p>
            <a:r>
              <a:rPr lang="zh-TW" altLang="en-US" dirty="0"/>
              <a:t>漢明距離計算模組該模組將獲取的編碼與當前狀態的實際預期輸入編碼進行區分，以計算它們之間的漢明距離。圖</a:t>
            </a:r>
            <a:r>
              <a:rPr lang="en-US" altLang="zh-TW" dirty="0"/>
              <a:t>5</a:t>
            </a:r>
            <a:r>
              <a:rPr lang="zh-TW" altLang="en-US" dirty="0"/>
              <a:t>為漢明距離計算示意圖。</a:t>
            </a:r>
          </a:p>
        </p:txBody>
      </p:sp>
      <p:sp>
        <p:nvSpPr>
          <p:cNvPr id="4" name="投影片編號版面配置區 3">
            <a:extLst>
              <a:ext uri="{FF2B5EF4-FFF2-40B4-BE49-F238E27FC236}">
                <a16:creationId xmlns:a16="http://schemas.microsoft.com/office/drawing/2014/main" id="{45C13783-8811-4C69-E372-82DD903EA205}"/>
              </a:ext>
            </a:extLst>
          </p:cNvPr>
          <p:cNvSpPr>
            <a:spLocks noGrp="1"/>
          </p:cNvSpPr>
          <p:nvPr>
            <p:ph type="sldNum" sz="quarter" idx="5"/>
          </p:nvPr>
        </p:nvSpPr>
        <p:spPr/>
        <p:txBody>
          <a:bodyPr/>
          <a:lstStyle/>
          <a:p>
            <a:fld id="{CE53715A-AC2A-4239-84DE-FE7E56035D89}" type="slidenum">
              <a:rPr lang="zh-TW" altLang="en-US" smtClean="0"/>
              <a:t>77</a:t>
            </a:fld>
            <a:endParaRPr lang="zh-TW" altLang="en-US"/>
          </a:p>
        </p:txBody>
      </p:sp>
    </p:spTree>
    <p:extLst>
      <p:ext uri="{BB962C8B-B14F-4D97-AF65-F5344CB8AC3E}">
        <p14:creationId xmlns:p14="http://schemas.microsoft.com/office/powerpoint/2010/main" val="3727384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1FC83-192B-E25E-F4D9-A18D0E3AF43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8F103ED-A7EB-E8B3-4F8C-BA1697871DE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6D62262-76AB-136D-97EE-A31238B81BB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997439D-46DE-1161-22B1-1B865A417406}"/>
              </a:ext>
            </a:extLst>
          </p:cNvPr>
          <p:cNvSpPr>
            <a:spLocks noGrp="1"/>
          </p:cNvSpPr>
          <p:nvPr>
            <p:ph type="sldNum" sz="quarter" idx="5"/>
          </p:nvPr>
        </p:nvSpPr>
        <p:spPr/>
        <p:txBody>
          <a:bodyPr/>
          <a:lstStyle/>
          <a:p>
            <a:fld id="{CE53715A-AC2A-4239-84DE-FE7E56035D89}" type="slidenum">
              <a:rPr lang="zh-TW" altLang="en-US" smtClean="0"/>
              <a:t>78</a:t>
            </a:fld>
            <a:endParaRPr lang="zh-TW" altLang="en-US"/>
          </a:p>
        </p:txBody>
      </p:sp>
    </p:spTree>
    <p:extLst>
      <p:ext uri="{BB962C8B-B14F-4D97-AF65-F5344CB8AC3E}">
        <p14:creationId xmlns:p14="http://schemas.microsoft.com/office/powerpoint/2010/main" val="1828411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BFD3-5359-662D-746F-04D9762A07E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C812408-74D4-DA31-5DBF-A635CA7D460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E14B760-B70D-5A73-053B-EE52745818AE}"/>
              </a:ext>
            </a:extLst>
          </p:cNvPr>
          <p:cNvSpPr>
            <a:spLocks noGrp="1"/>
          </p:cNvSpPr>
          <p:nvPr>
            <p:ph type="body" idx="1"/>
          </p:nvPr>
        </p:nvSpPr>
        <p:spPr/>
        <p:txBody>
          <a:bodyPr/>
          <a:lstStyle/>
          <a:p>
            <a:r>
              <a:rPr lang="en-US" altLang="zh-TW" dirty="0"/>
              <a:t>1. </a:t>
            </a:r>
            <a:r>
              <a:rPr lang="zh-TW" altLang="en-US" dirty="0"/>
              <a:t>對棚架進行稱重。計算分支指標。</a:t>
            </a:r>
          </a:p>
          <a:p>
            <a:r>
              <a:rPr lang="en-US" altLang="zh-TW" dirty="0"/>
              <a:t>2.</a:t>
            </a:r>
            <a:r>
              <a:rPr lang="zh-TW" altLang="en-US" dirty="0"/>
              <a:t>針對</a:t>
            </a:r>
            <a:r>
              <a:rPr lang="en-US" altLang="zh-TW" dirty="0"/>
              <a:t>n</a:t>
            </a:r>
            <a:r>
              <a:rPr lang="zh-TW" altLang="en-US" dirty="0"/>
              <a:t>次的最小路徑，遞歸計算</a:t>
            </a:r>
            <a:r>
              <a:rPr lang="en-US" altLang="zh-TW" dirty="0"/>
              <a:t>n-1</a:t>
            </a:r>
            <a:r>
              <a:rPr lang="zh-TW" altLang="en-US" dirty="0"/>
              <a:t>次的最小路徑。此步驟中已使用程式重複刷新訊號倖存路徑。這被稱為遞歸添加比較選擇（</a:t>
            </a:r>
            <a:r>
              <a:rPr lang="en-US" altLang="zh-TW" dirty="0"/>
              <a:t>ACS</a:t>
            </a:r>
            <a:r>
              <a:rPr lang="zh-TW" altLang="en-US" dirty="0"/>
              <a:t>）。</a:t>
            </a:r>
          </a:p>
          <a:p>
            <a:r>
              <a:rPr lang="en-US" altLang="zh-TW" dirty="0"/>
              <a:t>3. </a:t>
            </a:r>
            <a:r>
              <a:rPr lang="zh-TW" altLang="en-US" dirty="0"/>
              <a:t>迭代地找出使用步驟 </a:t>
            </a:r>
            <a:r>
              <a:rPr lang="en-US" altLang="zh-TW" dirty="0"/>
              <a:t>2 </a:t>
            </a:r>
            <a:r>
              <a:rPr lang="zh-TW" altLang="en-US" dirty="0"/>
              <a:t>決策到達每個網格狀態的最短距離。倖存者路徑解碼尋找該狀態的最短路徑。最後，當回溯時間時，倖存路徑會將最可能的訊號路徑合併為一條唯一路徑。 </a:t>
            </a:r>
            <a:r>
              <a:rPr lang="en-US" altLang="zh-TW" dirty="0"/>
              <a:t>Viterbi</a:t>
            </a:r>
            <a:r>
              <a:rPr lang="zh-TW" altLang="en-US" dirty="0"/>
              <a:t>演算法的流程圖如圖</a:t>
            </a:r>
            <a:r>
              <a:rPr lang="en-US" altLang="zh-TW" dirty="0"/>
              <a:t>6</a:t>
            </a:r>
            <a:r>
              <a:rPr lang="zh-TW" altLang="en-US" dirty="0"/>
              <a:t>所示。</a:t>
            </a:r>
          </a:p>
        </p:txBody>
      </p:sp>
      <p:sp>
        <p:nvSpPr>
          <p:cNvPr id="4" name="投影片編號版面配置區 3">
            <a:extLst>
              <a:ext uri="{FF2B5EF4-FFF2-40B4-BE49-F238E27FC236}">
                <a16:creationId xmlns:a16="http://schemas.microsoft.com/office/drawing/2014/main" id="{F076D669-18A4-1DE9-29D3-258416FCF689}"/>
              </a:ext>
            </a:extLst>
          </p:cNvPr>
          <p:cNvSpPr>
            <a:spLocks noGrp="1"/>
          </p:cNvSpPr>
          <p:nvPr>
            <p:ph type="sldNum" sz="quarter" idx="5"/>
          </p:nvPr>
        </p:nvSpPr>
        <p:spPr/>
        <p:txBody>
          <a:bodyPr/>
          <a:lstStyle/>
          <a:p>
            <a:fld id="{CE53715A-AC2A-4239-84DE-FE7E56035D89}" type="slidenum">
              <a:rPr lang="zh-TW" altLang="en-US" smtClean="0"/>
              <a:t>79</a:t>
            </a:fld>
            <a:endParaRPr lang="zh-TW" altLang="en-US"/>
          </a:p>
        </p:txBody>
      </p:sp>
    </p:spTree>
    <p:extLst>
      <p:ext uri="{BB962C8B-B14F-4D97-AF65-F5344CB8AC3E}">
        <p14:creationId xmlns:p14="http://schemas.microsoft.com/office/powerpoint/2010/main" val="3958840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E2F5E-512E-7F96-853A-514FC64CFA2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73EBA80-B148-AC12-D7CC-807AD7520A9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782E7E4-AB97-A73F-AFE2-F911D3770A17}"/>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5AC681F-7EB0-9CB3-06B2-FF364EE6B1E3}"/>
              </a:ext>
            </a:extLst>
          </p:cNvPr>
          <p:cNvSpPr>
            <a:spLocks noGrp="1"/>
          </p:cNvSpPr>
          <p:nvPr>
            <p:ph type="sldNum" sz="quarter" idx="5"/>
          </p:nvPr>
        </p:nvSpPr>
        <p:spPr/>
        <p:txBody>
          <a:bodyPr/>
          <a:lstStyle/>
          <a:p>
            <a:fld id="{CE53715A-AC2A-4239-84DE-FE7E56035D89}" type="slidenum">
              <a:rPr lang="zh-TW" altLang="en-US" smtClean="0"/>
              <a:t>80</a:t>
            </a:fld>
            <a:endParaRPr lang="zh-TW" altLang="en-US"/>
          </a:p>
        </p:txBody>
      </p:sp>
    </p:spTree>
    <p:extLst>
      <p:ext uri="{BB962C8B-B14F-4D97-AF65-F5344CB8AC3E}">
        <p14:creationId xmlns:p14="http://schemas.microsoft.com/office/powerpoint/2010/main" val="2038373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C3E07-C259-DFEC-5896-821C78A7B15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7DB6B36-EC91-065D-976A-DF7F65B254C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208FFB4-9B12-457C-021A-20706B82A3E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19BE869-49DC-2926-F290-F075560C160C}"/>
              </a:ext>
            </a:extLst>
          </p:cNvPr>
          <p:cNvSpPr>
            <a:spLocks noGrp="1"/>
          </p:cNvSpPr>
          <p:nvPr>
            <p:ph type="sldNum" sz="quarter" idx="5"/>
          </p:nvPr>
        </p:nvSpPr>
        <p:spPr/>
        <p:txBody>
          <a:bodyPr/>
          <a:lstStyle/>
          <a:p>
            <a:fld id="{CE53715A-AC2A-4239-84DE-FE7E56035D89}" type="slidenum">
              <a:rPr lang="zh-TW" altLang="en-US" smtClean="0"/>
              <a:t>81</a:t>
            </a:fld>
            <a:endParaRPr lang="zh-TW" altLang="en-US"/>
          </a:p>
        </p:txBody>
      </p:sp>
    </p:spTree>
    <p:extLst>
      <p:ext uri="{BB962C8B-B14F-4D97-AF65-F5344CB8AC3E}">
        <p14:creationId xmlns:p14="http://schemas.microsoft.com/office/powerpoint/2010/main" val="34642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0874-F17A-5B3A-C3CC-55E884B3A0C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BABD284-757C-45FC-DC37-1206A2E9556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DF9E2E8-4110-3F3E-CB1F-0FF9A7E8720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97BFF63-6BB6-ED70-1E43-F203F84E0EE7}"/>
              </a:ext>
            </a:extLst>
          </p:cNvPr>
          <p:cNvSpPr>
            <a:spLocks noGrp="1"/>
          </p:cNvSpPr>
          <p:nvPr>
            <p:ph type="sldNum" sz="quarter" idx="5"/>
          </p:nvPr>
        </p:nvSpPr>
        <p:spPr/>
        <p:txBody>
          <a:bodyPr/>
          <a:lstStyle/>
          <a:p>
            <a:fld id="{CE53715A-AC2A-4239-84DE-FE7E56035D89}" type="slidenum">
              <a:rPr lang="zh-TW" altLang="en-US" smtClean="0"/>
              <a:t>82</a:t>
            </a:fld>
            <a:endParaRPr lang="zh-TW" altLang="en-US"/>
          </a:p>
        </p:txBody>
      </p:sp>
    </p:spTree>
    <p:extLst>
      <p:ext uri="{BB962C8B-B14F-4D97-AF65-F5344CB8AC3E}">
        <p14:creationId xmlns:p14="http://schemas.microsoft.com/office/powerpoint/2010/main" val="3336877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37FC7-816E-4118-E927-AD3B3F240A7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E2D43D-46DD-6810-1C5C-D44CDB5463E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C17BF8E-6C0D-52E0-90C0-88A630556CF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00CCF51-3BC6-2066-4551-607043609BA6}"/>
              </a:ext>
            </a:extLst>
          </p:cNvPr>
          <p:cNvSpPr>
            <a:spLocks noGrp="1"/>
          </p:cNvSpPr>
          <p:nvPr>
            <p:ph type="sldNum" sz="quarter" idx="5"/>
          </p:nvPr>
        </p:nvSpPr>
        <p:spPr/>
        <p:txBody>
          <a:bodyPr/>
          <a:lstStyle/>
          <a:p>
            <a:fld id="{CE53715A-AC2A-4239-84DE-FE7E56035D89}" type="slidenum">
              <a:rPr lang="zh-TW" altLang="en-US" smtClean="0"/>
              <a:t>83</a:t>
            </a:fld>
            <a:endParaRPr lang="zh-TW" altLang="en-US"/>
          </a:p>
        </p:txBody>
      </p:sp>
    </p:spTree>
    <p:extLst>
      <p:ext uri="{BB962C8B-B14F-4D97-AF65-F5344CB8AC3E}">
        <p14:creationId xmlns:p14="http://schemas.microsoft.com/office/powerpoint/2010/main" val="375660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0F42-2A13-59B6-9242-33FC73BA9B6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963FBE4-7A03-FB90-8F31-18F3C7BD75B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A236ED6-B18A-29BE-7409-79CE72E2872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BD6828C-98DF-5FE6-0523-854BD21BAECE}"/>
              </a:ext>
            </a:extLst>
          </p:cNvPr>
          <p:cNvSpPr>
            <a:spLocks noGrp="1"/>
          </p:cNvSpPr>
          <p:nvPr>
            <p:ph type="sldNum" sz="quarter" idx="5"/>
          </p:nvPr>
        </p:nvSpPr>
        <p:spPr/>
        <p:txBody>
          <a:bodyPr/>
          <a:lstStyle/>
          <a:p>
            <a:fld id="{CE53715A-AC2A-4239-84DE-FE7E56035D89}" type="slidenum">
              <a:rPr lang="zh-TW" altLang="en-US" smtClean="0"/>
              <a:t>84</a:t>
            </a:fld>
            <a:endParaRPr lang="zh-TW" altLang="en-US"/>
          </a:p>
        </p:txBody>
      </p:sp>
    </p:spTree>
    <p:extLst>
      <p:ext uri="{BB962C8B-B14F-4D97-AF65-F5344CB8AC3E}">
        <p14:creationId xmlns:p14="http://schemas.microsoft.com/office/powerpoint/2010/main" val="1614703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E3C7D-A198-623E-C21F-85BFFFEBF26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B986BEF-E35D-3665-2990-46CAB6381FD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6E19DAF-A8D2-43E9-2DF3-87AABA2FDD9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23DF68E-8ADF-FA42-FDC0-E7A576BB4D21}"/>
              </a:ext>
            </a:extLst>
          </p:cNvPr>
          <p:cNvSpPr>
            <a:spLocks noGrp="1"/>
          </p:cNvSpPr>
          <p:nvPr>
            <p:ph type="sldNum" sz="quarter" idx="5"/>
          </p:nvPr>
        </p:nvSpPr>
        <p:spPr/>
        <p:txBody>
          <a:bodyPr/>
          <a:lstStyle/>
          <a:p>
            <a:fld id="{CE53715A-AC2A-4239-84DE-FE7E56035D89}" type="slidenum">
              <a:rPr lang="zh-TW" altLang="en-US" smtClean="0"/>
              <a:t>85</a:t>
            </a:fld>
            <a:endParaRPr lang="zh-TW" altLang="en-US"/>
          </a:p>
        </p:txBody>
      </p:sp>
    </p:spTree>
    <p:extLst>
      <p:ext uri="{BB962C8B-B14F-4D97-AF65-F5344CB8AC3E}">
        <p14:creationId xmlns:p14="http://schemas.microsoft.com/office/powerpoint/2010/main" val="259301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4639B-0B50-3448-4F5C-EF9EE6950C0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BB988A8-0908-40F0-0FE3-0218BD7D2CD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36CCB8E-7834-EF0D-5EB3-54E34FEB9013}"/>
              </a:ext>
            </a:extLst>
          </p:cNvPr>
          <p:cNvSpPr>
            <a:spLocks noGrp="1"/>
          </p:cNvSpPr>
          <p:nvPr>
            <p:ph type="body" idx="1"/>
          </p:nvPr>
        </p:nvSpPr>
        <p:spPr/>
        <p:txBody>
          <a:bodyPr/>
          <a:lstStyle/>
          <a:p>
            <a:r>
              <a:rPr lang="zh-TW" altLang="en-US" dirty="0"/>
              <a:t>此演算法可分為以下三個步驟。</a:t>
            </a:r>
          </a:p>
          <a:p>
            <a:r>
              <a:rPr lang="zh-TW" altLang="en-US" dirty="0"/>
              <a:t>稱量棚架；即計算分支度量。</a:t>
            </a:r>
          </a:p>
          <a:p>
            <a:r>
              <a:rPr lang="zh-TW" altLang="en-US" dirty="0"/>
              <a:t>以到時間 </a:t>
            </a:r>
            <a:r>
              <a:rPr lang="en-US" altLang="zh-TW" dirty="0"/>
              <a:t>n-1 </a:t>
            </a:r>
            <a:r>
              <a:rPr lang="zh-TW" altLang="en-US" dirty="0"/>
              <a:t>的最短路徑為基準，遞迴計算到時間 </a:t>
            </a:r>
            <a:r>
              <a:rPr lang="en-US" altLang="zh-TW" dirty="0"/>
              <a:t>n </a:t>
            </a:r>
            <a:r>
              <a:rPr lang="zh-TW" altLang="en-US" dirty="0"/>
              <a:t>的最短路徑。在此步驟中，決策用於遞歸更新訊號的倖存路徑。這被稱為加法</a:t>
            </a:r>
            <a:r>
              <a:rPr lang="en-US" altLang="zh-TW" dirty="0"/>
              <a:t>-</a:t>
            </a:r>
            <a:r>
              <a:rPr lang="zh-TW" altLang="en-US" dirty="0"/>
              <a:t>比較選擇 </a:t>
            </a:r>
            <a:r>
              <a:rPr lang="en-US" altLang="zh-TW" dirty="0"/>
              <a:t>(ACS) </a:t>
            </a:r>
            <a:r>
              <a:rPr lang="zh-TW" altLang="en-US" dirty="0"/>
              <a:t>遞歸。</a:t>
            </a:r>
          </a:p>
          <a:p>
            <a:r>
              <a:rPr lang="zh-TW" altLang="en-US" dirty="0"/>
              <a:t>使用步驟 </a:t>
            </a:r>
            <a:r>
              <a:rPr lang="en-US" altLang="zh-TW" dirty="0"/>
              <a:t>2 </a:t>
            </a:r>
            <a:r>
              <a:rPr lang="zh-TW" altLang="en-US" dirty="0"/>
              <a:t>中的決策，遞歸地找到通往每個網格狀態的最短路徑。最後，如果所有倖存路徑都按時間回溯，它們會合併成一條唯一的路徑，這就是最可能的訊號路徑</a:t>
            </a:r>
            <a:r>
              <a:rPr lang="en-US" altLang="zh-TW" dirty="0"/>
              <a:t>[2]</a:t>
            </a:r>
            <a:endParaRPr lang="zh-TW" altLang="en-US" dirty="0"/>
          </a:p>
        </p:txBody>
      </p:sp>
      <p:sp>
        <p:nvSpPr>
          <p:cNvPr id="4" name="投影片編號版面配置區 3">
            <a:extLst>
              <a:ext uri="{FF2B5EF4-FFF2-40B4-BE49-F238E27FC236}">
                <a16:creationId xmlns:a16="http://schemas.microsoft.com/office/drawing/2014/main" id="{2112822E-31B3-A7D6-927B-A72F8FE0DE50}"/>
              </a:ext>
            </a:extLst>
          </p:cNvPr>
          <p:cNvSpPr>
            <a:spLocks noGrp="1"/>
          </p:cNvSpPr>
          <p:nvPr>
            <p:ph type="sldNum" sz="quarter" idx="5"/>
          </p:nvPr>
        </p:nvSpPr>
        <p:spPr/>
        <p:txBody>
          <a:bodyPr/>
          <a:lstStyle/>
          <a:p>
            <a:fld id="{CE53715A-AC2A-4239-84DE-FE7E56035D89}" type="slidenum">
              <a:rPr lang="zh-TW" altLang="en-US" smtClean="0"/>
              <a:t>49</a:t>
            </a:fld>
            <a:endParaRPr lang="zh-TW" altLang="en-US"/>
          </a:p>
        </p:txBody>
      </p:sp>
    </p:spTree>
    <p:extLst>
      <p:ext uri="{BB962C8B-B14F-4D97-AF65-F5344CB8AC3E}">
        <p14:creationId xmlns:p14="http://schemas.microsoft.com/office/powerpoint/2010/main" val="2498107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FD81B-468A-4AB7-B09D-C1ACD2EBDBD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163FEF-801A-1584-EF1D-FA6EBA06D44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B44A3F-BE6B-0303-F905-62D969A1F297}"/>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52F0E16-C69A-451A-0E8B-8081C7CD5911}"/>
              </a:ext>
            </a:extLst>
          </p:cNvPr>
          <p:cNvSpPr>
            <a:spLocks noGrp="1"/>
          </p:cNvSpPr>
          <p:nvPr>
            <p:ph type="sldNum" sz="quarter" idx="5"/>
          </p:nvPr>
        </p:nvSpPr>
        <p:spPr/>
        <p:txBody>
          <a:bodyPr/>
          <a:lstStyle/>
          <a:p>
            <a:fld id="{CE53715A-AC2A-4239-84DE-FE7E56035D89}" type="slidenum">
              <a:rPr lang="zh-TW" altLang="en-US" smtClean="0"/>
              <a:t>86</a:t>
            </a:fld>
            <a:endParaRPr lang="zh-TW" altLang="en-US"/>
          </a:p>
        </p:txBody>
      </p:sp>
    </p:spTree>
    <p:extLst>
      <p:ext uri="{BB962C8B-B14F-4D97-AF65-F5344CB8AC3E}">
        <p14:creationId xmlns:p14="http://schemas.microsoft.com/office/powerpoint/2010/main" val="3686970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C8467-DB46-4F6E-59AB-0EBCE8A3B7C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4444241-7138-471C-B620-E830CE3773C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A12BBF7-1CE1-8DDD-AFEC-14BF0DED0EB3}"/>
              </a:ext>
            </a:extLst>
          </p:cNvPr>
          <p:cNvSpPr>
            <a:spLocks noGrp="1"/>
          </p:cNvSpPr>
          <p:nvPr>
            <p:ph type="body" idx="1"/>
          </p:nvPr>
        </p:nvSpPr>
        <p:spPr/>
        <p:txBody>
          <a:bodyPr/>
          <a:lstStyle/>
          <a:p>
            <a:r>
              <a:rPr lang="zh-TW" altLang="en-US" dirty="0"/>
              <a:t>一個用來比較訊號位，另一個用來比較資料位。這種設計的優點是大大減少了電路時序延遲。</a:t>
            </a:r>
          </a:p>
          <a:p>
            <a:r>
              <a:rPr lang="zh-TW" altLang="en-US" dirty="0"/>
              <a:t>本設計的核心單元是</a:t>
            </a:r>
            <a:r>
              <a:rPr lang="en-US" altLang="zh-TW" dirty="0"/>
              <a:t>TB</a:t>
            </a:r>
            <a:r>
              <a:rPr lang="zh-TW" altLang="en-US" dirty="0"/>
              <a:t>（</a:t>
            </a:r>
            <a:r>
              <a:rPr lang="en-US" altLang="zh-TW" dirty="0"/>
              <a:t>Trace Back</a:t>
            </a:r>
            <a:r>
              <a:rPr lang="zh-TW" altLang="en-US" dirty="0"/>
              <a:t>）和解碼器，包括兩個功能模組。一個是</a:t>
            </a:r>
            <a:r>
              <a:rPr lang="en-US" altLang="zh-TW" dirty="0"/>
              <a:t>TB</a:t>
            </a:r>
            <a:r>
              <a:rPr lang="zh-TW" altLang="en-US" dirty="0"/>
              <a:t>，讀取記憶體中的倖存路徑的資訊。另一個是計算輸出結果的解碼器。這兩個模組同時工作，但是在不同的記憶體位址。這樣，維特比譯碼器比普通譯碼器更有效率，因為譯碼器不需要等待 </a:t>
            </a:r>
            <a:r>
              <a:rPr lang="en-US" altLang="zh-TW" dirty="0"/>
              <a:t>TB</a:t>
            </a:r>
            <a:endParaRPr lang="zh-TW" altLang="en-US" dirty="0"/>
          </a:p>
        </p:txBody>
      </p:sp>
      <p:sp>
        <p:nvSpPr>
          <p:cNvPr id="4" name="投影片編號版面配置區 3">
            <a:extLst>
              <a:ext uri="{FF2B5EF4-FFF2-40B4-BE49-F238E27FC236}">
                <a16:creationId xmlns:a16="http://schemas.microsoft.com/office/drawing/2014/main" id="{F65ECD3D-2832-2B08-B2EF-E9B37C3A5AD7}"/>
              </a:ext>
            </a:extLst>
          </p:cNvPr>
          <p:cNvSpPr>
            <a:spLocks noGrp="1"/>
          </p:cNvSpPr>
          <p:nvPr>
            <p:ph type="sldNum" sz="quarter" idx="5"/>
          </p:nvPr>
        </p:nvSpPr>
        <p:spPr/>
        <p:txBody>
          <a:bodyPr/>
          <a:lstStyle/>
          <a:p>
            <a:fld id="{CE53715A-AC2A-4239-84DE-FE7E56035D89}" type="slidenum">
              <a:rPr lang="zh-TW" altLang="en-US" smtClean="0"/>
              <a:t>87</a:t>
            </a:fld>
            <a:endParaRPr lang="zh-TW" altLang="en-US"/>
          </a:p>
        </p:txBody>
      </p:sp>
    </p:spTree>
    <p:extLst>
      <p:ext uri="{BB962C8B-B14F-4D97-AF65-F5344CB8AC3E}">
        <p14:creationId xmlns:p14="http://schemas.microsoft.com/office/powerpoint/2010/main" val="3191159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87D5F-D9BB-81D4-7C43-F6D2014D415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71AEE5A-B210-E4CB-9C11-6F4A568C040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F93A7C4-4866-604B-F679-C085A82598A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026320E-267C-1EF9-2BC3-6D6DB14A5EDA}"/>
              </a:ext>
            </a:extLst>
          </p:cNvPr>
          <p:cNvSpPr>
            <a:spLocks noGrp="1"/>
          </p:cNvSpPr>
          <p:nvPr>
            <p:ph type="sldNum" sz="quarter" idx="5"/>
          </p:nvPr>
        </p:nvSpPr>
        <p:spPr/>
        <p:txBody>
          <a:bodyPr/>
          <a:lstStyle/>
          <a:p>
            <a:fld id="{CE53715A-AC2A-4239-84DE-FE7E56035D89}" type="slidenum">
              <a:rPr lang="zh-TW" altLang="en-US" smtClean="0"/>
              <a:t>88</a:t>
            </a:fld>
            <a:endParaRPr lang="zh-TW" altLang="en-US"/>
          </a:p>
        </p:txBody>
      </p:sp>
    </p:spTree>
    <p:extLst>
      <p:ext uri="{BB962C8B-B14F-4D97-AF65-F5344CB8AC3E}">
        <p14:creationId xmlns:p14="http://schemas.microsoft.com/office/powerpoint/2010/main" val="3107696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84377-53C7-70FC-395A-6FEC03A1CB2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6AAC83B-6D67-F307-2853-1034B9783E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4F68855-4874-603F-0D33-DC128A29FE8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DE037D0-646D-0C51-454D-969CC4016758}"/>
              </a:ext>
            </a:extLst>
          </p:cNvPr>
          <p:cNvSpPr>
            <a:spLocks noGrp="1"/>
          </p:cNvSpPr>
          <p:nvPr>
            <p:ph type="sldNum" sz="quarter" idx="5"/>
          </p:nvPr>
        </p:nvSpPr>
        <p:spPr/>
        <p:txBody>
          <a:bodyPr/>
          <a:lstStyle/>
          <a:p>
            <a:fld id="{CE53715A-AC2A-4239-84DE-FE7E56035D89}" type="slidenum">
              <a:rPr lang="zh-TW" altLang="en-US" smtClean="0"/>
              <a:t>89</a:t>
            </a:fld>
            <a:endParaRPr lang="zh-TW" altLang="en-US"/>
          </a:p>
        </p:txBody>
      </p:sp>
    </p:spTree>
    <p:extLst>
      <p:ext uri="{BB962C8B-B14F-4D97-AF65-F5344CB8AC3E}">
        <p14:creationId xmlns:p14="http://schemas.microsoft.com/office/powerpoint/2010/main" val="2340274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F0BBA-6CE0-7D74-1EC4-DE5772639B3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BBBC14F-22F5-AB41-7FA9-DB3EBB3CA5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D8F8A4-0A1A-1515-FEC0-AA69BE27F370}"/>
              </a:ext>
            </a:extLst>
          </p:cNvPr>
          <p:cNvSpPr>
            <a:spLocks noGrp="1"/>
          </p:cNvSpPr>
          <p:nvPr>
            <p:ph type="body" idx="1"/>
          </p:nvPr>
        </p:nvSpPr>
        <p:spPr/>
        <p:txBody>
          <a:bodyPr/>
          <a:lstStyle/>
          <a:p>
            <a:r>
              <a:rPr lang="zh-TW" altLang="en-US" dirty="0"/>
              <a:t>此單元計算接收符號的分支量測（</a:t>
            </a:r>
            <a:r>
              <a:rPr lang="en-US" altLang="zh-TW" dirty="0"/>
              <a:t>BM</a:t>
            </a:r>
            <a:r>
              <a:rPr lang="zh-TW" altLang="en-US" dirty="0"/>
              <a:t>）。在硬判決的情況下，</a:t>
            </a:r>
            <a:r>
              <a:rPr lang="en-US" altLang="zh-TW" dirty="0"/>
              <a:t>BM </a:t>
            </a:r>
            <a:r>
              <a:rPr lang="zh-TW" altLang="en-US" dirty="0"/>
              <a:t>被視為接收符號與對應於特定狀態轉換的編碼器輸出之間的漢明距離。在軟決策的情況下，</a:t>
            </a:r>
            <a:r>
              <a:rPr lang="en-US" altLang="zh-TW" dirty="0"/>
              <a:t>BM </a:t>
            </a:r>
            <a:r>
              <a:rPr lang="zh-TW" altLang="en-US" dirty="0"/>
              <a:t>被視為歐幾里德距離。 </a:t>
            </a:r>
            <a:r>
              <a:rPr lang="en-US" altLang="zh-TW" dirty="0"/>
              <a:t>BMU </a:t>
            </a:r>
            <a:r>
              <a:rPr lang="zh-TW" altLang="en-US" dirty="0"/>
              <a:t>對接收符號和預期符號執行 </a:t>
            </a:r>
            <a:r>
              <a:rPr lang="en-US" altLang="zh-TW" dirty="0"/>
              <a:t>EX-OR </a:t>
            </a:r>
            <a:r>
              <a:rPr lang="zh-TW" altLang="en-US" dirty="0"/>
              <a:t>運算，並計算不同位數，即。 </a:t>
            </a:r>
            <a:r>
              <a:rPr lang="en-US" altLang="zh-TW" dirty="0"/>
              <a:t>1</a:t>
            </a:r>
            <a:r>
              <a:rPr lang="zh-TW" altLang="en-US" dirty="0"/>
              <a:t>的個數，由此可得到漢明距離。將結果作為輸入提供給新增、比較和選擇單元。圖 </a:t>
            </a:r>
            <a:r>
              <a:rPr lang="en-US" altLang="zh-TW" dirty="0"/>
              <a:t>3 </a:t>
            </a:r>
            <a:r>
              <a:rPr lang="zh-TW" altLang="en-US" dirty="0"/>
              <a:t>顯示分支度量計算區塊</a:t>
            </a:r>
          </a:p>
        </p:txBody>
      </p:sp>
      <p:sp>
        <p:nvSpPr>
          <p:cNvPr id="4" name="投影片編號版面配置區 3">
            <a:extLst>
              <a:ext uri="{FF2B5EF4-FFF2-40B4-BE49-F238E27FC236}">
                <a16:creationId xmlns:a16="http://schemas.microsoft.com/office/drawing/2014/main" id="{581DC06A-C307-5955-62A4-F0A5A99AC1FD}"/>
              </a:ext>
            </a:extLst>
          </p:cNvPr>
          <p:cNvSpPr>
            <a:spLocks noGrp="1"/>
          </p:cNvSpPr>
          <p:nvPr>
            <p:ph type="sldNum" sz="quarter" idx="5"/>
          </p:nvPr>
        </p:nvSpPr>
        <p:spPr/>
        <p:txBody>
          <a:bodyPr/>
          <a:lstStyle/>
          <a:p>
            <a:fld id="{CE53715A-AC2A-4239-84DE-FE7E56035D89}" type="slidenum">
              <a:rPr lang="zh-TW" altLang="en-US" smtClean="0"/>
              <a:t>90</a:t>
            </a:fld>
            <a:endParaRPr lang="zh-TW" altLang="en-US"/>
          </a:p>
        </p:txBody>
      </p:sp>
    </p:spTree>
    <p:extLst>
      <p:ext uri="{BB962C8B-B14F-4D97-AF65-F5344CB8AC3E}">
        <p14:creationId xmlns:p14="http://schemas.microsoft.com/office/powerpoint/2010/main" val="3090201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0F705-FEC7-199D-10FC-52C0C13F4F2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F799DE2-C3B1-24EE-D5A9-8A541FCBE20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69361FC-D646-C44E-EC13-FB4140CA401B}"/>
              </a:ext>
            </a:extLst>
          </p:cNvPr>
          <p:cNvSpPr>
            <a:spLocks noGrp="1"/>
          </p:cNvSpPr>
          <p:nvPr>
            <p:ph type="body" idx="1"/>
          </p:nvPr>
        </p:nvSpPr>
        <p:spPr/>
        <p:txBody>
          <a:bodyPr/>
          <a:lstStyle/>
          <a:p>
            <a:r>
              <a:rPr lang="zh-TW" altLang="en-US" dirty="0"/>
              <a:t>新增比較選擇單元 </a:t>
            </a:r>
            <a:r>
              <a:rPr lang="en-US" altLang="zh-TW" dirty="0"/>
              <a:t>(ACSU) </a:t>
            </a:r>
            <a:r>
              <a:rPr lang="zh-TW" altLang="en-US" dirty="0"/>
              <a:t>承擔了維特比解碼器的大部分算術處理任務。 </a:t>
            </a:r>
            <a:r>
              <a:rPr lang="en-US" altLang="zh-TW" dirty="0"/>
              <a:t>ACSU </a:t>
            </a:r>
            <a:r>
              <a:rPr lang="zh-TW" altLang="en-US" dirty="0"/>
              <a:t>也稱為路徑度量單元 </a:t>
            </a:r>
            <a:r>
              <a:rPr lang="en-US" altLang="zh-TW" dirty="0"/>
              <a:t>(PMU)</a:t>
            </a:r>
            <a:r>
              <a:rPr lang="zh-TW" altLang="en-US" dirty="0"/>
              <a:t>，因為路徑度量是計算的。</a:t>
            </a:r>
          </a:p>
          <a:p>
            <a:r>
              <a:rPr lang="zh-TW" altLang="en-US" dirty="0"/>
              <a:t>路徑度量計算主要涉及的運算有加法、比較和選擇。圖 </a:t>
            </a:r>
            <a:r>
              <a:rPr lang="en-US" altLang="zh-TW" dirty="0"/>
              <a:t>4 </a:t>
            </a:r>
            <a:r>
              <a:rPr lang="zh-TW" altLang="en-US" dirty="0"/>
              <a:t>顯示了網格圖中某個階段與 </a:t>
            </a:r>
            <a:r>
              <a:rPr lang="en-US" altLang="zh-TW" dirty="0"/>
              <a:t>ACS </a:t>
            </a:r>
            <a:r>
              <a:rPr lang="zh-TW" altLang="en-US" dirty="0"/>
              <a:t>單元之間的連結。值得注意的是，兩個共用相同輸入的 </a:t>
            </a:r>
            <a:r>
              <a:rPr lang="en-US" altLang="zh-TW" dirty="0"/>
              <a:t>ACS </a:t>
            </a:r>
            <a:r>
              <a:rPr lang="zh-TW" altLang="en-US" dirty="0"/>
              <a:t>單元可以分組在一個蝴蝶單元中。</a:t>
            </a:r>
          </a:p>
          <a:p>
            <a:r>
              <a:rPr lang="en-US" altLang="zh-TW" dirty="0"/>
              <a:t>ACSU</a:t>
            </a:r>
            <a:r>
              <a:rPr lang="zh-TW" altLang="en-US" dirty="0"/>
              <a:t>單元由</a:t>
            </a:r>
            <a:r>
              <a:rPr lang="en-US" altLang="zh-TW" dirty="0"/>
              <a:t>4</a:t>
            </a:r>
            <a:r>
              <a:rPr lang="zh-TW" altLang="en-US" dirty="0"/>
              <a:t>個</a:t>
            </a:r>
            <a:r>
              <a:rPr lang="en-US" altLang="zh-TW" dirty="0"/>
              <a:t>ACS</a:t>
            </a:r>
            <a:r>
              <a:rPr lang="zh-TW" altLang="en-US" dirty="0"/>
              <a:t>單元組成，每個</a:t>
            </a:r>
            <a:r>
              <a:rPr lang="en-US" altLang="zh-TW" dirty="0"/>
              <a:t>ACS</a:t>
            </a:r>
            <a:r>
              <a:rPr lang="zh-TW" altLang="en-US" dirty="0"/>
              <a:t>單元由一個</a:t>
            </a:r>
            <a:r>
              <a:rPr lang="en-US" altLang="zh-TW" dirty="0"/>
              <a:t>ACS</a:t>
            </a:r>
            <a:r>
              <a:rPr lang="zh-TW" altLang="en-US" dirty="0"/>
              <a:t>蝶形模組組成，該模組將相應的</a:t>
            </a:r>
            <a:r>
              <a:rPr lang="en-US" altLang="zh-TW" dirty="0"/>
              <a:t>BM</a:t>
            </a:r>
            <a:r>
              <a:rPr lang="zh-TW" altLang="en-US" dirty="0"/>
              <a:t>添加到相應的</a:t>
            </a:r>
            <a:r>
              <a:rPr lang="en-US" altLang="zh-TW" dirty="0"/>
              <a:t>PM</a:t>
            </a:r>
            <a:r>
              <a:rPr lang="zh-TW" altLang="en-US" dirty="0"/>
              <a:t>中，比較新的</a:t>
            </a:r>
            <a:r>
              <a:rPr lang="en-US" altLang="zh-TW" dirty="0"/>
              <a:t>PM</a:t>
            </a:r>
            <a:r>
              <a:rPr lang="zh-TW" altLang="en-US" dirty="0"/>
              <a:t>，將選定的</a:t>
            </a:r>
            <a:r>
              <a:rPr lang="en-US" altLang="zh-TW" dirty="0"/>
              <a:t>PM</a:t>
            </a:r>
            <a:r>
              <a:rPr lang="zh-TW" altLang="en-US" dirty="0"/>
              <a:t>饋送到</a:t>
            </a:r>
            <a:r>
              <a:rPr lang="en-US" altLang="zh-TW" dirty="0"/>
              <a:t>ACSU</a:t>
            </a:r>
            <a:r>
              <a:rPr lang="zh-TW" altLang="en-US" dirty="0"/>
              <a:t>單元並產生決策位。解碼器實作加法器來計算路徑度量，並實現比較選擇部分來決定最佳路徑。</a:t>
            </a:r>
          </a:p>
        </p:txBody>
      </p:sp>
      <p:sp>
        <p:nvSpPr>
          <p:cNvPr id="4" name="投影片編號版面配置區 3">
            <a:extLst>
              <a:ext uri="{FF2B5EF4-FFF2-40B4-BE49-F238E27FC236}">
                <a16:creationId xmlns:a16="http://schemas.microsoft.com/office/drawing/2014/main" id="{3AFBFD07-2921-CFC1-80E0-8F4E059E0179}"/>
              </a:ext>
            </a:extLst>
          </p:cNvPr>
          <p:cNvSpPr>
            <a:spLocks noGrp="1"/>
          </p:cNvSpPr>
          <p:nvPr>
            <p:ph type="sldNum" sz="quarter" idx="5"/>
          </p:nvPr>
        </p:nvSpPr>
        <p:spPr/>
        <p:txBody>
          <a:bodyPr/>
          <a:lstStyle/>
          <a:p>
            <a:fld id="{CE53715A-AC2A-4239-84DE-FE7E56035D89}" type="slidenum">
              <a:rPr lang="zh-TW" altLang="en-US" smtClean="0"/>
              <a:t>91</a:t>
            </a:fld>
            <a:endParaRPr lang="zh-TW" altLang="en-US"/>
          </a:p>
        </p:txBody>
      </p:sp>
    </p:spTree>
    <p:extLst>
      <p:ext uri="{BB962C8B-B14F-4D97-AF65-F5344CB8AC3E}">
        <p14:creationId xmlns:p14="http://schemas.microsoft.com/office/powerpoint/2010/main" val="171764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A79BC-4F6C-F3C8-35B5-FD333F1D1F3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C28F240-879C-53CA-3CAD-5DB02F22564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48BBB72-632E-9859-EA75-F271158C03A3}"/>
              </a:ext>
            </a:extLst>
          </p:cNvPr>
          <p:cNvSpPr>
            <a:spLocks noGrp="1"/>
          </p:cNvSpPr>
          <p:nvPr>
            <p:ph type="body" idx="1"/>
          </p:nvPr>
        </p:nvSpPr>
        <p:spPr/>
        <p:txBody>
          <a:bodyPr/>
          <a:lstStyle/>
          <a:p>
            <a:r>
              <a:rPr lang="zh-TW" altLang="en-US" dirty="0"/>
              <a:t>新增比較選擇單元 </a:t>
            </a:r>
            <a:r>
              <a:rPr lang="en-US" altLang="zh-TW" dirty="0"/>
              <a:t>(ACSU) </a:t>
            </a:r>
            <a:r>
              <a:rPr lang="zh-TW" altLang="en-US" dirty="0"/>
              <a:t>承擔了維特比解碼器的大部分算術處理任務。 </a:t>
            </a:r>
            <a:r>
              <a:rPr lang="en-US" altLang="zh-TW" dirty="0"/>
              <a:t>ACSU </a:t>
            </a:r>
            <a:r>
              <a:rPr lang="zh-TW" altLang="en-US" dirty="0"/>
              <a:t>也稱為路徑度量單元 </a:t>
            </a:r>
            <a:r>
              <a:rPr lang="en-US" altLang="zh-TW" dirty="0"/>
              <a:t>(PMU)</a:t>
            </a:r>
            <a:r>
              <a:rPr lang="zh-TW" altLang="en-US" dirty="0"/>
              <a:t>，因為路徑度量是計算的。</a:t>
            </a:r>
          </a:p>
          <a:p>
            <a:r>
              <a:rPr lang="zh-TW" altLang="en-US" dirty="0"/>
              <a:t>路徑度量計算主要涉及的運算有加法、比較和選擇。圖 </a:t>
            </a:r>
            <a:r>
              <a:rPr lang="en-US" altLang="zh-TW" dirty="0"/>
              <a:t>4 </a:t>
            </a:r>
            <a:r>
              <a:rPr lang="zh-TW" altLang="en-US" dirty="0"/>
              <a:t>顯示了網格圖中某個階段與 </a:t>
            </a:r>
            <a:r>
              <a:rPr lang="en-US" altLang="zh-TW" dirty="0"/>
              <a:t>ACS </a:t>
            </a:r>
            <a:r>
              <a:rPr lang="zh-TW" altLang="en-US" dirty="0"/>
              <a:t>單元之間的連結。值得注意的是，兩個共用相同輸入的 </a:t>
            </a:r>
            <a:r>
              <a:rPr lang="en-US" altLang="zh-TW" dirty="0"/>
              <a:t>ACS </a:t>
            </a:r>
            <a:r>
              <a:rPr lang="zh-TW" altLang="en-US" dirty="0"/>
              <a:t>單元可以分組在一個蝴蝶單元中。</a:t>
            </a:r>
          </a:p>
          <a:p>
            <a:r>
              <a:rPr lang="en-US" altLang="zh-TW" dirty="0"/>
              <a:t>ACSU</a:t>
            </a:r>
            <a:r>
              <a:rPr lang="zh-TW" altLang="en-US" dirty="0"/>
              <a:t>單元由</a:t>
            </a:r>
            <a:r>
              <a:rPr lang="en-US" altLang="zh-TW" dirty="0"/>
              <a:t>4</a:t>
            </a:r>
            <a:r>
              <a:rPr lang="zh-TW" altLang="en-US" dirty="0"/>
              <a:t>個</a:t>
            </a:r>
            <a:r>
              <a:rPr lang="en-US" altLang="zh-TW" dirty="0"/>
              <a:t>ACS</a:t>
            </a:r>
            <a:r>
              <a:rPr lang="zh-TW" altLang="en-US" dirty="0"/>
              <a:t>單元組成，每個</a:t>
            </a:r>
            <a:r>
              <a:rPr lang="en-US" altLang="zh-TW" dirty="0"/>
              <a:t>ACS</a:t>
            </a:r>
            <a:r>
              <a:rPr lang="zh-TW" altLang="en-US" dirty="0"/>
              <a:t>單元由一個</a:t>
            </a:r>
            <a:r>
              <a:rPr lang="en-US" altLang="zh-TW" dirty="0"/>
              <a:t>ACS</a:t>
            </a:r>
            <a:r>
              <a:rPr lang="zh-TW" altLang="en-US" dirty="0"/>
              <a:t>蝶形模組組成，該模組將相應的</a:t>
            </a:r>
            <a:r>
              <a:rPr lang="en-US" altLang="zh-TW" dirty="0"/>
              <a:t>BM</a:t>
            </a:r>
            <a:r>
              <a:rPr lang="zh-TW" altLang="en-US" dirty="0"/>
              <a:t>添加到相應的</a:t>
            </a:r>
            <a:r>
              <a:rPr lang="en-US" altLang="zh-TW" dirty="0"/>
              <a:t>PM</a:t>
            </a:r>
            <a:r>
              <a:rPr lang="zh-TW" altLang="en-US" dirty="0"/>
              <a:t>中，比較新的</a:t>
            </a:r>
            <a:r>
              <a:rPr lang="en-US" altLang="zh-TW" dirty="0"/>
              <a:t>PM</a:t>
            </a:r>
            <a:r>
              <a:rPr lang="zh-TW" altLang="en-US" dirty="0"/>
              <a:t>，將選定的</a:t>
            </a:r>
            <a:r>
              <a:rPr lang="en-US" altLang="zh-TW" dirty="0"/>
              <a:t>PM</a:t>
            </a:r>
            <a:r>
              <a:rPr lang="zh-TW" altLang="en-US" dirty="0"/>
              <a:t>饋送到</a:t>
            </a:r>
            <a:r>
              <a:rPr lang="en-US" altLang="zh-TW" dirty="0"/>
              <a:t>ACSU</a:t>
            </a:r>
            <a:r>
              <a:rPr lang="zh-TW" altLang="en-US" dirty="0"/>
              <a:t>單元並產生決策位。解碼器實作加法器來計算路徑度量，並實現比較選擇部分來決定最佳路徑。</a:t>
            </a:r>
          </a:p>
        </p:txBody>
      </p:sp>
      <p:sp>
        <p:nvSpPr>
          <p:cNvPr id="4" name="投影片編號版面配置區 3">
            <a:extLst>
              <a:ext uri="{FF2B5EF4-FFF2-40B4-BE49-F238E27FC236}">
                <a16:creationId xmlns:a16="http://schemas.microsoft.com/office/drawing/2014/main" id="{6667789A-7486-FDF6-CAA0-9C7F6F54A8E4}"/>
              </a:ext>
            </a:extLst>
          </p:cNvPr>
          <p:cNvSpPr>
            <a:spLocks noGrp="1"/>
          </p:cNvSpPr>
          <p:nvPr>
            <p:ph type="sldNum" sz="quarter" idx="5"/>
          </p:nvPr>
        </p:nvSpPr>
        <p:spPr/>
        <p:txBody>
          <a:bodyPr/>
          <a:lstStyle/>
          <a:p>
            <a:fld id="{CE53715A-AC2A-4239-84DE-FE7E56035D89}" type="slidenum">
              <a:rPr lang="zh-TW" altLang="en-US" smtClean="0"/>
              <a:t>92</a:t>
            </a:fld>
            <a:endParaRPr lang="zh-TW" altLang="en-US"/>
          </a:p>
        </p:txBody>
      </p:sp>
    </p:spTree>
    <p:extLst>
      <p:ext uri="{BB962C8B-B14F-4D97-AF65-F5344CB8AC3E}">
        <p14:creationId xmlns:p14="http://schemas.microsoft.com/office/powerpoint/2010/main" val="1442202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06714-6EE9-41A6-FD6C-9B38CA7CC9A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AC796F8-967E-7802-3AA3-4866E31E94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0C31F4B-4403-38BF-55C6-A57C529757F0}"/>
              </a:ext>
            </a:extLst>
          </p:cNvPr>
          <p:cNvSpPr>
            <a:spLocks noGrp="1"/>
          </p:cNvSpPr>
          <p:nvPr>
            <p:ph type="body" idx="1"/>
          </p:nvPr>
        </p:nvSpPr>
        <p:spPr/>
        <p:txBody>
          <a:bodyPr/>
          <a:lstStyle/>
          <a:p>
            <a:r>
              <a:rPr lang="zh-TW" altLang="en-US" dirty="0"/>
              <a:t>回溯記憶體儲存了 </a:t>
            </a:r>
            <a:r>
              <a:rPr lang="en-US" altLang="zh-TW" dirty="0"/>
              <a:t>ACS </a:t>
            </a:r>
            <a:r>
              <a:rPr lang="zh-TW" altLang="en-US" dirty="0"/>
              <a:t>操作的決策位元的歷史記錄。此記憶體是一個二維循環緩衝區，具有行和列。行數等於狀態數 </a:t>
            </a:r>
            <a:r>
              <a:rPr lang="en-US" altLang="zh-TW" dirty="0"/>
              <a:t>N = 2 K-1</a:t>
            </a:r>
            <a:r>
              <a:rPr lang="zh-TW" altLang="en-US" dirty="0"/>
              <a:t>，其中 </a:t>
            </a:r>
            <a:r>
              <a:rPr lang="en-US" altLang="zh-TW" dirty="0"/>
              <a:t>K </a:t>
            </a:r>
            <a:r>
              <a:rPr lang="zh-TW" altLang="en-US" dirty="0"/>
              <a:t>是約束長度。</a:t>
            </a:r>
          </a:p>
          <a:p>
            <a:r>
              <a:rPr lang="zh-TW" altLang="en-US" dirty="0"/>
              <a:t>每列儲存與每個時間間隔傳入的編碼位元相對應的 </a:t>
            </a:r>
            <a:r>
              <a:rPr lang="en-US" altLang="zh-TW" dirty="0"/>
              <a:t>N </a:t>
            </a:r>
            <a:r>
              <a:rPr lang="zh-TW" altLang="en-US" dirty="0"/>
              <a:t>個比較的結果。列數等於下面定義的「回溯深度（</a:t>
            </a:r>
            <a:r>
              <a:rPr lang="en-US" altLang="zh-TW" dirty="0"/>
              <a:t>L</a:t>
            </a:r>
            <a:r>
              <a:rPr lang="zh-TW" altLang="en-US" dirty="0"/>
              <a:t>）」。使用回溯操作，從目前時間開始的每個狀態都會透過其最大似然路徑向後追溯。所有路徑都會匯聚於先前某個時間點的某一點。校正後的位元流開始的點稱為合併點（也稱為回溯深度）。</a:t>
            </a:r>
          </a:p>
        </p:txBody>
      </p:sp>
      <p:sp>
        <p:nvSpPr>
          <p:cNvPr id="4" name="投影片編號版面配置區 3">
            <a:extLst>
              <a:ext uri="{FF2B5EF4-FFF2-40B4-BE49-F238E27FC236}">
                <a16:creationId xmlns:a16="http://schemas.microsoft.com/office/drawing/2014/main" id="{072C58E7-8F4C-1532-D3CC-30DC9B9A5A85}"/>
              </a:ext>
            </a:extLst>
          </p:cNvPr>
          <p:cNvSpPr>
            <a:spLocks noGrp="1"/>
          </p:cNvSpPr>
          <p:nvPr>
            <p:ph type="sldNum" sz="quarter" idx="5"/>
          </p:nvPr>
        </p:nvSpPr>
        <p:spPr/>
        <p:txBody>
          <a:bodyPr/>
          <a:lstStyle/>
          <a:p>
            <a:fld id="{CE53715A-AC2A-4239-84DE-FE7E56035D89}" type="slidenum">
              <a:rPr lang="zh-TW" altLang="en-US" smtClean="0"/>
              <a:t>93</a:t>
            </a:fld>
            <a:endParaRPr lang="zh-TW" altLang="en-US"/>
          </a:p>
        </p:txBody>
      </p:sp>
    </p:spTree>
    <p:extLst>
      <p:ext uri="{BB962C8B-B14F-4D97-AF65-F5344CB8AC3E}">
        <p14:creationId xmlns:p14="http://schemas.microsoft.com/office/powerpoint/2010/main" val="3600567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4CCF5-541F-EFF8-882C-1273649A156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DB6C554-DDFF-8809-A82F-A79D5783C9D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F3BC912-2880-F09E-ECA3-3A871E6C4BF9}"/>
              </a:ext>
            </a:extLst>
          </p:cNvPr>
          <p:cNvSpPr>
            <a:spLocks noGrp="1"/>
          </p:cNvSpPr>
          <p:nvPr>
            <p:ph type="body" idx="1"/>
          </p:nvPr>
        </p:nvSpPr>
        <p:spPr/>
        <p:txBody>
          <a:bodyPr/>
          <a:lstStyle/>
          <a:p>
            <a:r>
              <a:rPr lang="zh-TW" altLang="en-US" dirty="0"/>
              <a:t>透過找到該點，回溯操作可以決定性地確定編碼器在給定時間的狀態，透過表明此時在給定全域最大似然路徑的情況下沒有編碼器狀態的選擇。維特比譯碼器的性能很大程度上取決於回溯深度。通常對於使用非穿孔碼的解碼器來說，回溯深度等於</a:t>
            </a:r>
            <a:r>
              <a:rPr lang="en-US" altLang="zh-TW" dirty="0"/>
              <a:t>5</a:t>
            </a:r>
            <a:r>
              <a:rPr lang="zh-TW" altLang="en-US" dirty="0"/>
              <a:t>倍約束長度，這足以在有雜訊的情況下解碼正確的輸出。但對於使用穿孔碼和 </a:t>
            </a:r>
            <a:r>
              <a:rPr lang="en-US" altLang="zh-TW" dirty="0"/>
              <a:t>2/3 </a:t>
            </a:r>
            <a:r>
              <a:rPr lang="zh-TW" altLang="en-US" dirty="0"/>
              <a:t>資料速率的解碼器來說，</a:t>
            </a:r>
            <a:r>
              <a:rPr lang="en-US" altLang="zh-TW" dirty="0"/>
              <a:t>8 </a:t>
            </a:r>
            <a:r>
              <a:rPr lang="zh-TW" altLang="en-US" dirty="0"/>
              <a:t>倍約束長度是最佳的。如果資料速率為 </a:t>
            </a:r>
            <a:r>
              <a:rPr lang="en-US" altLang="zh-TW" dirty="0"/>
              <a:t>3/4</a:t>
            </a:r>
            <a:r>
              <a:rPr lang="zh-TW" altLang="en-US" dirty="0"/>
              <a:t>，則建議使用 </a:t>
            </a:r>
            <a:r>
              <a:rPr lang="en-US" altLang="zh-TW" dirty="0"/>
              <a:t>10 </a:t>
            </a:r>
            <a:r>
              <a:rPr lang="zh-TW" altLang="en-US" dirty="0"/>
              <a:t>倍約束長度。超過 </a:t>
            </a:r>
            <a:r>
              <a:rPr lang="en-US" altLang="zh-TW" dirty="0"/>
              <a:t>10 </a:t>
            </a:r>
            <a:r>
              <a:rPr lang="zh-TW" altLang="en-US" dirty="0"/>
              <a:t>級約束長度是沒有意義的，因為效能提升很小。因此，最好將約束長度限制為 </a:t>
            </a:r>
            <a:r>
              <a:rPr lang="en-US" altLang="zh-TW" dirty="0"/>
              <a:t>10</a:t>
            </a:r>
            <a:r>
              <a:rPr lang="zh-TW" altLang="en-US" dirty="0"/>
              <a:t>。</a:t>
            </a:r>
          </a:p>
        </p:txBody>
      </p:sp>
      <p:sp>
        <p:nvSpPr>
          <p:cNvPr id="4" name="投影片編號版面配置區 3">
            <a:extLst>
              <a:ext uri="{FF2B5EF4-FFF2-40B4-BE49-F238E27FC236}">
                <a16:creationId xmlns:a16="http://schemas.microsoft.com/office/drawing/2014/main" id="{0E74A80E-9EA0-9153-6F97-94B8A23AF073}"/>
              </a:ext>
            </a:extLst>
          </p:cNvPr>
          <p:cNvSpPr>
            <a:spLocks noGrp="1"/>
          </p:cNvSpPr>
          <p:nvPr>
            <p:ph type="sldNum" sz="quarter" idx="5"/>
          </p:nvPr>
        </p:nvSpPr>
        <p:spPr/>
        <p:txBody>
          <a:bodyPr/>
          <a:lstStyle/>
          <a:p>
            <a:fld id="{CE53715A-AC2A-4239-84DE-FE7E56035D89}" type="slidenum">
              <a:rPr lang="zh-TW" altLang="en-US" smtClean="0"/>
              <a:t>94</a:t>
            </a:fld>
            <a:endParaRPr lang="zh-TW" altLang="en-US"/>
          </a:p>
        </p:txBody>
      </p:sp>
    </p:spTree>
    <p:extLst>
      <p:ext uri="{BB962C8B-B14F-4D97-AF65-F5344CB8AC3E}">
        <p14:creationId xmlns:p14="http://schemas.microsoft.com/office/powerpoint/2010/main" val="3146473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BDC09-EE55-FA6D-5A1A-9619F746BCF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EF14A0F-8500-F5F0-DA05-5EABA7A578B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849238B-3CFB-49AB-E5B0-E4493343AC71}"/>
              </a:ext>
            </a:extLst>
          </p:cNvPr>
          <p:cNvSpPr>
            <a:spLocks noGrp="1"/>
          </p:cNvSpPr>
          <p:nvPr>
            <p:ph type="body" idx="1"/>
          </p:nvPr>
        </p:nvSpPr>
        <p:spPr/>
        <p:txBody>
          <a:bodyPr/>
          <a:lstStyle/>
          <a:p>
            <a:r>
              <a:rPr lang="zh-TW" altLang="en-US" dirty="0"/>
              <a:t>這是兩個讀取操作之一，包括讀取一位並結合當前狀態號將該位元解釋為指示前一個狀態號（即前一個的狀態號）的指標。此操作產生的指標值不會作為解碼值輸出；相反，它們用於確保所有路徑都以較高的機率收斂，以便可以進行實際的解碼。回溯操作通常運行到預定深度 </a:t>
            </a:r>
            <a:r>
              <a:rPr lang="en-US" altLang="zh-TW" dirty="0"/>
              <a:t>L</a:t>
            </a:r>
            <a:r>
              <a:rPr lang="zh-TW" altLang="en-US" dirty="0"/>
              <a:t>，然後用於啟動解碼讀取操作。</a:t>
            </a:r>
          </a:p>
        </p:txBody>
      </p:sp>
      <p:sp>
        <p:nvSpPr>
          <p:cNvPr id="4" name="投影片編號版面配置區 3">
            <a:extLst>
              <a:ext uri="{FF2B5EF4-FFF2-40B4-BE49-F238E27FC236}">
                <a16:creationId xmlns:a16="http://schemas.microsoft.com/office/drawing/2014/main" id="{48BAAB90-E4B0-3932-35DF-5FD2A14C2089}"/>
              </a:ext>
            </a:extLst>
          </p:cNvPr>
          <p:cNvSpPr>
            <a:spLocks noGrp="1"/>
          </p:cNvSpPr>
          <p:nvPr>
            <p:ph type="sldNum" sz="quarter" idx="5"/>
          </p:nvPr>
        </p:nvSpPr>
        <p:spPr/>
        <p:txBody>
          <a:bodyPr/>
          <a:lstStyle/>
          <a:p>
            <a:fld id="{CE53715A-AC2A-4239-84DE-FE7E56035D89}" type="slidenum">
              <a:rPr lang="zh-TW" altLang="en-US" smtClean="0"/>
              <a:t>95</a:t>
            </a:fld>
            <a:endParaRPr lang="zh-TW" altLang="en-US"/>
          </a:p>
        </p:txBody>
      </p:sp>
    </p:spTree>
    <p:extLst>
      <p:ext uri="{BB962C8B-B14F-4D97-AF65-F5344CB8AC3E}">
        <p14:creationId xmlns:p14="http://schemas.microsoft.com/office/powerpoint/2010/main" val="3231943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9004-4CFA-3BA2-FE8E-0512243BF2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3D246A5-17FB-C53C-58CB-2490B753801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73292A1-1663-4EAA-A227-28FE74C27C5B}"/>
              </a:ext>
            </a:extLst>
          </p:cNvPr>
          <p:cNvSpPr>
            <a:spLocks noGrp="1"/>
          </p:cNvSpPr>
          <p:nvPr>
            <p:ph type="body" idx="1"/>
          </p:nvPr>
        </p:nvSpPr>
        <p:spPr/>
        <p:txBody>
          <a:bodyPr/>
          <a:lstStyle/>
          <a:p>
            <a:r>
              <a:rPr lang="zh-TW" altLang="en-US" dirty="0"/>
              <a:t>維特比解碼器使用 </a:t>
            </a:r>
            <a:r>
              <a:rPr lang="en-US" altLang="zh-TW" dirty="0"/>
              <a:t>VA </a:t>
            </a:r>
            <a:r>
              <a:rPr lang="zh-TW" altLang="en-US" dirty="0"/>
              <a:t>對使用基於卷積碼的 </a:t>
            </a:r>
            <a:r>
              <a:rPr lang="en-US" altLang="zh-TW" dirty="0"/>
              <a:t>FEC </a:t>
            </a:r>
            <a:r>
              <a:rPr lang="zh-TW" altLang="en-US" dirty="0"/>
              <a:t>編碼的位元流進行解碼。</a:t>
            </a:r>
          </a:p>
          <a:p>
            <a:r>
              <a:rPr lang="zh-TW" altLang="en-US" dirty="0"/>
              <a:t>維特比解碼器用於許多 </a:t>
            </a:r>
            <a:r>
              <a:rPr lang="en-US" altLang="zh-TW" dirty="0"/>
              <a:t>FEC </a:t>
            </a:r>
            <a:r>
              <a:rPr lang="zh-TW" altLang="en-US" dirty="0"/>
              <a:t>應用程式以及資料傳輸且在接收之前容易出現錯誤的系統中。</a:t>
            </a:r>
          </a:p>
          <a:p>
            <a:r>
              <a:rPr lang="en-US" altLang="zh-TW" dirty="0"/>
              <a:t>VA </a:t>
            </a:r>
            <a:r>
              <a:rPr lang="zh-TW" altLang="en-US" dirty="0"/>
              <a:t>通常用於各種通訊和資料儲存應用。它用於解碼卷積碼、無線系統的基頻檢測以及磁碟機中記錄資料的檢測。</a:t>
            </a:r>
          </a:p>
          <a:p>
            <a:r>
              <a:rPr lang="zh-TW" altLang="en-US" dirty="0"/>
              <a:t>對於維特比解碼器或維特比檢測器（即實現 </a:t>
            </a:r>
            <a:r>
              <a:rPr lang="en-US" altLang="zh-TW" dirty="0"/>
              <a:t>VA </a:t>
            </a:r>
            <a:r>
              <a:rPr lang="zh-TW" altLang="en-US" dirty="0"/>
              <a:t>的處理器）的要求取決於它們的應用場合。維特比譯碼器的框圖如下</a:t>
            </a:r>
          </a:p>
          <a:p>
            <a:r>
              <a:rPr lang="zh-TW" altLang="en-US" dirty="0"/>
              <a:t>如圖</a:t>
            </a:r>
            <a:r>
              <a:rPr lang="en-US" altLang="zh-TW" dirty="0"/>
              <a:t>3</a:t>
            </a:r>
            <a:r>
              <a:rPr lang="zh-TW" altLang="en-US" dirty="0"/>
              <a:t>所示。</a:t>
            </a:r>
          </a:p>
        </p:txBody>
      </p:sp>
      <p:sp>
        <p:nvSpPr>
          <p:cNvPr id="4" name="投影片編號版面配置區 3">
            <a:extLst>
              <a:ext uri="{FF2B5EF4-FFF2-40B4-BE49-F238E27FC236}">
                <a16:creationId xmlns:a16="http://schemas.microsoft.com/office/drawing/2014/main" id="{29C2DE56-8ADD-B535-0776-171BC64E606E}"/>
              </a:ext>
            </a:extLst>
          </p:cNvPr>
          <p:cNvSpPr>
            <a:spLocks noGrp="1"/>
          </p:cNvSpPr>
          <p:nvPr>
            <p:ph type="sldNum" sz="quarter" idx="5"/>
          </p:nvPr>
        </p:nvSpPr>
        <p:spPr/>
        <p:txBody>
          <a:bodyPr/>
          <a:lstStyle/>
          <a:p>
            <a:fld id="{CE53715A-AC2A-4239-84DE-FE7E56035D89}" type="slidenum">
              <a:rPr lang="zh-TW" altLang="en-US" smtClean="0"/>
              <a:t>50</a:t>
            </a:fld>
            <a:endParaRPr lang="zh-TW" altLang="en-US"/>
          </a:p>
        </p:txBody>
      </p:sp>
    </p:spTree>
    <p:extLst>
      <p:ext uri="{BB962C8B-B14F-4D97-AF65-F5344CB8AC3E}">
        <p14:creationId xmlns:p14="http://schemas.microsoft.com/office/powerpoint/2010/main" val="2507110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8816E-F0DA-6452-C38E-63F6D738096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800388D-C011-76E5-80E0-AB78ABC8641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28AFDB9-FC2E-047B-A13D-B07B2ABAD035}"/>
              </a:ext>
            </a:extLst>
          </p:cNvPr>
          <p:cNvSpPr>
            <a:spLocks noGrp="1"/>
          </p:cNvSpPr>
          <p:nvPr>
            <p:ph type="body" idx="1"/>
          </p:nvPr>
        </p:nvSpPr>
        <p:spPr/>
        <p:txBody>
          <a:bodyPr/>
          <a:lstStyle/>
          <a:p>
            <a:r>
              <a:rPr lang="en-US" altLang="zh-TW" dirty="0"/>
              <a:t>ACS </a:t>
            </a:r>
            <a:r>
              <a:rPr lang="zh-TW" altLang="en-US" dirty="0"/>
              <a:t>所做的決定被寫入與各州對應的位置。隨著 </a:t>
            </a:r>
            <a:r>
              <a:rPr lang="en-US" altLang="zh-TW" dirty="0"/>
              <a:t>ACS </a:t>
            </a:r>
            <a:r>
              <a:rPr lang="zh-TW" altLang="en-US" dirty="0"/>
              <a:t>操作從網格中的一個階段移動到下一個階段，寫入指標向前推進，資料被寫入剛剛由解碼讀取操作釋放的位置。在傳統方法中，為了實現回溯，需要循環 </a:t>
            </a:r>
            <a:r>
              <a:rPr lang="en-US" altLang="zh-TW" dirty="0"/>
              <a:t>4 </a:t>
            </a:r>
            <a:r>
              <a:rPr lang="zh-TW" altLang="en-US" dirty="0"/>
              <a:t>個儲存庫，每個儲存庫的長度為 </a:t>
            </a:r>
            <a:r>
              <a:rPr lang="en-US" altLang="zh-TW" dirty="0"/>
              <a:t>L</a:t>
            </a:r>
            <a:r>
              <a:rPr lang="zh-TW" altLang="en-US" dirty="0"/>
              <a:t>（回溯深度），如圖所示。 </a:t>
            </a:r>
            <a:r>
              <a:rPr lang="en-US" altLang="zh-TW" dirty="0"/>
              <a:t>5. </a:t>
            </a:r>
            <a:r>
              <a:rPr lang="zh-TW" altLang="en-US" dirty="0"/>
              <a:t>第一個解碼位元的總延遲為 </a:t>
            </a:r>
            <a:r>
              <a:rPr lang="en-US" altLang="zh-TW" dirty="0"/>
              <a:t>4L</a:t>
            </a:r>
            <a:r>
              <a:rPr lang="zh-TW" altLang="en-US" dirty="0"/>
              <a:t>。首先對 </a:t>
            </a:r>
            <a:r>
              <a:rPr lang="en-US" altLang="zh-TW" dirty="0"/>
              <a:t>M0 </a:t>
            </a:r>
            <a:r>
              <a:rPr lang="zh-TW" altLang="en-US" dirty="0"/>
              <a:t>進行 </a:t>
            </a:r>
            <a:r>
              <a:rPr lang="en-US" altLang="zh-TW" dirty="0"/>
              <a:t>WR </a:t>
            </a:r>
            <a:r>
              <a:rPr lang="zh-TW" altLang="en-US" dirty="0"/>
              <a:t>操作，然後對 </a:t>
            </a:r>
            <a:r>
              <a:rPr lang="en-US" altLang="zh-TW" dirty="0"/>
              <a:t>M0 </a:t>
            </a:r>
            <a:r>
              <a:rPr lang="zh-TW" altLang="en-US" dirty="0"/>
              <a:t>進行 </a:t>
            </a:r>
            <a:r>
              <a:rPr lang="en-US" altLang="zh-TW" dirty="0"/>
              <a:t>TB </a:t>
            </a:r>
            <a:r>
              <a:rPr lang="zh-TW" altLang="en-US" dirty="0"/>
              <a:t>操作，同時對 </a:t>
            </a:r>
            <a:r>
              <a:rPr lang="en-US" altLang="zh-TW" dirty="0" err="1"/>
              <a:t>Ml</a:t>
            </a:r>
            <a:r>
              <a:rPr lang="en-US" altLang="zh-TW" dirty="0"/>
              <a:t> </a:t>
            </a:r>
            <a:r>
              <a:rPr lang="zh-TW" altLang="en-US" dirty="0"/>
              <a:t>進行 </a:t>
            </a:r>
            <a:r>
              <a:rPr lang="en-US" altLang="zh-TW" dirty="0"/>
              <a:t>WR </a:t>
            </a:r>
            <a:r>
              <a:rPr lang="zh-TW" altLang="en-US" dirty="0"/>
              <a:t>操作，然後對 </a:t>
            </a:r>
            <a:r>
              <a:rPr lang="en-US" altLang="zh-TW" dirty="0"/>
              <a:t>M2 </a:t>
            </a:r>
            <a:r>
              <a:rPr lang="zh-TW" altLang="en-US" dirty="0"/>
              <a:t>進行 </a:t>
            </a:r>
            <a:r>
              <a:rPr lang="en-US" altLang="zh-TW" dirty="0"/>
              <a:t>WR </a:t>
            </a:r>
            <a:r>
              <a:rPr lang="zh-TW" altLang="en-US" dirty="0"/>
              <a:t>操作並對 </a:t>
            </a:r>
            <a:r>
              <a:rPr lang="en-US" altLang="zh-TW" dirty="0" err="1"/>
              <a:t>Ml</a:t>
            </a:r>
            <a:r>
              <a:rPr lang="en-US" altLang="zh-TW" dirty="0"/>
              <a:t> </a:t>
            </a:r>
            <a:r>
              <a:rPr lang="zh-TW" altLang="en-US" dirty="0"/>
              <a:t>進行 </a:t>
            </a:r>
            <a:r>
              <a:rPr lang="en-US" altLang="zh-TW" dirty="0"/>
              <a:t>TB </a:t>
            </a:r>
            <a:r>
              <a:rPr lang="zh-TW" altLang="en-US" dirty="0"/>
              <a:t>操作，對 </a:t>
            </a:r>
            <a:r>
              <a:rPr lang="en-US" altLang="zh-TW" dirty="0"/>
              <a:t>M3 </a:t>
            </a:r>
            <a:r>
              <a:rPr lang="zh-TW" altLang="en-US" dirty="0"/>
              <a:t>進行 </a:t>
            </a:r>
            <a:r>
              <a:rPr lang="en-US" altLang="zh-TW" dirty="0"/>
              <a:t>WR </a:t>
            </a:r>
            <a:r>
              <a:rPr lang="zh-TW" altLang="en-US" dirty="0"/>
              <a:t>操作並對 </a:t>
            </a:r>
            <a:r>
              <a:rPr lang="en-US" altLang="zh-TW" dirty="0"/>
              <a:t>M2 </a:t>
            </a:r>
            <a:r>
              <a:rPr lang="zh-TW" altLang="en-US" dirty="0"/>
              <a:t>進行 </a:t>
            </a:r>
            <a:r>
              <a:rPr lang="en-US" altLang="zh-TW" dirty="0"/>
              <a:t>TB </a:t>
            </a:r>
            <a:r>
              <a:rPr lang="zh-TW" altLang="en-US" dirty="0"/>
              <a:t>操作並對 </a:t>
            </a:r>
            <a:r>
              <a:rPr lang="en-US" altLang="zh-TW" dirty="0"/>
              <a:t>M0 </a:t>
            </a:r>
            <a:r>
              <a:rPr lang="zh-TW" altLang="en-US" dirty="0"/>
              <a:t>進行 </a:t>
            </a:r>
            <a:r>
              <a:rPr lang="en-US" altLang="zh-TW" dirty="0"/>
              <a:t>DC </a:t>
            </a:r>
            <a:r>
              <a:rPr lang="zh-TW" altLang="en-US" dirty="0"/>
              <a:t>操作。 </a:t>
            </a:r>
            <a:r>
              <a:rPr lang="en-US" altLang="zh-TW" dirty="0"/>
              <a:t>DC </a:t>
            </a:r>
            <a:r>
              <a:rPr lang="zh-TW" altLang="en-US" dirty="0"/>
              <a:t>恰好落後 </a:t>
            </a:r>
            <a:r>
              <a:rPr lang="en-US" altLang="zh-TW" dirty="0"/>
              <a:t>WR </a:t>
            </a:r>
            <a:r>
              <a:rPr lang="zh-TW" altLang="en-US" dirty="0"/>
              <a:t>三個儲存庫。如此循環並行進行三次操作，如圖</a:t>
            </a:r>
            <a:r>
              <a:rPr lang="en-US" altLang="zh-TW" dirty="0"/>
              <a:t>5</a:t>
            </a:r>
            <a:r>
              <a:rPr lang="zh-TW" altLang="en-US" dirty="0"/>
              <a:t>所示。</a:t>
            </a:r>
          </a:p>
        </p:txBody>
      </p:sp>
      <p:sp>
        <p:nvSpPr>
          <p:cNvPr id="4" name="投影片編號版面配置區 3">
            <a:extLst>
              <a:ext uri="{FF2B5EF4-FFF2-40B4-BE49-F238E27FC236}">
                <a16:creationId xmlns:a16="http://schemas.microsoft.com/office/drawing/2014/main" id="{27399B9D-E8C8-A59A-0A2F-09DDD053DCEC}"/>
              </a:ext>
            </a:extLst>
          </p:cNvPr>
          <p:cNvSpPr>
            <a:spLocks noGrp="1"/>
          </p:cNvSpPr>
          <p:nvPr>
            <p:ph type="sldNum" sz="quarter" idx="5"/>
          </p:nvPr>
        </p:nvSpPr>
        <p:spPr/>
        <p:txBody>
          <a:bodyPr/>
          <a:lstStyle/>
          <a:p>
            <a:fld id="{CE53715A-AC2A-4239-84DE-FE7E56035D89}" type="slidenum">
              <a:rPr lang="zh-TW" altLang="en-US" smtClean="0"/>
              <a:t>96</a:t>
            </a:fld>
            <a:endParaRPr lang="zh-TW" altLang="en-US"/>
          </a:p>
        </p:txBody>
      </p:sp>
    </p:spTree>
    <p:extLst>
      <p:ext uri="{BB962C8B-B14F-4D97-AF65-F5344CB8AC3E}">
        <p14:creationId xmlns:p14="http://schemas.microsoft.com/office/powerpoint/2010/main" val="2426859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0770F-6B89-1157-D23E-D31B4A52771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20E9118-4F38-F193-B1EB-5DBBCBFA536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3B45E08-7D43-9B45-E0FC-5E38E04482C3}"/>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376D3A1-BDD6-DDF6-C87D-218BB6B4DD5A}"/>
              </a:ext>
            </a:extLst>
          </p:cNvPr>
          <p:cNvSpPr>
            <a:spLocks noGrp="1"/>
          </p:cNvSpPr>
          <p:nvPr>
            <p:ph type="sldNum" sz="quarter" idx="5"/>
          </p:nvPr>
        </p:nvSpPr>
        <p:spPr/>
        <p:txBody>
          <a:bodyPr/>
          <a:lstStyle/>
          <a:p>
            <a:fld id="{CE53715A-AC2A-4239-84DE-FE7E56035D89}" type="slidenum">
              <a:rPr lang="zh-TW" altLang="en-US" smtClean="0"/>
              <a:t>97</a:t>
            </a:fld>
            <a:endParaRPr lang="zh-TW" altLang="en-US"/>
          </a:p>
        </p:txBody>
      </p:sp>
    </p:spTree>
    <p:extLst>
      <p:ext uri="{BB962C8B-B14F-4D97-AF65-F5344CB8AC3E}">
        <p14:creationId xmlns:p14="http://schemas.microsoft.com/office/powerpoint/2010/main" val="1644674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98</a:t>
            </a:fld>
            <a:endParaRPr lang="zh-TW" altLang="en-US"/>
          </a:p>
        </p:txBody>
      </p:sp>
    </p:spTree>
    <p:extLst>
      <p:ext uri="{BB962C8B-B14F-4D97-AF65-F5344CB8AC3E}">
        <p14:creationId xmlns:p14="http://schemas.microsoft.com/office/powerpoint/2010/main" val="36163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0E759-DCA5-9DC5-5C9A-DA4B1B23A68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CC3F00-35A9-E042-34EB-EFE3061074A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6060B27-033A-DA5B-22B9-57B34C95EB3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DAC39F2-8AD5-BFAA-810A-0142E50E84CC}"/>
              </a:ext>
            </a:extLst>
          </p:cNvPr>
          <p:cNvSpPr>
            <a:spLocks noGrp="1"/>
          </p:cNvSpPr>
          <p:nvPr>
            <p:ph type="sldNum" sz="quarter" idx="5"/>
          </p:nvPr>
        </p:nvSpPr>
        <p:spPr/>
        <p:txBody>
          <a:bodyPr/>
          <a:lstStyle/>
          <a:p>
            <a:fld id="{CE53715A-AC2A-4239-84DE-FE7E56035D89}" type="slidenum">
              <a:rPr lang="zh-TW" altLang="en-US" smtClean="0"/>
              <a:t>99</a:t>
            </a:fld>
            <a:endParaRPr lang="zh-TW" altLang="en-US"/>
          </a:p>
        </p:txBody>
      </p:sp>
    </p:spTree>
    <p:extLst>
      <p:ext uri="{BB962C8B-B14F-4D97-AF65-F5344CB8AC3E}">
        <p14:creationId xmlns:p14="http://schemas.microsoft.com/office/powerpoint/2010/main" val="741817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2791-413E-8CA0-9363-531D57A6F0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C6C6DE7-FEC1-CA72-5A02-17C85668C7A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7ADDACC-47B2-CF0A-9DD5-F0EC0B36C6E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72DB6B4-8B63-2F58-23EE-A2C13E2E5491}"/>
              </a:ext>
            </a:extLst>
          </p:cNvPr>
          <p:cNvSpPr>
            <a:spLocks noGrp="1"/>
          </p:cNvSpPr>
          <p:nvPr>
            <p:ph type="sldNum" sz="quarter" idx="5"/>
          </p:nvPr>
        </p:nvSpPr>
        <p:spPr/>
        <p:txBody>
          <a:bodyPr/>
          <a:lstStyle/>
          <a:p>
            <a:fld id="{CE53715A-AC2A-4239-84DE-FE7E56035D89}" type="slidenum">
              <a:rPr lang="zh-TW" altLang="en-US" smtClean="0"/>
              <a:t>100</a:t>
            </a:fld>
            <a:endParaRPr lang="zh-TW" altLang="en-US"/>
          </a:p>
        </p:txBody>
      </p:sp>
    </p:spTree>
    <p:extLst>
      <p:ext uri="{BB962C8B-B14F-4D97-AF65-F5344CB8AC3E}">
        <p14:creationId xmlns:p14="http://schemas.microsoft.com/office/powerpoint/2010/main" val="850655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40110-88E8-7D64-F65F-511D55AB2C1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B822CFB-7770-1441-6AC1-7580438F16A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000A332-015F-CD93-64E1-757FDCEB067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4D4F099-E45F-C1E0-EDEE-9A925AC90EA3}"/>
              </a:ext>
            </a:extLst>
          </p:cNvPr>
          <p:cNvSpPr>
            <a:spLocks noGrp="1"/>
          </p:cNvSpPr>
          <p:nvPr>
            <p:ph type="sldNum" sz="quarter" idx="5"/>
          </p:nvPr>
        </p:nvSpPr>
        <p:spPr/>
        <p:txBody>
          <a:bodyPr/>
          <a:lstStyle/>
          <a:p>
            <a:fld id="{CE53715A-AC2A-4239-84DE-FE7E56035D89}" type="slidenum">
              <a:rPr lang="zh-TW" altLang="en-US" smtClean="0"/>
              <a:t>102</a:t>
            </a:fld>
            <a:endParaRPr lang="zh-TW" altLang="en-US"/>
          </a:p>
        </p:txBody>
      </p:sp>
    </p:spTree>
    <p:extLst>
      <p:ext uri="{BB962C8B-B14F-4D97-AF65-F5344CB8AC3E}">
        <p14:creationId xmlns:p14="http://schemas.microsoft.com/office/powerpoint/2010/main" val="1746421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105</a:t>
            </a:fld>
            <a:endParaRPr lang="zh-TW" altLang="en-US"/>
          </a:p>
        </p:txBody>
      </p:sp>
    </p:spTree>
    <p:extLst>
      <p:ext uri="{BB962C8B-B14F-4D97-AF65-F5344CB8AC3E}">
        <p14:creationId xmlns:p14="http://schemas.microsoft.com/office/powerpoint/2010/main" val="575619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9FF3-A7DE-7E7A-4C46-DB7E04C3AC3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43C93D7-5078-918D-143D-74E87514BDB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D660E8F-4143-614E-2EAF-E487DEB4F60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FA3F2AB-5FAF-0391-C52E-8925A70F8D75}"/>
              </a:ext>
            </a:extLst>
          </p:cNvPr>
          <p:cNvSpPr>
            <a:spLocks noGrp="1"/>
          </p:cNvSpPr>
          <p:nvPr>
            <p:ph type="sldNum" sz="quarter" idx="5"/>
          </p:nvPr>
        </p:nvSpPr>
        <p:spPr/>
        <p:txBody>
          <a:bodyPr/>
          <a:lstStyle/>
          <a:p>
            <a:fld id="{CE53715A-AC2A-4239-84DE-FE7E56035D89}" type="slidenum">
              <a:rPr lang="zh-TW" altLang="en-US" smtClean="0"/>
              <a:t>109</a:t>
            </a:fld>
            <a:endParaRPr lang="zh-TW" altLang="en-US"/>
          </a:p>
        </p:txBody>
      </p:sp>
    </p:spTree>
    <p:extLst>
      <p:ext uri="{BB962C8B-B14F-4D97-AF65-F5344CB8AC3E}">
        <p14:creationId xmlns:p14="http://schemas.microsoft.com/office/powerpoint/2010/main" val="8355600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7942B-BD3C-B0B0-3C1D-37EAB54B9A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C7B265B-AE3B-A0A9-0C69-A55B978DDC7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231A6F2-706C-7750-2FF4-E07EB984653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54ACEF48-AB52-7282-72C9-7A72A3D416C9}"/>
              </a:ext>
            </a:extLst>
          </p:cNvPr>
          <p:cNvSpPr>
            <a:spLocks noGrp="1"/>
          </p:cNvSpPr>
          <p:nvPr>
            <p:ph type="sldNum" sz="quarter" idx="5"/>
          </p:nvPr>
        </p:nvSpPr>
        <p:spPr/>
        <p:txBody>
          <a:bodyPr/>
          <a:lstStyle/>
          <a:p>
            <a:fld id="{CE53715A-AC2A-4239-84DE-FE7E56035D89}" type="slidenum">
              <a:rPr lang="zh-TW" altLang="en-US" smtClean="0"/>
              <a:t>110</a:t>
            </a:fld>
            <a:endParaRPr lang="zh-TW" altLang="en-US"/>
          </a:p>
        </p:txBody>
      </p:sp>
    </p:spTree>
    <p:extLst>
      <p:ext uri="{BB962C8B-B14F-4D97-AF65-F5344CB8AC3E}">
        <p14:creationId xmlns:p14="http://schemas.microsoft.com/office/powerpoint/2010/main" val="21727235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E53715A-AC2A-4239-84DE-FE7E56035D89}" type="slidenum">
              <a:rPr lang="zh-TW" altLang="en-US" smtClean="0"/>
              <a:t>114</a:t>
            </a:fld>
            <a:endParaRPr lang="zh-TW" altLang="en-US"/>
          </a:p>
        </p:txBody>
      </p:sp>
    </p:spTree>
    <p:extLst>
      <p:ext uri="{BB962C8B-B14F-4D97-AF65-F5344CB8AC3E}">
        <p14:creationId xmlns:p14="http://schemas.microsoft.com/office/powerpoint/2010/main" val="3227405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F99E2-85B8-E2D9-E687-FA651534837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A3DF54-09D3-95E5-7719-44EFEDF1DCE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03A7169-CE62-C28E-39D7-822B0667678F}"/>
              </a:ext>
            </a:extLst>
          </p:cNvPr>
          <p:cNvSpPr>
            <a:spLocks noGrp="1"/>
          </p:cNvSpPr>
          <p:nvPr>
            <p:ph type="body" idx="1"/>
          </p:nvPr>
        </p:nvSpPr>
        <p:spPr/>
        <p:txBody>
          <a:bodyPr/>
          <a:lstStyle/>
          <a:p>
            <a:pPr marL="228600" indent="-228600">
              <a:buAutoNum type="alphaUcPeriod"/>
            </a:pPr>
            <a:r>
              <a:rPr lang="zh-TW" altLang="en-US" dirty="0"/>
              <a:t>分支度量計算（</a:t>
            </a:r>
            <a:r>
              <a:rPr lang="en-US" altLang="zh-TW" dirty="0"/>
              <a:t>BMC</a:t>
            </a:r>
            <a:r>
              <a:rPr lang="zh-TW" altLang="en-US" dirty="0"/>
              <a:t>） </a:t>
            </a:r>
            <a:endParaRPr lang="en-US" altLang="zh-TW" dirty="0"/>
          </a:p>
          <a:p>
            <a:pPr marL="0" indent="0">
              <a:buNone/>
            </a:pPr>
            <a:r>
              <a:rPr lang="zh-TW" altLang="en-US" dirty="0"/>
              <a:t>這通常是基於包含各種位元度量的查找表。電腦尋找與每個分支相關的 </a:t>
            </a:r>
            <a:r>
              <a:rPr lang="en-US" altLang="zh-TW" dirty="0"/>
              <a:t>n </a:t>
            </a:r>
            <a:r>
              <a:rPr lang="zh-TW" altLang="en-US" dirty="0"/>
              <a:t>位元度量，並將它們相加以獲得分支度量。結果被傳遞到路徑度量計算。本單元的職責是計算預期代碼和接收代碼之間的漢明碼作為一幀。在每次處理時，</a:t>
            </a:r>
            <a:r>
              <a:rPr lang="en-US" altLang="zh-TW" dirty="0"/>
              <a:t>BMU </a:t>
            </a:r>
            <a:r>
              <a:rPr lang="zh-TW" altLang="en-US" dirty="0"/>
              <a:t>都會找到這些符號的漢明碼。</a:t>
            </a:r>
          </a:p>
        </p:txBody>
      </p:sp>
      <p:sp>
        <p:nvSpPr>
          <p:cNvPr id="4" name="投影片編號版面配置區 3">
            <a:extLst>
              <a:ext uri="{FF2B5EF4-FFF2-40B4-BE49-F238E27FC236}">
                <a16:creationId xmlns:a16="http://schemas.microsoft.com/office/drawing/2014/main" id="{99ED7BC4-E909-5B30-83D3-2358D78D4D82}"/>
              </a:ext>
            </a:extLst>
          </p:cNvPr>
          <p:cNvSpPr>
            <a:spLocks noGrp="1"/>
          </p:cNvSpPr>
          <p:nvPr>
            <p:ph type="sldNum" sz="quarter" idx="5"/>
          </p:nvPr>
        </p:nvSpPr>
        <p:spPr/>
        <p:txBody>
          <a:bodyPr/>
          <a:lstStyle/>
          <a:p>
            <a:fld id="{CE53715A-AC2A-4239-84DE-FE7E56035D89}" type="slidenum">
              <a:rPr lang="zh-TW" altLang="en-US" smtClean="0"/>
              <a:t>51</a:t>
            </a:fld>
            <a:endParaRPr lang="zh-TW" altLang="en-US"/>
          </a:p>
        </p:txBody>
      </p:sp>
    </p:spTree>
    <p:extLst>
      <p:ext uri="{BB962C8B-B14F-4D97-AF65-F5344CB8AC3E}">
        <p14:creationId xmlns:p14="http://schemas.microsoft.com/office/powerpoint/2010/main" val="2743801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BC41B-D515-D601-A8C4-BA5E48BA0E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DE76E44-D76F-A10A-899C-C126E319BF0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2217CE2-87DD-FC75-9568-16FDBD461EB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AE92AAE-541C-F151-7DDC-1467A9A193A1}"/>
              </a:ext>
            </a:extLst>
          </p:cNvPr>
          <p:cNvSpPr>
            <a:spLocks noGrp="1"/>
          </p:cNvSpPr>
          <p:nvPr>
            <p:ph type="sldNum" sz="quarter" idx="5"/>
          </p:nvPr>
        </p:nvSpPr>
        <p:spPr/>
        <p:txBody>
          <a:bodyPr/>
          <a:lstStyle/>
          <a:p>
            <a:fld id="{CE53715A-AC2A-4239-84DE-FE7E56035D89}" type="slidenum">
              <a:rPr lang="zh-TW" altLang="en-US" smtClean="0"/>
              <a:t>116</a:t>
            </a:fld>
            <a:endParaRPr lang="zh-TW" altLang="en-US"/>
          </a:p>
        </p:txBody>
      </p:sp>
    </p:spTree>
    <p:extLst>
      <p:ext uri="{BB962C8B-B14F-4D97-AF65-F5344CB8AC3E}">
        <p14:creationId xmlns:p14="http://schemas.microsoft.com/office/powerpoint/2010/main" val="4069905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8AD9D-8651-A6FD-9A49-F26D9C48D17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A64351C-7C8F-131F-3320-9ADA9102C87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DBACFB2-2C9B-62B1-9B5A-27DF1F18DF5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91846502-91C5-BB3C-0AC2-BF09775BE329}"/>
              </a:ext>
            </a:extLst>
          </p:cNvPr>
          <p:cNvSpPr>
            <a:spLocks noGrp="1"/>
          </p:cNvSpPr>
          <p:nvPr>
            <p:ph type="sldNum" sz="quarter" idx="5"/>
          </p:nvPr>
        </p:nvSpPr>
        <p:spPr/>
        <p:txBody>
          <a:bodyPr/>
          <a:lstStyle/>
          <a:p>
            <a:fld id="{CE53715A-AC2A-4239-84DE-FE7E56035D89}" type="slidenum">
              <a:rPr lang="zh-TW" altLang="en-US" smtClean="0"/>
              <a:t>117</a:t>
            </a:fld>
            <a:endParaRPr lang="zh-TW" altLang="en-US"/>
          </a:p>
        </p:txBody>
      </p:sp>
    </p:spTree>
    <p:extLst>
      <p:ext uri="{BB962C8B-B14F-4D97-AF65-F5344CB8AC3E}">
        <p14:creationId xmlns:p14="http://schemas.microsoft.com/office/powerpoint/2010/main" val="309624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5F032-7503-08D0-BA26-62B6D877185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BC22046-8D41-0D8D-F63C-748B5A5FA43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7569537-4FB3-B435-6281-6B7BCA8601B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3C4AE9C-7288-04D1-CE84-4577550FE7CB}"/>
              </a:ext>
            </a:extLst>
          </p:cNvPr>
          <p:cNvSpPr>
            <a:spLocks noGrp="1"/>
          </p:cNvSpPr>
          <p:nvPr>
            <p:ph type="sldNum" sz="quarter" idx="5"/>
          </p:nvPr>
        </p:nvSpPr>
        <p:spPr/>
        <p:txBody>
          <a:bodyPr/>
          <a:lstStyle/>
          <a:p>
            <a:fld id="{CE53715A-AC2A-4239-84DE-FE7E56035D89}" type="slidenum">
              <a:rPr lang="zh-TW" altLang="en-US" smtClean="0"/>
              <a:t>118</a:t>
            </a:fld>
            <a:endParaRPr lang="zh-TW" altLang="en-US"/>
          </a:p>
        </p:txBody>
      </p:sp>
    </p:spTree>
    <p:extLst>
      <p:ext uri="{BB962C8B-B14F-4D97-AF65-F5344CB8AC3E}">
        <p14:creationId xmlns:p14="http://schemas.microsoft.com/office/powerpoint/2010/main" val="802822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EEE8-5373-5F3F-B7D9-75E3652BF7A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B67C448-20A0-F2C6-2F04-D817B2EF813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21CF4C-FCB2-D0B1-25AA-008AB4C82AA3}"/>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391D68E8-65A6-6940-E010-B3A1FCD94FC0}"/>
              </a:ext>
            </a:extLst>
          </p:cNvPr>
          <p:cNvSpPr>
            <a:spLocks noGrp="1"/>
          </p:cNvSpPr>
          <p:nvPr>
            <p:ph type="sldNum" sz="quarter" idx="5"/>
          </p:nvPr>
        </p:nvSpPr>
        <p:spPr/>
        <p:txBody>
          <a:bodyPr/>
          <a:lstStyle/>
          <a:p>
            <a:fld id="{CE53715A-AC2A-4239-84DE-FE7E56035D89}" type="slidenum">
              <a:rPr lang="zh-TW" altLang="en-US" smtClean="0"/>
              <a:t>119</a:t>
            </a:fld>
            <a:endParaRPr lang="zh-TW" altLang="en-US"/>
          </a:p>
        </p:txBody>
      </p:sp>
    </p:spTree>
    <p:extLst>
      <p:ext uri="{BB962C8B-B14F-4D97-AF65-F5344CB8AC3E}">
        <p14:creationId xmlns:p14="http://schemas.microsoft.com/office/powerpoint/2010/main" val="14491815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07EDC-1483-DFF8-842B-C0506A27019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F8B59AB-3587-1CB6-FDA4-7FFF7576587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90D36A3-59AF-1B60-8076-6B1A6EDC5343}"/>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4699839-F72B-D33A-6FDE-4E669B2986A7}"/>
              </a:ext>
            </a:extLst>
          </p:cNvPr>
          <p:cNvSpPr>
            <a:spLocks noGrp="1"/>
          </p:cNvSpPr>
          <p:nvPr>
            <p:ph type="sldNum" sz="quarter" idx="5"/>
          </p:nvPr>
        </p:nvSpPr>
        <p:spPr/>
        <p:txBody>
          <a:bodyPr/>
          <a:lstStyle/>
          <a:p>
            <a:fld id="{CE53715A-AC2A-4239-84DE-FE7E56035D89}" type="slidenum">
              <a:rPr lang="zh-TW" altLang="en-US" smtClean="0"/>
              <a:t>120</a:t>
            </a:fld>
            <a:endParaRPr lang="zh-TW" altLang="en-US"/>
          </a:p>
        </p:txBody>
      </p:sp>
    </p:spTree>
    <p:extLst>
      <p:ext uri="{BB962C8B-B14F-4D97-AF65-F5344CB8AC3E}">
        <p14:creationId xmlns:p14="http://schemas.microsoft.com/office/powerpoint/2010/main" val="1244361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52BC-E095-A932-87C4-67AE24D6C8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2D992BA-8E43-B8FA-736B-6B49908319F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C108A8B-9A33-5CDB-C9F9-604AA0BF044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6A14477-09C1-0B08-00E7-1247A4358731}"/>
              </a:ext>
            </a:extLst>
          </p:cNvPr>
          <p:cNvSpPr>
            <a:spLocks noGrp="1"/>
          </p:cNvSpPr>
          <p:nvPr>
            <p:ph type="sldNum" sz="quarter" idx="5"/>
          </p:nvPr>
        </p:nvSpPr>
        <p:spPr/>
        <p:txBody>
          <a:bodyPr/>
          <a:lstStyle/>
          <a:p>
            <a:fld id="{CE53715A-AC2A-4239-84DE-FE7E56035D89}" type="slidenum">
              <a:rPr lang="zh-TW" altLang="en-US" smtClean="0"/>
              <a:t>121</a:t>
            </a:fld>
            <a:endParaRPr lang="zh-TW" altLang="en-US"/>
          </a:p>
        </p:txBody>
      </p:sp>
    </p:spTree>
    <p:extLst>
      <p:ext uri="{BB962C8B-B14F-4D97-AF65-F5344CB8AC3E}">
        <p14:creationId xmlns:p14="http://schemas.microsoft.com/office/powerpoint/2010/main" val="3285862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E0B6C-6A8E-51B2-1A63-9FFFFE94820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3E861DD-309F-437F-D48C-65D94F7A16A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AA87EE7-EFA2-A7AA-907C-A428E37E253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9792A6F7-087F-AC72-D13A-1EB826DA55AC}"/>
              </a:ext>
            </a:extLst>
          </p:cNvPr>
          <p:cNvSpPr>
            <a:spLocks noGrp="1"/>
          </p:cNvSpPr>
          <p:nvPr>
            <p:ph type="sldNum" sz="quarter" idx="5"/>
          </p:nvPr>
        </p:nvSpPr>
        <p:spPr/>
        <p:txBody>
          <a:bodyPr/>
          <a:lstStyle/>
          <a:p>
            <a:fld id="{CE53715A-AC2A-4239-84DE-FE7E56035D89}" type="slidenum">
              <a:rPr lang="zh-TW" altLang="en-US" smtClean="0"/>
              <a:t>122</a:t>
            </a:fld>
            <a:endParaRPr lang="zh-TW" altLang="en-US"/>
          </a:p>
        </p:txBody>
      </p:sp>
    </p:spTree>
    <p:extLst>
      <p:ext uri="{BB962C8B-B14F-4D97-AF65-F5344CB8AC3E}">
        <p14:creationId xmlns:p14="http://schemas.microsoft.com/office/powerpoint/2010/main" val="2060823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7089C-C408-619B-8E16-DC5F7558138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BA398FD-2D12-85A2-B5E9-7C59A5BCAAA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3338725-AD16-C67B-F186-ED31EE7D794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F5C8664A-9B5D-AB89-224A-3D7E8717B6F5}"/>
              </a:ext>
            </a:extLst>
          </p:cNvPr>
          <p:cNvSpPr>
            <a:spLocks noGrp="1"/>
          </p:cNvSpPr>
          <p:nvPr>
            <p:ph type="sldNum" sz="quarter" idx="5"/>
          </p:nvPr>
        </p:nvSpPr>
        <p:spPr/>
        <p:txBody>
          <a:bodyPr/>
          <a:lstStyle/>
          <a:p>
            <a:fld id="{CE53715A-AC2A-4239-84DE-FE7E56035D89}" type="slidenum">
              <a:rPr lang="zh-TW" altLang="en-US" smtClean="0"/>
              <a:t>123</a:t>
            </a:fld>
            <a:endParaRPr lang="zh-TW" altLang="en-US"/>
          </a:p>
        </p:txBody>
      </p:sp>
    </p:spTree>
    <p:extLst>
      <p:ext uri="{BB962C8B-B14F-4D97-AF65-F5344CB8AC3E}">
        <p14:creationId xmlns:p14="http://schemas.microsoft.com/office/powerpoint/2010/main" val="6913943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E7E30-67AA-2109-2271-60C022CBD8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4F7B8F4-139B-99EC-1919-26D657CDB16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EC21A6F-2995-4618-37DB-2786DB3D63EA}"/>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860CC2A-4501-4A14-D95D-0D14DCD19696}"/>
              </a:ext>
            </a:extLst>
          </p:cNvPr>
          <p:cNvSpPr>
            <a:spLocks noGrp="1"/>
          </p:cNvSpPr>
          <p:nvPr>
            <p:ph type="sldNum" sz="quarter" idx="5"/>
          </p:nvPr>
        </p:nvSpPr>
        <p:spPr/>
        <p:txBody>
          <a:bodyPr/>
          <a:lstStyle/>
          <a:p>
            <a:fld id="{CE53715A-AC2A-4239-84DE-FE7E56035D89}" type="slidenum">
              <a:rPr lang="zh-TW" altLang="en-US" smtClean="0"/>
              <a:t>124</a:t>
            </a:fld>
            <a:endParaRPr lang="zh-TW" altLang="en-US"/>
          </a:p>
        </p:txBody>
      </p:sp>
    </p:spTree>
    <p:extLst>
      <p:ext uri="{BB962C8B-B14F-4D97-AF65-F5344CB8AC3E}">
        <p14:creationId xmlns:p14="http://schemas.microsoft.com/office/powerpoint/2010/main" val="24046043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6854D-ABF1-0CB6-0D2C-B4009754DC2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511C711-F17C-AEB0-2586-4AA9A9AC593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A9AF452-83A9-8908-CC90-D205640AF06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247B81E-5DDE-A0A0-839D-69A846E4CACF}"/>
              </a:ext>
            </a:extLst>
          </p:cNvPr>
          <p:cNvSpPr>
            <a:spLocks noGrp="1"/>
          </p:cNvSpPr>
          <p:nvPr>
            <p:ph type="sldNum" sz="quarter" idx="5"/>
          </p:nvPr>
        </p:nvSpPr>
        <p:spPr/>
        <p:txBody>
          <a:bodyPr/>
          <a:lstStyle/>
          <a:p>
            <a:fld id="{CE53715A-AC2A-4239-84DE-FE7E56035D89}" type="slidenum">
              <a:rPr lang="zh-TW" altLang="en-US" smtClean="0"/>
              <a:t>126</a:t>
            </a:fld>
            <a:endParaRPr lang="zh-TW" altLang="en-US"/>
          </a:p>
        </p:txBody>
      </p:sp>
    </p:spTree>
    <p:extLst>
      <p:ext uri="{BB962C8B-B14F-4D97-AF65-F5344CB8AC3E}">
        <p14:creationId xmlns:p14="http://schemas.microsoft.com/office/powerpoint/2010/main" val="23205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DB958-8702-C907-63FF-376C01360B6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7FF6561-1EC5-6DFD-ADBD-A1C5E03C5EC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755D9F1-0808-9804-37B9-2C343C2BB7A0}"/>
              </a:ext>
            </a:extLst>
          </p:cNvPr>
          <p:cNvSpPr>
            <a:spLocks noGrp="1"/>
          </p:cNvSpPr>
          <p:nvPr>
            <p:ph type="body" idx="1"/>
          </p:nvPr>
        </p:nvSpPr>
        <p:spPr/>
        <p:txBody>
          <a:bodyPr/>
          <a:lstStyle/>
          <a:p>
            <a:r>
              <a:rPr lang="en-US" altLang="zh-TW" dirty="0"/>
              <a:t>B. </a:t>
            </a:r>
            <a:r>
              <a:rPr lang="zh-TW" altLang="en-US" dirty="0"/>
              <a:t>路徑度量計算</a:t>
            </a:r>
          </a:p>
          <a:p>
            <a:r>
              <a:rPr lang="zh-TW" altLang="en-US" dirty="0"/>
              <a:t>其中有路徑度量單元 </a:t>
            </a:r>
            <a:r>
              <a:rPr lang="en-US" altLang="zh-TW" dirty="0"/>
              <a:t>(PMU) </a:t>
            </a:r>
            <a:r>
              <a:rPr lang="zh-TW" altLang="en-US" dirty="0"/>
              <a:t>和新增比較選擇單元 </a:t>
            </a:r>
            <a:r>
              <a:rPr lang="en-US" altLang="zh-TW" dirty="0"/>
              <a:t>(ACSU) </a:t>
            </a:r>
            <a:r>
              <a:rPr lang="zh-TW" altLang="en-US" dirty="0"/>
              <a:t>區塊。</a:t>
            </a:r>
          </a:p>
          <a:p>
            <a:r>
              <a:rPr lang="zh-TW" altLang="en-US" dirty="0"/>
              <a:t>路徑度量單元（</a:t>
            </a:r>
            <a:r>
              <a:rPr lang="en-US" altLang="zh-TW" dirty="0"/>
              <a:t>PMU</a:t>
            </a:r>
            <a:r>
              <a:rPr lang="zh-TW" altLang="en-US" dirty="0"/>
              <a:t>）：它計算網格中每個節點的部分路徑度量。</a:t>
            </a:r>
          </a:p>
          <a:p>
            <a:r>
              <a:rPr lang="zh-TW" altLang="en-US" dirty="0"/>
              <a:t>新增比較選擇單元 </a:t>
            </a:r>
            <a:r>
              <a:rPr lang="en-US" altLang="zh-TW" dirty="0"/>
              <a:t>(ACSU)</a:t>
            </a:r>
            <a:r>
              <a:rPr lang="zh-TW" altLang="en-US" dirty="0"/>
              <a:t>：此 </a:t>
            </a:r>
            <a:r>
              <a:rPr lang="en-US" altLang="zh-TW" dirty="0"/>
              <a:t>ACSU </a:t>
            </a:r>
            <a:r>
              <a:rPr lang="zh-TW" altLang="en-US" dirty="0"/>
              <a:t>是倖存路徑解碼器的主要單元。該單元的功能是找出從 </a:t>
            </a:r>
            <a:r>
              <a:rPr lang="en-US" altLang="zh-TW" dirty="0"/>
              <a:t>BMU </a:t>
            </a:r>
            <a:r>
              <a:rPr lang="zh-TW" altLang="en-US" dirty="0"/>
              <a:t>收到的漢明碼的和，並與總漢明碼進行比較。這採用 </a:t>
            </a:r>
            <a:r>
              <a:rPr lang="en-US" altLang="zh-TW" dirty="0"/>
              <a:t>BMC </a:t>
            </a:r>
            <a:r>
              <a:rPr lang="zh-TW" altLang="en-US" dirty="0"/>
              <a:t>計算的分支度量並計算網格中每個節點的部分路徑度量。識別每個節點的倖存路徑，並相應地通知資訊序列更新和儲存單元。由於整個網格是同一簡單元素的多個影像，因此可以為每個網格狀態指派一個稱為「新增</a:t>
            </a:r>
            <a:r>
              <a:rPr lang="en-US" altLang="zh-TW" dirty="0"/>
              <a:t>-</a:t>
            </a:r>
            <a:r>
              <a:rPr lang="zh-TW" altLang="en-US" dirty="0"/>
              <a:t>比較</a:t>
            </a:r>
            <a:r>
              <a:rPr lang="en-US" altLang="zh-TW" dirty="0"/>
              <a:t>-</a:t>
            </a:r>
            <a:r>
              <a:rPr lang="zh-TW" altLang="en-US" dirty="0"/>
              <a:t>選擇」的電路。</a:t>
            </a:r>
          </a:p>
        </p:txBody>
      </p:sp>
      <p:sp>
        <p:nvSpPr>
          <p:cNvPr id="4" name="投影片編號版面配置區 3">
            <a:extLst>
              <a:ext uri="{FF2B5EF4-FFF2-40B4-BE49-F238E27FC236}">
                <a16:creationId xmlns:a16="http://schemas.microsoft.com/office/drawing/2014/main" id="{11BBD343-DA88-D376-A31C-66CD1EE6C92D}"/>
              </a:ext>
            </a:extLst>
          </p:cNvPr>
          <p:cNvSpPr>
            <a:spLocks noGrp="1"/>
          </p:cNvSpPr>
          <p:nvPr>
            <p:ph type="sldNum" sz="quarter" idx="5"/>
          </p:nvPr>
        </p:nvSpPr>
        <p:spPr/>
        <p:txBody>
          <a:bodyPr/>
          <a:lstStyle/>
          <a:p>
            <a:fld id="{CE53715A-AC2A-4239-84DE-FE7E56035D89}" type="slidenum">
              <a:rPr lang="zh-TW" altLang="en-US" smtClean="0"/>
              <a:t>52</a:t>
            </a:fld>
            <a:endParaRPr lang="zh-TW" altLang="en-US"/>
          </a:p>
        </p:txBody>
      </p:sp>
    </p:spTree>
    <p:extLst>
      <p:ext uri="{BB962C8B-B14F-4D97-AF65-F5344CB8AC3E}">
        <p14:creationId xmlns:p14="http://schemas.microsoft.com/office/powerpoint/2010/main" val="4261223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4BE15-5988-97AD-B3AF-0E87BBE9DBB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7F996BA-1117-5552-4BE5-1E3FF3B138F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797FCA5-7296-52F1-5B8F-0FEE4D26206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026F37F-D8A8-016F-8A2F-81D3654CD1FC}"/>
              </a:ext>
            </a:extLst>
          </p:cNvPr>
          <p:cNvSpPr>
            <a:spLocks noGrp="1"/>
          </p:cNvSpPr>
          <p:nvPr>
            <p:ph type="sldNum" sz="quarter" idx="5"/>
          </p:nvPr>
        </p:nvSpPr>
        <p:spPr/>
        <p:txBody>
          <a:bodyPr/>
          <a:lstStyle/>
          <a:p>
            <a:fld id="{CE53715A-AC2A-4239-84DE-FE7E56035D89}" type="slidenum">
              <a:rPr lang="zh-TW" altLang="en-US" smtClean="0"/>
              <a:t>128</a:t>
            </a:fld>
            <a:endParaRPr lang="zh-TW" altLang="en-US"/>
          </a:p>
        </p:txBody>
      </p:sp>
    </p:spTree>
    <p:extLst>
      <p:ext uri="{BB962C8B-B14F-4D97-AF65-F5344CB8AC3E}">
        <p14:creationId xmlns:p14="http://schemas.microsoft.com/office/powerpoint/2010/main" val="15506970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8FE8-D5D6-DCCC-0C60-BA73C2954E0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CE4F2E-A709-C592-DC68-35AEA1C904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A3AE5DD-CAE6-84D6-B68D-5977D9005A47}"/>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252CD4B-F50B-E551-E99B-506E5EFD05C4}"/>
              </a:ext>
            </a:extLst>
          </p:cNvPr>
          <p:cNvSpPr>
            <a:spLocks noGrp="1"/>
          </p:cNvSpPr>
          <p:nvPr>
            <p:ph type="sldNum" sz="quarter" idx="5"/>
          </p:nvPr>
        </p:nvSpPr>
        <p:spPr/>
        <p:txBody>
          <a:bodyPr/>
          <a:lstStyle/>
          <a:p>
            <a:fld id="{CE53715A-AC2A-4239-84DE-FE7E56035D89}" type="slidenum">
              <a:rPr lang="zh-TW" altLang="en-US" smtClean="0"/>
              <a:t>131</a:t>
            </a:fld>
            <a:endParaRPr lang="zh-TW" altLang="en-US"/>
          </a:p>
        </p:txBody>
      </p:sp>
    </p:spTree>
    <p:extLst>
      <p:ext uri="{BB962C8B-B14F-4D97-AF65-F5344CB8AC3E}">
        <p14:creationId xmlns:p14="http://schemas.microsoft.com/office/powerpoint/2010/main" val="4002034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0E4AD-7554-66A6-EC1D-531084EEABA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930B762-DE9A-3B98-952D-09D5FBB8508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7C6D595-9648-ABE9-41C7-EA1D3855059C}"/>
              </a:ext>
            </a:extLst>
          </p:cNvPr>
          <p:cNvSpPr>
            <a:spLocks noGrp="1"/>
          </p:cNvSpPr>
          <p:nvPr>
            <p:ph type="body" idx="1"/>
          </p:nvPr>
        </p:nvSpPr>
        <p:spPr/>
        <p:txBody>
          <a:bodyPr/>
          <a:lstStyle/>
          <a:p>
            <a:r>
              <a:rPr lang="en-US" altLang="zh-TW" dirty="0"/>
              <a:t>C. </a:t>
            </a:r>
            <a:r>
              <a:rPr lang="zh-TW" altLang="en-US" dirty="0"/>
              <a:t>倖存者管理單位（</a:t>
            </a:r>
            <a:r>
              <a:rPr lang="en-US" altLang="zh-TW" dirty="0"/>
              <a:t>SMU</a:t>
            </a:r>
            <a:r>
              <a:rPr lang="zh-TW" altLang="en-US" dirty="0"/>
              <a:t>）</a:t>
            </a:r>
          </a:p>
          <a:p>
            <a:r>
              <a:rPr lang="zh-TW" altLang="en-US" dirty="0"/>
              <a:t> 它負責追蹤與路徑度量計算指定的倖存路徑相關的資訊位元。有兩種基本的設計方法：暫存器交換和回溯。在這兩種技術中，在整個解碼操作過程中，移位暫存器與每個網格節點相關聯。由於主要興趣之一是低功耗設計，因此提出的解碼器是使用功耗較低的回溯方法實現的。 </a:t>
            </a:r>
            <a:r>
              <a:rPr lang="en-US" altLang="zh-TW" dirty="0"/>
              <a:t>RE </a:t>
            </a:r>
            <a:r>
              <a:rPr lang="zh-TW" altLang="en-US" dirty="0"/>
              <a:t>方法的主要缺點是其路由成本非常高，尤其是在長約束長度的情況下，並且需要更多的資源。</a:t>
            </a:r>
          </a:p>
        </p:txBody>
      </p:sp>
      <p:sp>
        <p:nvSpPr>
          <p:cNvPr id="4" name="投影片編號版面配置區 3">
            <a:extLst>
              <a:ext uri="{FF2B5EF4-FFF2-40B4-BE49-F238E27FC236}">
                <a16:creationId xmlns:a16="http://schemas.microsoft.com/office/drawing/2014/main" id="{8CF8431B-0A5B-F34F-A7EB-E2D004F702FD}"/>
              </a:ext>
            </a:extLst>
          </p:cNvPr>
          <p:cNvSpPr>
            <a:spLocks noGrp="1"/>
          </p:cNvSpPr>
          <p:nvPr>
            <p:ph type="sldNum" sz="quarter" idx="5"/>
          </p:nvPr>
        </p:nvSpPr>
        <p:spPr/>
        <p:txBody>
          <a:bodyPr/>
          <a:lstStyle/>
          <a:p>
            <a:fld id="{CE53715A-AC2A-4239-84DE-FE7E56035D89}" type="slidenum">
              <a:rPr lang="zh-TW" altLang="en-US" smtClean="0"/>
              <a:t>53</a:t>
            </a:fld>
            <a:endParaRPr lang="zh-TW" altLang="en-US"/>
          </a:p>
        </p:txBody>
      </p:sp>
    </p:spTree>
    <p:extLst>
      <p:ext uri="{BB962C8B-B14F-4D97-AF65-F5344CB8AC3E}">
        <p14:creationId xmlns:p14="http://schemas.microsoft.com/office/powerpoint/2010/main" val="398073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74DB0-48D2-8DA1-0924-EEEA953B5E4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DFC4B2-8EEB-2E45-4759-58610C0D4BE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701DC18-DB19-4565-EA3A-64C46C3B9406}"/>
              </a:ext>
            </a:extLst>
          </p:cNvPr>
          <p:cNvSpPr>
            <a:spLocks noGrp="1"/>
          </p:cNvSpPr>
          <p:nvPr>
            <p:ph type="body" idx="1"/>
          </p:nvPr>
        </p:nvSpPr>
        <p:spPr/>
        <p:txBody>
          <a:bodyPr/>
          <a:lstStyle/>
          <a:p>
            <a:r>
              <a:rPr lang="en-US" altLang="zh-TW" dirty="0"/>
              <a:t>D. </a:t>
            </a:r>
            <a:r>
              <a:rPr lang="zh-TW" altLang="en-US" dirty="0"/>
              <a:t>網格圖</a:t>
            </a:r>
          </a:p>
          <a:p>
            <a:r>
              <a:rPr lang="zh-TW" altLang="en-US" dirty="0"/>
              <a:t> 網格圖是狀態機的時間索引版本，最簡單的 </a:t>
            </a:r>
            <a:r>
              <a:rPr lang="en-US" altLang="zh-TW" dirty="0"/>
              <a:t>3 </a:t>
            </a:r>
            <a:r>
              <a:rPr lang="zh-TW" altLang="en-US" dirty="0"/>
              <a:t>狀態網格如圖 </a:t>
            </a:r>
            <a:r>
              <a:rPr lang="en-US" altLang="zh-TW" dirty="0"/>
              <a:t>4 </a:t>
            </a:r>
            <a:r>
              <a:rPr lang="zh-TW" altLang="en-US" dirty="0"/>
              <a:t>所示。每個狀態對應於最近接收的資料位元的可能模式，每個分支對應於下一個（雜訊）輸入的接收。目標是找到通過最大似然網格的路徑，因為該路徑對應於發射機實際發送的最可能的模式。</a:t>
            </a:r>
          </a:p>
        </p:txBody>
      </p:sp>
      <p:sp>
        <p:nvSpPr>
          <p:cNvPr id="4" name="投影片編號版面配置區 3">
            <a:extLst>
              <a:ext uri="{FF2B5EF4-FFF2-40B4-BE49-F238E27FC236}">
                <a16:creationId xmlns:a16="http://schemas.microsoft.com/office/drawing/2014/main" id="{C16D08D2-DD8D-C2E1-9C83-69F5BFB99D02}"/>
              </a:ext>
            </a:extLst>
          </p:cNvPr>
          <p:cNvSpPr>
            <a:spLocks noGrp="1"/>
          </p:cNvSpPr>
          <p:nvPr>
            <p:ph type="sldNum" sz="quarter" idx="5"/>
          </p:nvPr>
        </p:nvSpPr>
        <p:spPr/>
        <p:txBody>
          <a:bodyPr/>
          <a:lstStyle/>
          <a:p>
            <a:fld id="{CE53715A-AC2A-4239-84DE-FE7E56035D89}" type="slidenum">
              <a:rPr lang="zh-TW" altLang="en-US" smtClean="0"/>
              <a:t>54</a:t>
            </a:fld>
            <a:endParaRPr lang="zh-TW" altLang="en-US"/>
          </a:p>
        </p:txBody>
      </p:sp>
    </p:spTree>
    <p:extLst>
      <p:ext uri="{BB962C8B-B14F-4D97-AF65-F5344CB8AC3E}">
        <p14:creationId xmlns:p14="http://schemas.microsoft.com/office/powerpoint/2010/main" val="349090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865C9-09E3-0AB0-9EA1-1AB4121CED6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09B4A56-B401-7256-D480-90170A16B9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2514401-76FA-CE36-0370-C56E30BB5128}"/>
              </a:ext>
            </a:extLst>
          </p:cNvPr>
          <p:cNvSpPr>
            <a:spLocks noGrp="1"/>
          </p:cNvSpPr>
          <p:nvPr>
            <p:ph type="dt" sz="half" idx="10"/>
          </p:nvPr>
        </p:nvSpPr>
        <p:spPr/>
        <p:txBody>
          <a:bodyPr/>
          <a:lstStyle/>
          <a:p>
            <a:fld id="{2DDEEF5A-739E-407E-8EB8-314CE9102693}"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A7453ED0-273F-CCB9-B043-1A1B59FCB8C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D81E2C0-A23F-7BE4-35AA-2C8F8A30F72F}"/>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49045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7D7498-0F92-F3FD-B392-8A01F89DC19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ED18978-6DAE-B8EB-94D5-4F2D6D81770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E32595D-B0F1-63C5-55FC-76A100B0F28E}"/>
              </a:ext>
            </a:extLst>
          </p:cNvPr>
          <p:cNvSpPr>
            <a:spLocks noGrp="1"/>
          </p:cNvSpPr>
          <p:nvPr>
            <p:ph type="dt" sz="half" idx="10"/>
          </p:nvPr>
        </p:nvSpPr>
        <p:spPr/>
        <p:txBody>
          <a:bodyPr/>
          <a:lstStyle/>
          <a:p>
            <a:fld id="{70812AE9-C971-4C85-BA5B-2180A26FA285}"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A4EFA803-F7DB-7C49-7C37-07456C2C6A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CF04ADD-13F7-47E1-D200-F2EB0E9EC3DB}"/>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4031718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4C86ACE-D1DC-D298-BAD5-2F3A80F784C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D3E402C-DE44-DF99-CA5E-19DAC0A7B38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849BBA-89C3-B444-9E8D-A2668B72B693}"/>
              </a:ext>
            </a:extLst>
          </p:cNvPr>
          <p:cNvSpPr>
            <a:spLocks noGrp="1"/>
          </p:cNvSpPr>
          <p:nvPr>
            <p:ph type="dt" sz="half" idx="10"/>
          </p:nvPr>
        </p:nvSpPr>
        <p:spPr/>
        <p:txBody>
          <a:bodyPr/>
          <a:lstStyle/>
          <a:p>
            <a:fld id="{A2916CB8-D973-4B97-9806-C53311B075F7}"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7F049652-C1AE-25CA-83D0-FFE595B7B6A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3D2BA2-37E2-BB17-BBD7-631DB7B2678B}"/>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02451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31B88-C402-CB94-44DD-BFB0D4D96D5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679B8D-02C3-C092-F691-E4FD98EF3F3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86C975F-8DD4-74ED-620B-F63A732D3BCA}"/>
              </a:ext>
            </a:extLst>
          </p:cNvPr>
          <p:cNvSpPr>
            <a:spLocks noGrp="1"/>
          </p:cNvSpPr>
          <p:nvPr>
            <p:ph type="dt" sz="half" idx="10"/>
          </p:nvPr>
        </p:nvSpPr>
        <p:spPr/>
        <p:txBody>
          <a:bodyPr/>
          <a:lstStyle/>
          <a:p>
            <a:fld id="{74DF2BF4-BD1E-4A0E-8888-9A7535460E38}"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6FA41DFE-50B4-23A3-C67E-3F11A116838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B19BD85-EAD0-1AC9-1FF8-B884165F9E1C}"/>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400438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7F3EF4-107A-E6EA-FADD-B00AF4A0480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EFF9458-12D7-EDC3-5A6A-31FEA74BAA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F9DD924-EA80-F053-6B86-77522A9D9116}"/>
              </a:ext>
            </a:extLst>
          </p:cNvPr>
          <p:cNvSpPr>
            <a:spLocks noGrp="1"/>
          </p:cNvSpPr>
          <p:nvPr>
            <p:ph type="dt" sz="half" idx="10"/>
          </p:nvPr>
        </p:nvSpPr>
        <p:spPr/>
        <p:txBody>
          <a:bodyPr/>
          <a:lstStyle/>
          <a:p>
            <a:fld id="{50F673A3-DAC2-41A2-BC78-DAFA4594AF16}"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3F450B4C-71EE-0A85-0945-243255E5B2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D1AB8CD-89C0-41E2-0DB3-27EB7EC38F8B}"/>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81210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636D9-E1AE-BB98-2AB1-8A1822109AB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4D3F60B-9AF5-B190-AD00-077A4AF5A8F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9312B78-A675-AC74-AA39-A5D79332B88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D87B89E-7BB0-D71A-A791-9BFD6BEDA296}"/>
              </a:ext>
            </a:extLst>
          </p:cNvPr>
          <p:cNvSpPr>
            <a:spLocks noGrp="1"/>
          </p:cNvSpPr>
          <p:nvPr>
            <p:ph type="dt" sz="half" idx="10"/>
          </p:nvPr>
        </p:nvSpPr>
        <p:spPr/>
        <p:txBody>
          <a:bodyPr/>
          <a:lstStyle/>
          <a:p>
            <a:fld id="{2AEECBF3-EF75-4DBD-BE10-73EF7B5FDC38}" type="datetime1">
              <a:rPr lang="zh-TW" altLang="en-US" smtClean="0"/>
              <a:t>2025/2/16</a:t>
            </a:fld>
            <a:endParaRPr lang="zh-TW" altLang="en-US"/>
          </a:p>
        </p:txBody>
      </p:sp>
      <p:sp>
        <p:nvSpPr>
          <p:cNvPr id="6" name="頁尾版面配置區 5">
            <a:extLst>
              <a:ext uri="{FF2B5EF4-FFF2-40B4-BE49-F238E27FC236}">
                <a16:creationId xmlns:a16="http://schemas.microsoft.com/office/drawing/2014/main" id="{1542F41A-FC75-822E-92B4-23156D65618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710268E-6239-89F6-E132-3814BBC813A2}"/>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849921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5E13D-677C-911B-26AD-D3D2A90BA89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886EEAC-9876-3D97-DD53-ADF660FFFE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93F54AA-31BD-7F97-A008-38F4D420C48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243EC3A-1C52-722C-DDA5-11CBC2C548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6375A22-E29E-09C6-B097-73EA01BBAC5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11024F9-F003-FA5E-B1D6-295D9ED0BFA1}"/>
              </a:ext>
            </a:extLst>
          </p:cNvPr>
          <p:cNvSpPr>
            <a:spLocks noGrp="1"/>
          </p:cNvSpPr>
          <p:nvPr>
            <p:ph type="dt" sz="half" idx="10"/>
          </p:nvPr>
        </p:nvSpPr>
        <p:spPr/>
        <p:txBody>
          <a:bodyPr/>
          <a:lstStyle/>
          <a:p>
            <a:fld id="{5F36AA2B-957E-419C-A55D-1065C3644F31}" type="datetime1">
              <a:rPr lang="zh-TW" altLang="en-US" smtClean="0"/>
              <a:t>2025/2/16</a:t>
            </a:fld>
            <a:endParaRPr lang="zh-TW" altLang="en-US"/>
          </a:p>
        </p:txBody>
      </p:sp>
      <p:sp>
        <p:nvSpPr>
          <p:cNvPr id="8" name="頁尾版面配置區 7">
            <a:extLst>
              <a:ext uri="{FF2B5EF4-FFF2-40B4-BE49-F238E27FC236}">
                <a16:creationId xmlns:a16="http://schemas.microsoft.com/office/drawing/2014/main" id="{A429A5AA-FF04-76A5-6026-41E581345FB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30C37A5-2DCF-742A-B636-66E47EB36F71}"/>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24588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E18101-C7ED-A8D9-7A9F-F1C054BDFEB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90B8A2B-7B1F-2DAB-E5D9-7E030D54F6E6}"/>
              </a:ext>
            </a:extLst>
          </p:cNvPr>
          <p:cNvSpPr>
            <a:spLocks noGrp="1"/>
          </p:cNvSpPr>
          <p:nvPr>
            <p:ph type="dt" sz="half" idx="10"/>
          </p:nvPr>
        </p:nvSpPr>
        <p:spPr/>
        <p:txBody>
          <a:bodyPr/>
          <a:lstStyle/>
          <a:p>
            <a:fld id="{0A4A7CB1-643E-40FC-BBDC-66A6261AF154}" type="datetime1">
              <a:rPr lang="zh-TW" altLang="en-US" smtClean="0"/>
              <a:t>2025/2/16</a:t>
            </a:fld>
            <a:endParaRPr lang="zh-TW" altLang="en-US"/>
          </a:p>
        </p:txBody>
      </p:sp>
      <p:sp>
        <p:nvSpPr>
          <p:cNvPr id="4" name="頁尾版面配置區 3">
            <a:extLst>
              <a:ext uri="{FF2B5EF4-FFF2-40B4-BE49-F238E27FC236}">
                <a16:creationId xmlns:a16="http://schemas.microsoft.com/office/drawing/2014/main" id="{DCBC2EAD-BB4C-01E9-EBBA-4595CEFA614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3BD9D81E-B864-968E-D1A8-7DABB7FA2523}"/>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67786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39C04E5-CEBD-63A0-BD15-0D520EC3FFB2}"/>
              </a:ext>
            </a:extLst>
          </p:cNvPr>
          <p:cNvSpPr>
            <a:spLocks noGrp="1"/>
          </p:cNvSpPr>
          <p:nvPr>
            <p:ph type="dt" sz="half" idx="10"/>
          </p:nvPr>
        </p:nvSpPr>
        <p:spPr/>
        <p:txBody>
          <a:bodyPr/>
          <a:lstStyle/>
          <a:p>
            <a:fld id="{E452929A-CB2D-432E-A338-EDCF59934BE8}" type="datetime1">
              <a:rPr lang="zh-TW" altLang="en-US" smtClean="0"/>
              <a:t>2025/2/16</a:t>
            </a:fld>
            <a:endParaRPr lang="zh-TW" altLang="en-US"/>
          </a:p>
        </p:txBody>
      </p:sp>
      <p:sp>
        <p:nvSpPr>
          <p:cNvPr id="3" name="頁尾版面配置區 2">
            <a:extLst>
              <a:ext uri="{FF2B5EF4-FFF2-40B4-BE49-F238E27FC236}">
                <a16:creationId xmlns:a16="http://schemas.microsoft.com/office/drawing/2014/main" id="{0377553D-FD11-BC9C-9CAB-ADA00381950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A1BDA8D-3B5B-192D-BE9A-F9E4C19BC8C2}"/>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4084210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E6021D-F545-315B-0289-2023A7B7A9D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B767D61-850D-7CC0-AC25-C4C8F9D615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72ADDD9-A619-A757-336D-731328720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798D459-EB8D-8FD8-924A-52DE14ED18A2}"/>
              </a:ext>
            </a:extLst>
          </p:cNvPr>
          <p:cNvSpPr>
            <a:spLocks noGrp="1"/>
          </p:cNvSpPr>
          <p:nvPr>
            <p:ph type="dt" sz="half" idx="10"/>
          </p:nvPr>
        </p:nvSpPr>
        <p:spPr/>
        <p:txBody>
          <a:bodyPr/>
          <a:lstStyle/>
          <a:p>
            <a:fld id="{38E80F9E-E0C4-4B85-BED3-C948E26FA490}" type="datetime1">
              <a:rPr lang="zh-TW" altLang="en-US" smtClean="0"/>
              <a:t>2025/2/16</a:t>
            </a:fld>
            <a:endParaRPr lang="zh-TW" altLang="en-US"/>
          </a:p>
        </p:txBody>
      </p:sp>
      <p:sp>
        <p:nvSpPr>
          <p:cNvPr id="6" name="頁尾版面配置區 5">
            <a:extLst>
              <a:ext uri="{FF2B5EF4-FFF2-40B4-BE49-F238E27FC236}">
                <a16:creationId xmlns:a16="http://schemas.microsoft.com/office/drawing/2014/main" id="{748963DF-E883-0F8D-DE99-54D690F128A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B0C6189-4920-1360-036D-483868A66F71}"/>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314274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D315A6-C947-FD61-CF1E-E0490298BC0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C771E22-8AD9-D26F-72D9-6F7AF1B0D3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FEFA68E-F6E5-8990-38C0-080EE809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D0C317A-23A6-1BDE-FBFC-7EB951A42CB5}"/>
              </a:ext>
            </a:extLst>
          </p:cNvPr>
          <p:cNvSpPr>
            <a:spLocks noGrp="1"/>
          </p:cNvSpPr>
          <p:nvPr>
            <p:ph type="dt" sz="half" idx="10"/>
          </p:nvPr>
        </p:nvSpPr>
        <p:spPr/>
        <p:txBody>
          <a:bodyPr/>
          <a:lstStyle/>
          <a:p>
            <a:fld id="{8B422ED0-7433-4EA8-A7A5-1850A9974A48}" type="datetime1">
              <a:rPr lang="zh-TW" altLang="en-US" smtClean="0"/>
              <a:t>2025/2/16</a:t>
            </a:fld>
            <a:endParaRPr lang="zh-TW" altLang="en-US"/>
          </a:p>
        </p:txBody>
      </p:sp>
      <p:sp>
        <p:nvSpPr>
          <p:cNvPr id="6" name="頁尾版面配置區 5">
            <a:extLst>
              <a:ext uri="{FF2B5EF4-FFF2-40B4-BE49-F238E27FC236}">
                <a16:creationId xmlns:a16="http://schemas.microsoft.com/office/drawing/2014/main" id="{B7E9C690-0247-A9BB-CAF7-36E54697E0E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E0E66C2-E82D-2D42-0113-7DF36A99DCA4}"/>
              </a:ext>
            </a:extLst>
          </p:cNvPr>
          <p:cNvSpPr>
            <a:spLocks noGrp="1"/>
          </p:cNvSpPr>
          <p:nvPr>
            <p:ph type="sldNum" sz="quarter" idx="12"/>
          </p:nvPr>
        </p:nvSpPr>
        <p:spPr/>
        <p:txBody>
          <a:body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211613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282B7CA-15BF-2618-DE07-D58C0252B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A4C9ACF-20FA-4F36-E6E8-56D639167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789ED25-6153-FF40-BEAA-381A6B2782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061B1-4953-4164-A5E8-11C7809A2595}" type="datetime1">
              <a:rPr lang="zh-TW" altLang="en-US" smtClean="0"/>
              <a:t>2025/2/16</a:t>
            </a:fld>
            <a:endParaRPr lang="zh-TW" altLang="en-US"/>
          </a:p>
        </p:txBody>
      </p:sp>
      <p:sp>
        <p:nvSpPr>
          <p:cNvPr id="5" name="頁尾版面配置區 4">
            <a:extLst>
              <a:ext uri="{FF2B5EF4-FFF2-40B4-BE49-F238E27FC236}">
                <a16:creationId xmlns:a16="http://schemas.microsoft.com/office/drawing/2014/main" id="{049DB4A6-E7DC-72AB-8CA3-4A6B167DBA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C23DD9A-873A-554D-D936-969EF1FD78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39F7DE-D043-4C1B-A99A-5AD622BBCAEB}" type="slidenum">
              <a:rPr lang="zh-TW" altLang="en-US" smtClean="0"/>
              <a:t>‹#›</a:t>
            </a:fld>
            <a:endParaRPr lang="zh-TW" altLang="en-US"/>
          </a:p>
        </p:txBody>
      </p:sp>
    </p:spTree>
    <p:extLst>
      <p:ext uri="{BB962C8B-B14F-4D97-AF65-F5344CB8AC3E}">
        <p14:creationId xmlns:p14="http://schemas.microsoft.com/office/powerpoint/2010/main" val="207123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40.png"/></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9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4.emf"/></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blog.csdn.net/m0_50111463/article/details/134561813" TargetMode="Externa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96.emf"/></Relationships>
</file>

<file path=ppt/slides/_rels/slide11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8.emf"/></Relationships>
</file>

<file path=ppt/slides/_rels/slide11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01.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04.emf"/></Relationships>
</file>

<file path=ppt/slides/_rels/slide12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6.emf"/></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D5586D8-71CD-42F4-355B-D8FF6044A818}"/>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C3BCC0A6-9973-EAD6-746C-865FC6170EB5}"/>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7DF3287D-E7F3-EA1B-4CFE-36977732353A}"/>
              </a:ext>
            </a:extLst>
          </p:cNvPr>
          <p:cNvSpPr txBox="1"/>
          <p:nvPr/>
        </p:nvSpPr>
        <p:spPr>
          <a:xfrm>
            <a:off x="1406387" y="2967335"/>
            <a:ext cx="9379227" cy="923330"/>
          </a:xfrm>
          <a:prstGeom prst="rect">
            <a:avLst/>
          </a:prstGeom>
          <a:noFill/>
        </p:spPr>
        <p:txBody>
          <a:bodyPr wrap="square" rtlCol="0">
            <a:spAutoFit/>
          </a:bodyPr>
          <a:lstStyle/>
          <a:p>
            <a:pPr algn="ctr"/>
            <a:r>
              <a:rPr lang="en-US" altLang="zh-TW" sz="5400" dirty="0">
                <a:latin typeface="Times New Roman" panose="02020603050405020304" pitchFamily="18" charset="0"/>
                <a:cs typeface="Times New Roman" panose="02020603050405020304" pitchFamily="18" charset="0"/>
              </a:rPr>
              <a:t>Introduction to Channel Coding</a:t>
            </a:r>
            <a:endParaRPr lang="zh-TW" altLang="en-US" sz="5400" dirty="0">
              <a:latin typeface="Times New Roman" panose="02020603050405020304" pitchFamily="18" charset="0"/>
              <a:cs typeface="Times New Roman" panose="02020603050405020304" pitchFamily="18" charset="0"/>
            </a:endParaRPr>
          </a:p>
        </p:txBody>
      </p:sp>
      <p:sp>
        <p:nvSpPr>
          <p:cNvPr id="9" name="投影片編號版面配置區 8">
            <a:extLst>
              <a:ext uri="{FF2B5EF4-FFF2-40B4-BE49-F238E27FC236}">
                <a16:creationId xmlns:a16="http://schemas.microsoft.com/office/drawing/2014/main" id="{42119FA6-E40C-F419-6732-8179B7259F0E}"/>
              </a:ext>
            </a:extLst>
          </p:cNvPr>
          <p:cNvSpPr>
            <a:spLocks noGrp="1"/>
          </p:cNvSpPr>
          <p:nvPr>
            <p:ph type="sldNum" sz="quarter" idx="12"/>
          </p:nvPr>
        </p:nvSpPr>
        <p:spPr/>
        <p:txBody>
          <a:bodyPr/>
          <a:lstStyle/>
          <a:p>
            <a:fld id="{8539F7DE-D043-4C1B-A99A-5AD622BBCAEB}" type="slidenum">
              <a:rPr lang="zh-TW" altLang="en-US" smtClean="0"/>
              <a:t>1</a:t>
            </a:fld>
            <a:endParaRPr lang="zh-TW" altLang="en-US"/>
          </a:p>
        </p:txBody>
      </p:sp>
    </p:spTree>
    <p:extLst>
      <p:ext uri="{BB962C8B-B14F-4D97-AF65-F5344CB8AC3E}">
        <p14:creationId xmlns:p14="http://schemas.microsoft.com/office/powerpoint/2010/main" val="420017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D6A2C-86BF-1E64-6786-5823C10A0CC8}"/>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4A984A1-10D3-2442-C90E-164A6318F6F8}"/>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05662588-66A2-9DE4-01FE-54305C8B2610}"/>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Digital Communication System</a:t>
            </a:r>
            <a:endParaRPr lang="zh-TW"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F3503FA-39B4-1586-E189-75BBD7C9321E}"/>
                  </a:ext>
                </a:extLst>
              </p:cNvPr>
              <p:cNvSpPr txBox="1"/>
              <p:nvPr/>
            </p:nvSpPr>
            <p:spPr>
              <a:xfrm>
                <a:off x="345928" y="1699483"/>
                <a:ext cx="5260030" cy="738664"/>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Amplitude Shift Keying (ASK)</a:t>
                </a:r>
              </a:p>
              <a:p>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𝑺</m:t>
                        </m:r>
                      </m:e>
                      <m:sub>
                        <m:r>
                          <a:rPr lang="en-US" altLang="zh-TW" b="1" i="1" smtClean="0">
                            <a:solidFill>
                              <a:schemeClr val="tx1"/>
                            </a:solidFill>
                            <a:latin typeface="Cambria Math" panose="02040503050406030204" pitchFamily="18" charset="0"/>
                          </a:rPr>
                          <m:t>𝒊</m:t>
                        </m:r>
                      </m:sub>
                    </m:sSub>
                    <m:d>
                      <m:dPr>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𝒕</m:t>
                        </m:r>
                      </m:e>
                    </m:d>
                    <m:r>
                      <a:rPr lang="en-US" altLang="zh-TW" b="1" i="1" smtClean="0">
                        <a:solidFill>
                          <a:schemeClr val="tx1"/>
                        </a:solidFill>
                        <a:latin typeface="Cambria Math" panose="02040503050406030204" pitchFamily="18" charset="0"/>
                      </a:rPr>
                      <m:t>=</m:t>
                    </m:r>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𝑨</m:t>
                        </m:r>
                      </m:e>
                      <m:sub>
                        <m:r>
                          <a:rPr lang="en-US" altLang="zh-TW" b="1" i="1" smtClean="0">
                            <a:solidFill>
                              <a:schemeClr val="tx1"/>
                            </a:solidFill>
                            <a:latin typeface="Cambria Math" panose="02040503050406030204" pitchFamily="18" charset="0"/>
                          </a:rPr>
                          <m:t>𝒊</m:t>
                        </m:r>
                      </m:sub>
                    </m:sSub>
                    <m:r>
                      <a:rPr lang="en-US" altLang="zh-TW" b="1" i="1" smtClean="0">
                        <a:solidFill>
                          <a:schemeClr val="tx1"/>
                        </a:solidFill>
                        <a:latin typeface="Cambria Math" panose="02040503050406030204" pitchFamily="18" charset="0"/>
                      </a:rPr>
                      <m:t>𝒄𝒐𝒔</m:t>
                    </m:r>
                    <m:d>
                      <m:dPr>
                        <m:begChr m:val="["/>
                        <m:endChr m:val="]"/>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𝟐</m:t>
                        </m:r>
                        <m:r>
                          <a:rPr lang="zh-TW" altLang="en-US" b="1" i="1" smtClean="0">
                            <a:solidFill>
                              <a:schemeClr val="tx1"/>
                            </a:solidFill>
                            <a:latin typeface="Cambria Math" panose="02040503050406030204" pitchFamily="18" charset="0"/>
                          </a:rPr>
                          <m:t>𝝅</m:t>
                        </m:r>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𝒇</m:t>
                            </m:r>
                          </m:e>
                          <m:sub>
                            <m:r>
                              <a:rPr lang="en-US" altLang="zh-TW" b="1" i="1" smtClean="0">
                                <a:solidFill>
                                  <a:schemeClr val="tx1"/>
                                </a:solidFill>
                                <a:latin typeface="Cambria Math" panose="02040503050406030204" pitchFamily="18" charset="0"/>
                              </a:rPr>
                              <m:t>𝒄</m:t>
                            </m:r>
                          </m:sub>
                        </m:sSub>
                        <m:r>
                          <a:rPr lang="en-US" altLang="zh-TW" b="1" i="1" smtClean="0">
                            <a:solidFill>
                              <a:schemeClr val="tx1"/>
                            </a:solidFill>
                            <a:latin typeface="Cambria Math" panose="02040503050406030204" pitchFamily="18" charset="0"/>
                          </a:rPr>
                          <m:t>𝒕</m:t>
                        </m:r>
                        <m:r>
                          <a:rPr lang="en-US" altLang="zh-TW" b="1" i="1" smtClean="0">
                            <a:solidFill>
                              <a:schemeClr val="tx1"/>
                            </a:solidFill>
                            <a:latin typeface="Cambria Math" panose="02040503050406030204" pitchFamily="18" charset="0"/>
                          </a:rPr>
                          <m:t>+</m:t>
                        </m:r>
                        <m:r>
                          <a:rPr lang="zh-TW" altLang="en-US" b="1" i="1" smtClean="0">
                            <a:solidFill>
                              <a:schemeClr val="tx1"/>
                            </a:solidFill>
                            <a:latin typeface="Cambria Math" panose="02040503050406030204" pitchFamily="18" charset="0"/>
                          </a:rPr>
                          <m:t>𝜽</m:t>
                        </m:r>
                      </m:e>
                    </m:d>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𝟎</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𝒕</m:t>
                    </m:r>
                    <m:r>
                      <a:rPr lang="en-US" altLang="zh-TW" b="1" i="1" smtClean="0">
                        <a:solidFill>
                          <a:schemeClr val="tx1"/>
                        </a:solidFill>
                        <a:latin typeface="Cambria Math" panose="02040503050406030204" pitchFamily="18" charset="0"/>
                        <a:ea typeface="Cambria Math" panose="02040503050406030204" pitchFamily="18" charset="0"/>
                      </a:rPr>
                      <m:t>≤</m:t>
                    </m:r>
                    <m:sSub>
                      <m:sSubPr>
                        <m:ctrlPr>
                          <a:rPr lang="en-US" altLang="zh-TW" b="1" i="1" smtClean="0">
                            <a:solidFill>
                              <a:schemeClr val="tx1"/>
                            </a:solidFill>
                            <a:latin typeface="Cambria Math" panose="02040503050406030204" pitchFamily="18" charset="0"/>
                            <a:ea typeface="Cambria Math" panose="02040503050406030204" pitchFamily="18" charset="0"/>
                          </a:rPr>
                        </m:ctrlPr>
                      </m:sSubPr>
                      <m:e>
                        <m:r>
                          <a:rPr lang="en-US" altLang="zh-TW" b="1" i="1" smtClean="0">
                            <a:solidFill>
                              <a:schemeClr val="tx1"/>
                            </a:solidFill>
                            <a:latin typeface="Cambria Math" panose="02040503050406030204" pitchFamily="18" charset="0"/>
                            <a:ea typeface="Cambria Math" panose="02040503050406030204" pitchFamily="18" charset="0"/>
                          </a:rPr>
                          <m:t>𝑻</m:t>
                        </m:r>
                      </m:e>
                      <m:sub>
                        <m:r>
                          <a:rPr lang="en-US" altLang="zh-TW" b="1" i="1" smtClean="0">
                            <a:solidFill>
                              <a:schemeClr val="tx1"/>
                            </a:solidFill>
                            <a:latin typeface="Cambria Math" panose="02040503050406030204" pitchFamily="18" charset="0"/>
                            <a:ea typeface="Cambria Math" panose="02040503050406030204" pitchFamily="18" charset="0"/>
                          </a:rPr>
                          <m:t>𝒔</m:t>
                        </m:r>
                      </m:sub>
                    </m:sSub>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𝒊</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𝟏</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𝟐</m:t>
                    </m:r>
                    <m:r>
                      <a:rPr lang="en-US" altLang="zh-TW" b="1" i="1" smtClean="0">
                        <a:solidFill>
                          <a:schemeClr val="tx1"/>
                        </a:solidFill>
                        <a:latin typeface="Cambria Math" panose="02040503050406030204" pitchFamily="18" charset="0"/>
                        <a:ea typeface="Cambria Math" panose="02040503050406030204" pitchFamily="18" charset="0"/>
                      </a:rPr>
                      <m:t>,</m:t>
                    </m:r>
                  </m:oMath>
                </a14:m>
                <a:r>
                  <a:rPr lang="en-US" altLang="zh-TW" b="1" dirty="0">
                    <a:solidFill>
                      <a:schemeClr val="tx1"/>
                    </a:solidFill>
                    <a:latin typeface="Times New Roman" panose="02020603050405020304" pitchFamily="18" charset="0"/>
                    <a:cs typeface="Times New Roman" panose="02020603050405020304" pitchFamily="18" charset="0"/>
                  </a:rPr>
                  <a:t>…M</a:t>
                </a:r>
              </a:p>
            </p:txBody>
          </p:sp>
        </mc:Choice>
        <mc:Fallback xmlns="">
          <p:sp>
            <p:nvSpPr>
              <p:cNvPr id="10" name="文字方塊 9">
                <a:extLst>
                  <a:ext uri="{FF2B5EF4-FFF2-40B4-BE49-F238E27FC236}">
                    <a16:creationId xmlns:a16="http://schemas.microsoft.com/office/drawing/2014/main" id="{4F3503FA-39B4-1586-E189-75BBD7C9321E}"/>
                  </a:ext>
                </a:extLst>
              </p:cNvPr>
              <p:cNvSpPr txBox="1">
                <a:spLocks noRot="1" noChangeAspect="1" noMove="1" noResize="1" noEditPoints="1" noAdjustHandles="1" noChangeArrowheads="1" noChangeShapeType="1" noTextEdit="1"/>
              </p:cNvSpPr>
              <p:nvPr/>
            </p:nvSpPr>
            <p:spPr>
              <a:xfrm>
                <a:off x="345928" y="1699483"/>
                <a:ext cx="5260030" cy="738664"/>
              </a:xfrm>
              <a:prstGeom prst="rect">
                <a:avLst/>
              </a:prstGeom>
              <a:blipFill>
                <a:blip r:embed="rId3"/>
                <a:stretch>
                  <a:fillRect l="-1854" t="-6612" r="-116" b="-12397"/>
                </a:stretch>
              </a:blipFill>
            </p:spPr>
            <p:txBody>
              <a:bodyPr/>
              <a:lstStyle/>
              <a:p>
                <a:r>
                  <a:rPr lang="zh-TW" altLang="en-US">
                    <a:noFill/>
                  </a:rPr>
                  <a:t> </a:t>
                </a:r>
              </a:p>
            </p:txBody>
          </p:sp>
        </mc:Fallback>
      </mc:AlternateContent>
      <p:sp>
        <p:nvSpPr>
          <p:cNvPr id="58" name="矩形 57">
            <a:extLst>
              <a:ext uri="{FF2B5EF4-FFF2-40B4-BE49-F238E27FC236}">
                <a16:creationId xmlns:a16="http://schemas.microsoft.com/office/drawing/2014/main" id="{6417AF76-5291-D2C2-8CF7-30E778FFC3F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F7B85032-168B-99B6-88A3-4AD52240722E}"/>
              </a:ext>
            </a:extLst>
          </p:cNvPr>
          <p:cNvPicPr>
            <a:picLocks noChangeAspect="1"/>
          </p:cNvPicPr>
          <p:nvPr/>
        </p:nvPicPr>
        <p:blipFill>
          <a:blip r:embed="rId4"/>
          <a:stretch>
            <a:fillRect/>
          </a:stretch>
        </p:blipFill>
        <p:spPr>
          <a:xfrm>
            <a:off x="0" y="2811213"/>
            <a:ext cx="12192000" cy="3811710"/>
          </a:xfrm>
          <a:prstGeom prst="rect">
            <a:avLst/>
          </a:prstGeom>
        </p:spPr>
      </p:pic>
      <p:sp>
        <p:nvSpPr>
          <p:cNvPr id="2" name="文字方塊 1">
            <a:extLst>
              <a:ext uri="{FF2B5EF4-FFF2-40B4-BE49-F238E27FC236}">
                <a16:creationId xmlns:a16="http://schemas.microsoft.com/office/drawing/2014/main" id="{460E69EE-A074-BC42-3913-D150FD36AF52}"/>
              </a:ext>
            </a:extLst>
          </p:cNvPr>
          <p:cNvSpPr txBox="1"/>
          <p:nvPr/>
        </p:nvSpPr>
        <p:spPr>
          <a:xfrm>
            <a:off x="345928" y="2367865"/>
            <a:ext cx="2339102"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Example:4-ASK</a:t>
            </a:r>
          </a:p>
        </p:txBody>
      </p:sp>
      <p:sp>
        <p:nvSpPr>
          <p:cNvPr id="7" name="文字方塊 6">
            <a:extLst>
              <a:ext uri="{FF2B5EF4-FFF2-40B4-BE49-F238E27FC236}">
                <a16:creationId xmlns:a16="http://schemas.microsoft.com/office/drawing/2014/main" id="{07691FD2-DCD3-6C7D-213F-450F9BE0D0ED}"/>
              </a:ext>
            </a:extLst>
          </p:cNvPr>
          <p:cNvSpPr txBox="1"/>
          <p:nvPr/>
        </p:nvSpPr>
        <p:spPr>
          <a:xfrm>
            <a:off x="5582643" y="989730"/>
            <a:ext cx="4906499" cy="584775"/>
          </a:xfrm>
          <a:prstGeom prst="rect">
            <a:avLst/>
          </a:prstGeom>
          <a:noFill/>
        </p:spPr>
        <p:txBody>
          <a:bodyPr wrap="square" rtlCol="0">
            <a:spAutoFit/>
          </a:bodyPr>
          <a:lstStyle/>
          <a:p>
            <a:pPr indent="457200" algn="just" eaLnBrk="0" hangingPunct="0"/>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舉</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4-ASK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也就是</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的範例來看，這有</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種可能分別為 </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。如果用向量的表示法</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1D:</a:t>
            </a:r>
          </a:p>
        </p:txBody>
      </p:sp>
      <p:grpSp>
        <p:nvGrpSpPr>
          <p:cNvPr id="44" name="群組 43">
            <a:extLst>
              <a:ext uri="{FF2B5EF4-FFF2-40B4-BE49-F238E27FC236}">
                <a16:creationId xmlns:a16="http://schemas.microsoft.com/office/drawing/2014/main" id="{A4339DA8-13C7-3B90-9DA0-5EDECF6F37B9}"/>
              </a:ext>
            </a:extLst>
          </p:cNvPr>
          <p:cNvGrpSpPr/>
          <p:nvPr/>
        </p:nvGrpSpPr>
        <p:grpSpPr>
          <a:xfrm>
            <a:off x="9930635" y="1439401"/>
            <a:ext cx="2072640" cy="790533"/>
            <a:chOff x="7452360" y="1501654"/>
            <a:chExt cx="2072640" cy="790533"/>
          </a:xfrm>
        </p:grpSpPr>
        <p:grpSp>
          <p:nvGrpSpPr>
            <p:cNvPr id="39" name="群組 38">
              <a:extLst>
                <a:ext uri="{FF2B5EF4-FFF2-40B4-BE49-F238E27FC236}">
                  <a16:creationId xmlns:a16="http://schemas.microsoft.com/office/drawing/2014/main" id="{30DCA531-931B-399A-E0E3-BDDDE595ABF0}"/>
                </a:ext>
              </a:extLst>
            </p:cNvPr>
            <p:cNvGrpSpPr/>
            <p:nvPr/>
          </p:nvGrpSpPr>
          <p:grpSpPr>
            <a:xfrm>
              <a:off x="7452360" y="1757485"/>
              <a:ext cx="2072640" cy="534702"/>
              <a:chOff x="7239000" y="1699483"/>
              <a:chExt cx="2072640" cy="534702"/>
            </a:xfrm>
          </p:grpSpPr>
          <p:cxnSp>
            <p:nvCxnSpPr>
              <p:cNvPr id="11" name="直線接點 10">
                <a:extLst>
                  <a:ext uri="{FF2B5EF4-FFF2-40B4-BE49-F238E27FC236}">
                    <a16:creationId xmlns:a16="http://schemas.microsoft.com/office/drawing/2014/main" id="{F0E68BD3-1D17-147C-6D2F-321FEAF2E183}"/>
                  </a:ext>
                </a:extLst>
              </p:cNvPr>
              <p:cNvCxnSpPr>
                <a:cxnSpLocks/>
              </p:cNvCxnSpPr>
              <p:nvPr/>
            </p:nvCxnSpPr>
            <p:spPr>
              <a:xfrm>
                <a:off x="7239000" y="1818975"/>
                <a:ext cx="2072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F09179FD-FBC3-FF47-2655-AF51096583DC}"/>
                  </a:ext>
                </a:extLst>
              </p:cNvPr>
              <p:cNvCxnSpPr>
                <a:cxnSpLocks/>
              </p:cNvCxnSpPr>
              <p:nvPr/>
            </p:nvCxnSpPr>
            <p:spPr>
              <a:xfrm flipV="1">
                <a:off x="8271135" y="1699483"/>
                <a:ext cx="0" cy="238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172EF0A-E346-FA3C-A7DA-FC14F5251C53}"/>
                  </a:ext>
                </a:extLst>
              </p:cNvPr>
              <p:cNvSpPr txBox="1"/>
              <p:nvPr/>
            </p:nvSpPr>
            <p:spPr>
              <a:xfrm>
                <a:off x="8122782" y="1864853"/>
                <a:ext cx="301686" cy="369332"/>
              </a:xfrm>
              <a:prstGeom prst="rect">
                <a:avLst/>
              </a:prstGeom>
              <a:noFill/>
            </p:spPr>
            <p:txBody>
              <a:bodyPr wrap="none" rtlCol="0">
                <a:spAutoFit/>
              </a:bodyPr>
              <a:lstStyle/>
              <a:p>
                <a:r>
                  <a:rPr lang="en-US" altLang="zh-TW" dirty="0"/>
                  <a:t>0</a:t>
                </a:r>
                <a:endParaRPr lang="zh-TW" altLang="en-US" dirty="0"/>
              </a:p>
            </p:txBody>
          </p:sp>
          <p:grpSp>
            <p:nvGrpSpPr>
              <p:cNvPr id="19" name="群組 18">
                <a:extLst>
                  <a:ext uri="{FF2B5EF4-FFF2-40B4-BE49-F238E27FC236}">
                    <a16:creationId xmlns:a16="http://schemas.microsoft.com/office/drawing/2014/main" id="{57ECC0D1-7E5B-7353-5691-B871A42D8AC0}"/>
                  </a:ext>
                </a:extLst>
              </p:cNvPr>
              <p:cNvGrpSpPr/>
              <p:nvPr/>
            </p:nvGrpSpPr>
            <p:grpSpPr>
              <a:xfrm>
                <a:off x="7390552" y="1766568"/>
                <a:ext cx="109728" cy="104815"/>
                <a:chOff x="6621017" y="1753112"/>
                <a:chExt cx="109728" cy="104815"/>
              </a:xfrm>
            </p:grpSpPr>
            <p:cxnSp>
              <p:nvCxnSpPr>
                <p:cNvPr id="17" name="直線接點 16">
                  <a:extLst>
                    <a:ext uri="{FF2B5EF4-FFF2-40B4-BE49-F238E27FC236}">
                      <a16:creationId xmlns:a16="http://schemas.microsoft.com/office/drawing/2014/main" id="{494F027E-3F11-25D0-5462-00187727AFF9}"/>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04C3E26-01B1-9281-6556-F6A6A9108F8D}"/>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012FD117-1583-51FE-F4D0-B09E887CA9D0}"/>
                  </a:ext>
                </a:extLst>
              </p:cNvPr>
              <p:cNvGrpSpPr/>
              <p:nvPr/>
            </p:nvGrpSpPr>
            <p:grpSpPr>
              <a:xfrm>
                <a:off x="7830844" y="1766568"/>
                <a:ext cx="109728" cy="104815"/>
                <a:chOff x="6621017" y="1753112"/>
                <a:chExt cx="109728" cy="104815"/>
              </a:xfrm>
            </p:grpSpPr>
            <p:cxnSp>
              <p:nvCxnSpPr>
                <p:cNvPr id="21" name="直線接點 20">
                  <a:extLst>
                    <a:ext uri="{FF2B5EF4-FFF2-40B4-BE49-F238E27FC236}">
                      <a16:creationId xmlns:a16="http://schemas.microsoft.com/office/drawing/2014/main" id="{52EE5CE8-E1A1-30C9-53E2-5934274840C1}"/>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7344882C-A075-9F3D-6B62-A3F9A7C8BFEF}"/>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DA369902-59E9-25B9-8A6E-DFA99EFF1F06}"/>
                  </a:ext>
                </a:extLst>
              </p:cNvPr>
              <p:cNvGrpSpPr/>
              <p:nvPr/>
            </p:nvGrpSpPr>
            <p:grpSpPr>
              <a:xfrm>
                <a:off x="8601699" y="1766568"/>
                <a:ext cx="109728" cy="104815"/>
                <a:chOff x="6621017" y="1753112"/>
                <a:chExt cx="109728" cy="104815"/>
              </a:xfrm>
            </p:grpSpPr>
            <p:cxnSp>
              <p:nvCxnSpPr>
                <p:cNvPr id="25" name="直線接點 24">
                  <a:extLst>
                    <a:ext uri="{FF2B5EF4-FFF2-40B4-BE49-F238E27FC236}">
                      <a16:creationId xmlns:a16="http://schemas.microsoft.com/office/drawing/2014/main" id="{4691B311-D640-ACBB-8119-DAB99AEA74C5}"/>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663B187C-3F3B-5331-C08C-A44580958310}"/>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C468E727-A96E-2B95-AC6C-AD35709D4F49}"/>
                  </a:ext>
                </a:extLst>
              </p:cNvPr>
              <p:cNvGrpSpPr/>
              <p:nvPr/>
            </p:nvGrpSpPr>
            <p:grpSpPr>
              <a:xfrm>
                <a:off x="9041990" y="1766568"/>
                <a:ext cx="109728" cy="104815"/>
                <a:chOff x="6621017" y="1753112"/>
                <a:chExt cx="109728" cy="104815"/>
              </a:xfrm>
            </p:grpSpPr>
            <p:cxnSp>
              <p:nvCxnSpPr>
                <p:cNvPr id="28" name="直線接點 27">
                  <a:extLst>
                    <a:ext uri="{FF2B5EF4-FFF2-40B4-BE49-F238E27FC236}">
                      <a16:creationId xmlns:a16="http://schemas.microsoft.com/office/drawing/2014/main" id="{B2712956-CC07-30A1-FC37-AC9849A6B6D2}"/>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39E0FF39-57EA-F427-FA43-022DD396694C}"/>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文字方塊 33">
                <a:extLst>
                  <a:ext uri="{FF2B5EF4-FFF2-40B4-BE49-F238E27FC236}">
                    <a16:creationId xmlns:a16="http://schemas.microsoft.com/office/drawing/2014/main" id="{63AC25B2-7530-155C-2C6F-AFAEB1AD9F10}"/>
                  </a:ext>
                </a:extLst>
              </p:cNvPr>
              <p:cNvSpPr txBox="1"/>
              <p:nvPr/>
            </p:nvSpPr>
            <p:spPr>
              <a:xfrm>
                <a:off x="7255932" y="1864853"/>
                <a:ext cx="372218" cy="369332"/>
              </a:xfrm>
              <a:prstGeom prst="rect">
                <a:avLst/>
              </a:prstGeom>
              <a:noFill/>
            </p:spPr>
            <p:txBody>
              <a:bodyPr wrap="none" rtlCol="0">
                <a:spAutoFit/>
              </a:bodyPr>
              <a:lstStyle/>
              <a:p>
                <a:r>
                  <a:rPr lang="en-US" altLang="zh-TW" dirty="0"/>
                  <a:t>-3</a:t>
                </a:r>
                <a:endParaRPr lang="zh-TW" altLang="en-US" dirty="0"/>
              </a:p>
            </p:txBody>
          </p:sp>
          <p:sp>
            <p:nvSpPr>
              <p:cNvPr id="35" name="文字方塊 34">
                <a:extLst>
                  <a:ext uri="{FF2B5EF4-FFF2-40B4-BE49-F238E27FC236}">
                    <a16:creationId xmlns:a16="http://schemas.microsoft.com/office/drawing/2014/main" id="{FEC8E6E4-903E-D5AE-1B53-46CF563A3941}"/>
                  </a:ext>
                </a:extLst>
              </p:cNvPr>
              <p:cNvSpPr txBox="1"/>
              <p:nvPr/>
            </p:nvSpPr>
            <p:spPr>
              <a:xfrm>
                <a:off x="7689357" y="1864853"/>
                <a:ext cx="372218" cy="369332"/>
              </a:xfrm>
              <a:prstGeom prst="rect">
                <a:avLst/>
              </a:prstGeom>
              <a:noFill/>
            </p:spPr>
            <p:txBody>
              <a:bodyPr wrap="none" rtlCol="0">
                <a:spAutoFit/>
              </a:bodyPr>
              <a:lstStyle/>
              <a:p>
                <a:r>
                  <a:rPr lang="en-US" altLang="zh-TW" dirty="0"/>
                  <a:t>-1</a:t>
                </a:r>
                <a:endParaRPr lang="zh-TW" altLang="en-US" dirty="0"/>
              </a:p>
            </p:txBody>
          </p:sp>
          <p:sp>
            <p:nvSpPr>
              <p:cNvPr id="36" name="文字方塊 35">
                <a:extLst>
                  <a:ext uri="{FF2B5EF4-FFF2-40B4-BE49-F238E27FC236}">
                    <a16:creationId xmlns:a16="http://schemas.microsoft.com/office/drawing/2014/main" id="{76D06684-A93E-87DF-E3D0-8BE7ED123274}"/>
                  </a:ext>
                </a:extLst>
              </p:cNvPr>
              <p:cNvSpPr txBox="1"/>
              <p:nvPr/>
            </p:nvSpPr>
            <p:spPr>
              <a:xfrm>
                <a:off x="8485676" y="1864853"/>
                <a:ext cx="372218" cy="369332"/>
              </a:xfrm>
              <a:prstGeom prst="rect">
                <a:avLst/>
              </a:prstGeom>
              <a:noFill/>
            </p:spPr>
            <p:txBody>
              <a:bodyPr wrap="square" rtlCol="0">
                <a:spAutoFit/>
              </a:bodyPr>
              <a:lstStyle/>
              <a:p>
                <a:r>
                  <a:rPr lang="en-US" altLang="zh-TW" dirty="0"/>
                  <a:t>1</a:t>
                </a:r>
                <a:endParaRPr lang="zh-TW" altLang="en-US" dirty="0"/>
              </a:p>
            </p:txBody>
          </p:sp>
          <p:sp>
            <p:nvSpPr>
              <p:cNvPr id="38" name="文字方塊 37">
                <a:extLst>
                  <a:ext uri="{FF2B5EF4-FFF2-40B4-BE49-F238E27FC236}">
                    <a16:creationId xmlns:a16="http://schemas.microsoft.com/office/drawing/2014/main" id="{C025C746-B314-45C5-254F-ACC43B29F2A9}"/>
                  </a:ext>
                </a:extLst>
              </p:cNvPr>
              <p:cNvSpPr txBox="1"/>
              <p:nvPr/>
            </p:nvSpPr>
            <p:spPr>
              <a:xfrm>
                <a:off x="8919102" y="1864853"/>
                <a:ext cx="372218" cy="369332"/>
              </a:xfrm>
              <a:prstGeom prst="rect">
                <a:avLst/>
              </a:prstGeom>
              <a:noFill/>
            </p:spPr>
            <p:txBody>
              <a:bodyPr wrap="square" rtlCol="0">
                <a:spAutoFit/>
              </a:bodyPr>
              <a:lstStyle/>
              <a:p>
                <a:pPr algn="ctr"/>
                <a:r>
                  <a:rPr lang="en-US" altLang="zh-TW" dirty="0"/>
                  <a:t>3</a:t>
                </a:r>
                <a:endParaRPr lang="zh-TW" altLang="en-US" dirty="0"/>
              </a:p>
            </p:txBody>
          </p:sp>
        </p:grpSp>
        <p:sp>
          <p:nvSpPr>
            <p:cNvPr id="40" name="文字方塊 39">
              <a:extLst>
                <a:ext uri="{FF2B5EF4-FFF2-40B4-BE49-F238E27FC236}">
                  <a16:creationId xmlns:a16="http://schemas.microsoft.com/office/drawing/2014/main" id="{0A542974-B48E-4F7C-CAD0-0593E000FF2B}"/>
                </a:ext>
              </a:extLst>
            </p:cNvPr>
            <p:cNvSpPr txBox="1"/>
            <p:nvPr/>
          </p:nvSpPr>
          <p:spPr>
            <a:xfrm>
              <a:off x="7467922" y="1501654"/>
              <a:ext cx="367408" cy="307777"/>
            </a:xfrm>
            <a:prstGeom prst="rect">
              <a:avLst/>
            </a:prstGeom>
            <a:noFill/>
          </p:spPr>
          <p:txBody>
            <a:bodyPr wrap="none" rtlCol="0">
              <a:spAutoFit/>
            </a:bodyPr>
            <a:lstStyle/>
            <a:p>
              <a:pPr algn="ctr"/>
              <a:r>
                <a:rPr lang="en-US" altLang="zh-TW" sz="1400" dirty="0"/>
                <a:t>00</a:t>
              </a:r>
              <a:endParaRPr lang="zh-TW" altLang="en-US" dirty="0"/>
            </a:p>
          </p:txBody>
        </p:sp>
        <p:sp>
          <p:nvSpPr>
            <p:cNvPr id="41" name="文字方塊 40">
              <a:extLst>
                <a:ext uri="{FF2B5EF4-FFF2-40B4-BE49-F238E27FC236}">
                  <a16:creationId xmlns:a16="http://schemas.microsoft.com/office/drawing/2014/main" id="{E4D29262-1D11-342E-5976-9568C7518F28}"/>
                </a:ext>
              </a:extLst>
            </p:cNvPr>
            <p:cNvSpPr txBox="1"/>
            <p:nvPr/>
          </p:nvSpPr>
          <p:spPr>
            <a:xfrm>
              <a:off x="7917014" y="1501654"/>
              <a:ext cx="367408" cy="307777"/>
            </a:xfrm>
            <a:prstGeom prst="rect">
              <a:avLst/>
            </a:prstGeom>
            <a:noFill/>
          </p:spPr>
          <p:txBody>
            <a:bodyPr wrap="none" rtlCol="0">
              <a:spAutoFit/>
            </a:bodyPr>
            <a:lstStyle/>
            <a:p>
              <a:pPr algn="ctr"/>
              <a:r>
                <a:rPr lang="en-US" altLang="zh-TW" sz="1400" dirty="0"/>
                <a:t>01</a:t>
              </a:r>
              <a:endParaRPr lang="zh-TW" altLang="en-US" dirty="0"/>
            </a:p>
          </p:txBody>
        </p:sp>
        <p:sp>
          <p:nvSpPr>
            <p:cNvPr id="42" name="文字方塊 41">
              <a:extLst>
                <a:ext uri="{FF2B5EF4-FFF2-40B4-BE49-F238E27FC236}">
                  <a16:creationId xmlns:a16="http://schemas.microsoft.com/office/drawing/2014/main" id="{EC7956DB-6BA0-E3D6-9C59-183B5381E8CF}"/>
                </a:ext>
              </a:extLst>
            </p:cNvPr>
            <p:cNvSpPr txBox="1"/>
            <p:nvPr/>
          </p:nvSpPr>
          <p:spPr>
            <a:xfrm>
              <a:off x="8686182" y="1501654"/>
              <a:ext cx="367408" cy="307777"/>
            </a:xfrm>
            <a:prstGeom prst="rect">
              <a:avLst/>
            </a:prstGeom>
            <a:noFill/>
          </p:spPr>
          <p:txBody>
            <a:bodyPr wrap="none" rtlCol="0">
              <a:spAutoFit/>
            </a:bodyPr>
            <a:lstStyle/>
            <a:p>
              <a:pPr algn="ctr"/>
              <a:r>
                <a:rPr lang="en-US" altLang="zh-TW" sz="1400" dirty="0"/>
                <a:t>10</a:t>
              </a:r>
              <a:endParaRPr lang="zh-TW" altLang="en-US" dirty="0"/>
            </a:p>
          </p:txBody>
        </p:sp>
        <p:sp>
          <p:nvSpPr>
            <p:cNvPr id="43" name="文字方塊 42">
              <a:extLst>
                <a:ext uri="{FF2B5EF4-FFF2-40B4-BE49-F238E27FC236}">
                  <a16:creationId xmlns:a16="http://schemas.microsoft.com/office/drawing/2014/main" id="{F4F8BEDC-2611-1DB7-AA99-D0F52624E953}"/>
                </a:ext>
              </a:extLst>
            </p:cNvPr>
            <p:cNvSpPr txBox="1"/>
            <p:nvPr/>
          </p:nvSpPr>
          <p:spPr>
            <a:xfrm>
              <a:off x="9127342" y="1501654"/>
              <a:ext cx="367408" cy="307777"/>
            </a:xfrm>
            <a:prstGeom prst="rect">
              <a:avLst/>
            </a:prstGeom>
            <a:noFill/>
          </p:spPr>
          <p:txBody>
            <a:bodyPr wrap="none" rtlCol="0">
              <a:spAutoFit/>
            </a:bodyPr>
            <a:lstStyle/>
            <a:p>
              <a:pPr algn="ctr"/>
              <a:r>
                <a:rPr lang="en-US" altLang="zh-TW" sz="1400" dirty="0"/>
                <a:t>11</a:t>
              </a:r>
              <a:endParaRPr lang="zh-TW" altLang="en-US" dirty="0"/>
            </a:p>
          </p:txBody>
        </p:sp>
      </p:grpSp>
      <p:sp>
        <p:nvSpPr>
          <p:cNvPr id="45" name="文字方塊 44">
            <a:extLst>
              <a:ext uri="{FF2B5EF4-FFF2-40B4-BE49-F238E27FC236}">
                <a16:creationId xmlns:a16="http://schemas.microsoft.com/office/drawing/2014/main" id="{DF4F8745-89D0-072E-017E-846CF4D6783C}"/>
              </a:ext>
            </a:extLst>
          </p:cNvPr>
          <p:cNvSpPr txBox="1"/>
          <p:nvPr/>
        </p:nvSpPr>
        <p:spPr>
          <a:xfrm>
            <a:off x="5582643" y="1477899"/>
            <a:ext cx="3950397" cy="1323439"/>
          </a:xfrm>
          <a:prstGeom prst="rect">
            <a:avLst/>
          </a:prstGeom>
          <a:noFill/>
        </p:spPr>
        <p:txBody>
          <a:bodyPr wrap="square" rtlCol="0">
            <a:spAutoFit/>
          </a:bodyPr>
          <a:lstStyle/>
          <a:p>
            <a:pPr indent="457200" algn="just" eaLnBrk="0" hangingPunct="0"/>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ASK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調變的時候通常它會用</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Gray code </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也就是</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的方式下去編排，因為在接收端去作解調時，會因</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Gray code </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鄰近都只差一位元不一樣所以錯誤率會降低。</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0" name="投影片編號版面配置區 49">
            <a:extLst>
              <a:ext uri="{FF2B5EF4-FFF2-40B4-BE49-F238E27FC236}">
                <a16:creationId xmlns:a16="http://schemas.microsoft.com/office/drawing/2014/main" id="{28983ED9-E789-0577-CE3B-C14D42102883}"/>
              </a:ext>
            </a:extLst>
          </p:cNvPr>
          <p:cNvSpPr>
            <a:spLocks noGrp="1"/>
          </p:cNvSpPr>
          <p:nvPr>
            <p:ph type="sldNum" sz="quarter" idx="12"/>
          </p:nvPr>
        </p:nvSpPr>
        <p:spPr/>
        <p:txBody>
          <a:bodyPr/>
          <a:lstStyle/>
          <a:p>
            <a:fld id="{8539F7DE-D043-4C1B-A99A-5AD622BBCAEB}" type="slidenum">
              <a:rPr lang="zh-TW" altLang="en-US" smtClean="0"/>
              <a:t>10</a:t>
            </a:fld>
            <a:endParaRPr lang="zh-TW" altLang="en-US"/>
          </a:p>
        </p:txBody>
      </p:sp>
    </p:spTree>
    <p:extLst>
      <p:ext uri="{BB962C8B-B14F-4D97-AF65-F5344CB8AC3E}">
        <p14:creationId xmlns:p14="http://schemas.microsoft.com/office/powerpoint/2010/main" val="3433623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D825-AF62-5219-1100-805CE0B94314}"/>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1FC6B88-4C2D-CF9A-CCD3-CB836E4F17FD}"/>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AAAE16B-CABA-E36A-B3C7-951D316CD62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6D9C9553-4496-8137-BE1B-CC74B9D3F7DE}"/>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100</a:t>
            </a:fld>
            <a:endParaRPr lang="zh-TW" altLang="en-US">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3507D8DD-C9E4-956C-B34F-9D26C60C3371}"/>
              </a:ext>
            </a:extLst>
          </p:cNvPr>
          <p:cNvSpPr txBox="1"/>
          <p:nvPr/>
        </p:nvSpPr>
        <p:spPr>
          <a:xfrm>
            <a:off x="421397" y="1903228"/>
            <a:ext cx="6103088" cy="646331"/>
          </a:xfrm>
          <a:prstGeom prst="rect">
            <a:avLst/>
          </a:prstGeom>
          <a:noFill/>
        </p:spPr>
        <p:txBody>
          <a:bodyPr wrap="square">
            <a:spAutoFit/>
          </a:bodyPr>
          <a:lstStyle/>
          <a:p>
            <a:r>
              <a:rPr lang="en-US" altLang="zh-TW" dirty="0"/>
              <a:t>Figure 2. Performance of the (5,7) </a:t>
            </a:r>
          </a:p>
          <a:p>
            <a:r>
              <a:rPr lang="en-US" altLang="zh-TW" dirty="0"/>
              <a:t>Code on the AWGN Channel </a:t>
            </a:r>
            <a:endParaRPr lang="zh-TW" altLang="en-US" dirty="0"/>
          </a:p>
        </p:txBody>
      </p:sp>
      <p:pic>
        <p:nvPicPr>
          <p:cNvPr id="3" name="圖片 2">
            <a:extLst>
              <a:ext uri="{FF2B5EF4-FFF2-40B4-BE49-F238E27FC236}">
                <a16:creationId xmlns:a16="http://schemas.microsoft.com/office/drawing/2014/main" id="{40D4A7AB-C30C-06C1-9FA2-015607D3F871}"/>
              </a:ext>
            </a:extLst>
          </p:cNvPr>
          <p:cNvPicPr>
            <a:picLocks noChangeAspect="1"/>
          </p:cNvPicPr>
          <p:nvPr/>
        </p:nvPicPr>
        <p:blipFill>
          <a:blip r:embed="rId4"/>
          <a:stretch>
            <a:fillRect/>
          </a:stretch>
        </p:blipFill>
        <p:spPr>
          <a:xfrm>
            <a:off x="5168498" y="923163"/>
            <a:ext cx="4964329" cy="5958971"/>
          </a:xfrm>
          <a:prstGeom prst="rect">
            <a:avLst/>
          </a:prstGeom>
        </p:spPr>
      </p:pic>
    </p:spTree>
    <p:extLst>
      <p:ext uri="{BB962C8B-B14F-4D97-AF65-F5344CB8AC3E}">
        <p14:creationId xmlns:p14="http://schemas.microsoft.com/office/powerpoint/2010/main" val="10476737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59F9D-C8CB-40A6-12D4-811C9A3A673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4885D99-2CC2-AFD1-B098-D5B09FD75A43}"/>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A5C76B0-BE50-2944-8645-4B24374469E0}"/>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E33A7A0A-A646-9DB5-B078-25B9B1F64F0F}"/>
              </a:ext>
            </a:extLst>
          </p:cNvPr>
          <p:cNvSpPr>
            <a:spLocks noGrp="1"/>
          </p:cNvSpPr>
          <p:nvPr>
            <p:ph type="sldNum" sz="quarter" idx="12"/>
          </p:nvPr>
        </p:nvSpPr>
        <p:spPr/>
        <p:txBody>
          <a:bodyPr/>
          <a:lstStyle/>
          <a:p>
            <a:fld id="{8539F7DE-D043-4C1B-A99A-5AD622BBCAEB}" type="slidenum">
              <a:rPr lang="zh-TW" altLang="en-US" smtClean="0"/>
              <a:t>101</a:t>
            </a:fld>
            <a:endParaRPr lang="zh-TW" altLang="en-US"/>
          </a:p>
        </p:txBody>
      </p:sp>
      <p:sp>
        <p:nvSpPr>
          <p:cNvPr id="7" name="文字方塊 6">
            <a:extLst>
              <a:ext uri="{FF2B5EF4-FFF2-40B4-BE49-F238E27FC236}">
                <a16:creationId xmlns:a16="http://schemas.microsoft.com/office/drawing/2014/main" id="{F20C14F1-1BF8-7728-9F83-319D70062791}"/>
              </a:ext>
            </a:extLst>
          </p:cNvPr>
          <p:cNvSpPr txBox="1"/>
          <p:nvPr/>
        </p:nvSpPr>
        <p:spPr>
          <a:xfrm>
            <a:off x="924560" y="2905780"/>
            <a:ext cx="10342880" cy="707886"/>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MATLAB Implement PMA-4 AWGN Channel</a:t>
            </a:r>
            <a:endParaRPr lang="zh-TW"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2017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B59B4-30EB-BE13-B8EE-266B2466C719}"/>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00DFD59-60EE-20AB-FD82-C14F8E913F6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226945E-9EEC-0A3C-28F2-9F677C6F537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FDAB7D5B-8DEB-FC60-85AF-5F0ED6FF0C45}"/>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102</a:t>
            </a:fld>
            <a:endParaRPr lang="zh-TW" altLang="en-US">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79FF3B84-EDCF-E090-96A1-E4F39E1A52C3}"/>
              </a:ext>
            </a:extLst>
          </p:cNvPr>
          <p:cNvPicPr>
            <a:picLocks noChangeAspect="1"/>
          </p:cNvPicPr>
          <p:nvPr/>
        </p:nvPicPr>
        <p:blipFill>
          <a:blip r:embed="rId4"/>
          <a:stretch>
            <a:fillRect/>
          </a:stretch>
        </p:blipFill>
        <p:spPr>
          <a:xfrm>
            <a:off x="1743629" y="904640"/>
            <a:ext cx="8704742" cy="5953359"/>
          </a:xfrm>
          <a:prstGeom prst="rect">
            <a:avLst/>
          </a:prstGeom>
        </p:spPr>
      </p:pic>
      <p:cxnSp>
        <p:nvCxnSpPr>
          <p:cNvPr id="9" name="直線接點 8">
            <a:extLst>
              <a:ext uri="{FF2B5EF4-FFF2-40B4-BE49-F238E27FC236}">
                <a16:creationId xmlns:a16="http://schemas.microsoft.com/office/drawing/2014/main" id="{3EAB385D-F0DB-002B-F906-B0B0166756B3}"/>
              </a:ext>
            </a:extLst>
          </p:cNvPr>
          <p:cNvCxnSpPr/>
          <p:nvPr/>
        </p:nvCxnSpPr>
        <p:spPr>
          <a:xfrm>
            <a:off x="5496560" y="5161280"/>
            <a:ext cx="4328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C3DED97A-FC95-F439-178E-CD23D0146B82}"/>
              </a:ext>
            </a:extLst>
          </p:cNvPr>
          <p:cNvCxnSpPr>
            <a:cxnSpLocks/>
          </p:cNvCxnSpPr>
          <p:nvPr/>
        </p:nvCxnSpPr>
        <p:spPr>
          <a:xfrm>
            <a:off x="2133600" y="5588000"/>
            <a:ext cx="13919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F1582B2-C1CC-4DF4-4FCE-8B9D06380B66}"/>
              </a:ext>
            </a:extLst>
          </p:cNvPr>
          <p:cNvCxnSpPr/>
          <p:nvPr/>
        </p:nvCxnSpPr>
        <p:spPr>
          <a:xfrm>
            <a:off x="4297680" y="6441440"/>
            <a:ext cx="43281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67AC44B-9F15-22B5-2A08-B5D8457065A9}"/>
              </a:ext>
            </a:extLst>
          </p:cNvPr>
          <p:cNvSpPr txBox="1"/>
          <p:nvPr/>
        </p:nvSpPr>
        <p:spPr>
          <a:xfrm>
            <a:off x="1107440" y="5218668"/>
            <a:ext cx="939681" cy="369332"/>
          </a:xfrm>
          <a:prstGeom prst="rect">
            <a:avLst/>
          </a:prstGeom>
          <a:noFill/>
        </p:spPr>
        <p:txBody>
          <a:bodyPr wrap="none" rtlCol="0">
            <a:spAutoFit/>
          </a:bodyPr>
          <a:lstStyle/>
          <a:p>
            <a:r>
              <a:rPr lang="en-US" altLang="zh-TW" b="1" dirty="0">
                <a:solidFill>
                  <a:srgbClr val="FF0000"/>
                </a:solidFill>
              </a:rPr>
              <a:t>127 bits</a:t>
            </a:r>
            <a:endParaRPr lang="zh-TW" altLang="en-US" b="1" dirty="0">
              <a:solidFill>
                <a:srgbClr val="FF0000"/>
              </a:solidFill>
            </a:endParaRPr>
          </a:p>
        </p:txBody>
      </p:sp>
      <p:sp>
        <p:nvSpPr>
          <p:cNvPr id="16" name="文字方塊 15">
            <a:extLst>
              <a:ext uri="{FF2B5EF4-FFF2-40B4-BE49-F238E27FC236}">
                <a16:creationId xmlns:a16="http://schemas.microsoft.com/office/drawing/2014/main" id="{33CC0666-3311-1804-9035-DA6898202F25}"/>
              </a:ext>
            </a:extLst>
          </p:cNvPr>
          <p:cNvSpPr txBox="1"/>
          <p:nvPr/>
        </p:nvSpPr>
        <p:spPr>
          <a:xfrm>
            <a:off x="8175837" y="6444018"/>
            <a:ext cx="1047082" cy="369332"/>
          </a:xfrm>
          <a:prstGeom prst="rect">
            <a:avLst/>
          </a:prstGeom>
          <a:noFill/>
        </p:spPr>
        <p:txBody>
          <a:bodyPr wrap="none" rtlCol="0">
            <a:spAutoFit/>
          </a:bodyPr>
          <a:lstStyle/>
          <a:p>
            <a:r>
              <a:rPr lang="en-US" altLang="zh-TW" b="1" dirty="0">
                <a:solidFill>
                  <a:srgbClr val="FF0000"/>
                </a:solidFill>
              </a:rPr>
              <a:t>8191 bits</a:t>
            </a:r>
            <a:endParaRPr lang="zh-TW" altLang="en-US" b="1" dirty="0">
              <a:solidFill>
                <a:srgbClr val="FF0000"/>
              </a:solidFill>
            </a:endParaRPr>
          </a:p>
        </p:txBody>
      </p:sp>
    </p:spTree>
    <p:extLst>
      <p:ext uri="{BB962C8B-B14F-4D97-AF65-F5344CB8AC3E}">
        <p14:creationId xmlns:p14="http://schemas.microsoft.com/office/powerpoint/2010/main" val="39313080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97A88-1EF4-A2B4-F60F-38ECD21B62A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2ABD6C7-E142-C610-6488-A8A45F702C11}"/>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6D73445-A3A2-0D60-D237-2F7D058B0C3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F37F1F0-7A43-8347-8FE9-3F80AC3A0CA6}"/>
              </a:ext>
            </a:extLst>
          </p:cNvPr>
          <p:cNvSpPr>
            <a:spLocks noGrp="1"/>
          </p:cNvSpPr>
          <p:nvPr>
            <p:ph type="sldNum" sz="quarter" idx="12"/>
          </p:nvPr>
        </p:nvSpPr>
        <p:spPr/>
        <p:txBody>
          <a:bodyPr/>
          <a:lstStyle/>
          <a:p>
            <a:fld id="{8539F7DE-D043-4C1B-A99A-5AD622BBCAEB}" type="slidenum">
              <a:rPr lang="zh-TW" altLang="en-US" smtClean="0"/>
              <a:t>103</a:t>
            </a:fld>
            <a:endParaRPr lang="zh-TW" altLang="en-US"/>
          </a:p>
        </p:txBody>
      </p:sp>
      <p:grpSp>
        <p:nvGrpSpPr>
          <p:cNvPr id="36" name="群組 35">
            <a:extLst>
              <a:ext uri="{FF2B5EF4-FFF2-40B4-BE49-F238E27FC236}">
                <a16:creationId xmlns:a16="http://schemas.microsoft.com/office/drawing/2014/main" id="{539538E2-68D7-3B7C-66BA-2A8DCE49B9FE}"/>
              </a:ext>
            </a:extLst>
          </p:cNvPr>
          <p:cNvGrpSpPr/>
          <p:nvPr/>
        </p:nvGrpSpPr>
        <p:grpSpPr>
          <a:xfrm>
            <a:off x="719535" y="1682570"/>
            <a:ext cx="1435550" cy="880677"/>
            <a:chOff x="837236" y="2347059"/>
            <a:chExt cx="1435550" cy="880677"/>
          </a:xfrm>
        </p:grpSpPr>
        <p:sp>
          <p:nvSpPr>
            <p:cNvPr id="3" name="矩形 2">
              <a:extLst>
                <a:ext uri="{FF2B5EF4-FFF2-40B4-BE49-F238E27FC236}">
                  <a16:creationId xmlns:a16="http://schemas.microsoft.com/office/drawing/2014/main" id="{347C3405-6580-3A78-97F8-5052C5499F9C}"/>
                </a:ext>
              </a:extLst>
            </p:cNvPr>
            <p:cNvSpPr/>
            <p:nvPr/>
          </p:nvSpPr>
          <p:spPr>
            <a:xfrm>
              <a:off x="837236" y="2347059"/>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30FD7DF-11CB-82E4-B478-A3174CAD4B4E}"/>
                </a:ext>
              </a:extLst>
            </p:cNvPr>
            <p:cNvSpPr txBox="1"/>
            <p:nvPr/>
          </p:nvSpPr>
          <p:spPr>
            <a:xfrm flipH="1">
              <a:off x="970199" y="2371898"/>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Source</a:t>
              </a:r>
              <a:endParaRPr lang="zh-TW" altLang="en-US" sz="2400" dirty="0">
                <a:latin typeface="Times New Roman" panose="02020603050405020304" pitchFamily="18" charset="0"/>
                <a:cs typeface="Times New Roman" panose="02020603050405020304" pitchFamily="18" charset="0"/>
              </a:endParaRPr>
            </a:p>
          </p:txBody>
        </p:sp>
      </p:grpSp>
      <p:grpSp>
        <p:nvGrpSpPr>
          <p:cNvPr id="34" name="群組 33">
            <a:extLst>
              <a:ext uri="{FF2B5EF4-FFF2-40B4-BE49-F238E27FC236}">
                <a16:creationId xmlns:a16="http://schemas.microsoft.com/office/drawing/2014/main" id="{64B44A41-D4C2-927F-92AC-E163CF025F23}"/>
              </a:ext>
            </a:extLst>
          </p:cNvPr>
          <p:cNvGrpSpPr/>
          <p:nvPr/>
        </p:nvGrpSpPr>
        <p:grpSpPr>
          <a:xfrm>
            <a:off x="6164973" y="1682570"/>
            <a:ext cx="2031936" cy="880677"/>
            <a:chOff x="5999544" y="2347059"/>
            <a:chExt cx="2031936" cy="880677"/>
          </a:xfrm>
        </p:grpSpPr>
        <p:sp>
          <p:nvSpPr>
            <p:cNvPr id="9" name="矩形 8">
              <a:extLst>
                <a:ext uri="{FF2B5EF4-FFF2-40B4-BE49-F238E27FC236}">
                  <a16:creationId xmlns:a16="http://schemas.microsoft.com/office/drawing/2014/main" id="{9309FE1A-2FD2-2EF4-2F7B-794C3A2DC82D}"/>
                </a:ext>
              </a:extLst>
            </p:cNvPr>
            <p:cNvSpPr/>
            <p:nvPr/>
          </p:nvSpPr>
          <p:spPr>
            <a:xfrm>
              <a:off x="5999544" y="2347059"/>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B00AB30-27B7-EB83-CC36-BD7E6A5C89A0}"/>
                </a:ext>
              </a:extLst>
            </p:cNvPr>
            <p:cNvSpPr txBox="1"/>
            <p:nvPr/>
          </p:nvSpPr>
          <p:spPr>
            <a:xfrm flipH="1">
              <a:off x="6139686" y="2371898"/>
              <a:ext cx="175165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33" name="群組 32">
            <a:extLst>
              <a:ext uri="{FF2B5EF4-FFF2-40B4-BE49-F238E27FC236}">
                <a16:creationId xmlns:a16="http://schemas.microsoft.com/office/drawing/2014/main" id="{3B771D44-E716-44BA-589E-69BFCF44144E}"/>
              </a:ext>
            </a:extLst>
          </p:cNvPr>
          <p:cNvGrpSpPr/>
          <p:nvPr/>
        </p:nvGrpSpPr>
        <p:grpSpPr>
          <a:xfrm>
            <a:off x="8973537" y="1682570"/>
            <a:ext cx="2031936" cy="880677"/>
            <a:chOff x="8437944" y="2371898"/>
            <a:chExt cx="2031936" cy="880677"/>
          </a:xfrm>
        </p:grpSpPr>
        <p:sp>
          <p:nvSpPr>
            <p:cNvPr id="13" name="矩形 12">
              <a:extLst>
                <a:ext uri="{FF2B5EF4-FFF2-40B4-BE49-F238E27FC236}">
                  <a16:creationId xmlns:a16="http://schemas.microsoft.com/office/drawing/2014/main" id="{7F82F9F5-22BB-6816-94E9-4313AA831261}"/>
                </a:ext>
              </a:extLst>
            </p:cNvPr>
            <p:cNvSpPr/>
            <p:nvPr/>
          </p:nvSpPr>
          <p:spPr>
            <a:xfrm>
              <a:off x="8437944" y="2371898"/>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33F5EB8-4E82-A690-CA61-215C4E213262}"/>
                </a:ext>
              </a:extLst>
            </p:cNvPr>
            <p:cNvSpPr txBox="1"/>
            <p:nvPr/>
          </p:nvSpPr>
          <p:spPr>
            <a:xfrm flipH="1">
              <a:off x="8578086" y="2581404"/>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Transmitter</a:t>
              </a:r>
              <a:endParaRPr lang="zh-TW" altLang="en-US" sz="24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CAA12181-6FB8-B591-8DD5-B7956C447A88}"/>
              </a:ext>
            </a:extLst>
          </p:cNvPr>
          <p:cNvGrpSpPr/>
          <p:nvPr/>
        </p:nvGrpSpPr>
        <p:grpSpPr>
          <a:xfrm>
            <a:off x="8973537" y="3324359"/>
            <a:ext cx="2031936" cy="880677"/>
            <a:chOff x="8437944" y="3581455"/>
            <a:chExt cx="2031936" cy="880677"/>
          </a:xfrm>
        </p:grpSpPr>
        <p:sp>
          <p:nvSpPr>
            <p:cNvPr id="16" name="矩形 15">
              <a:extLst>
                <a:ext uri="{FF2B5EF4-FFF2-40B4-BE49-F238E27FC236}">
                  <a16:creationId xmlns:a16="http://schemas.microsoft.com/office/drawing/2014/main" id="{D3C5555E-DDF3-BA5E-1685-7E368A7C55EB}"/>
                </a:ext>
              </a:extLst>
            </p:cNvPr>
            <p:cNvSpPr/>
            <p:nvPr/>
          </p:nvSpPr>
          <p:spPr>
            <a:xfrm>
              <a:off x="8437944" y="358145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FBC0292E-33D7-EFAF-FCAD-5382EE77A341}"/>
                </a:ext>
              </a:extLst>
            </p:cNvPr>
            <p:cNvSpPr txBox="1"/>
            <p:nvPr/>
          </p:nvSpPr>
          <p:spPr>
            <a:xfrm flipH="1">
              <a:off x="8578086" y="3790961"/>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grpSp>
      <p:grpSp>
        <p:nvGrpSpPr>
          <p:cNvPr id="31" name="群組 30">
            <a:extLst>
              <a:ext uri="{FF2B5EF4-FFF2-40B4-BE49-F238E27FC236}">
                <a16:creationId xmlns:a16="http://schemas.microsoft.com/office/drawing/2014/main" id="{AF75F7AA-585B-055A-1EDB-AA92A49823B2}"/>
              </a:ext>
            </a:extLst>
          </p:cNvPr>
          <p:cNvGrpSpPr/>
          <p:nvPr/>
        </p:nvGrpSpPr>
        <p:grpSpPr>
          <a:xfrm>
            <a:off x="8973537" y="4987842"/>
            <a:ext cx="2031936" cy="880677"/>
            <a:chOff x="8437944" y="4973982"/>
            <a:chExt cx="2031936" cy="880677"/>
          </a:xfrm>
        </p:grpSpPr>
        <p:sp>
          <p:nvSpPr>
            <p:cNvPr id="18" name="矩形 17">
              <a:extLst>
                <a:ext uri="{FF2B5EF4-FFF2-40B4-BE49-F238E27FC236}">
                  <a16:creationId xmlns:a16="http://schemas.microsoft.com/office/drawing/2014/main" id="{6D21641B-45ED-4214-2CA9-6742C1881A73}"/>
                </a:ext>
              </a:extLst>
            </p:cNvPr>
            <p:cNvSpPr/>
            <p:nvPr/>
          </p:nvSpPr>
          <p:spPr>
            <a:xfrm>
              <a:off x="8437944" y="4973982"/>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DB95201D-5FDA-04F0-B87F-DA8D316970E1}"/>
                </a:ext>
              </a:extLst>
            </p:cNvPr>
            <p:cNvSpPr txBox="1"/>
            <p:nvPr/>
          </p:nvSpPr>
          <p:spPr>
            <a:xfrm flipH="1">
              <a:off x="8578086" y="5183488"/>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Receiver</a:t>
              </a:r>
              <a:endParaRPr lang="zh-TW" altLang="en-US" sz="2400" dirty="0">
                <a:latin typeface="Times New Roman" panose="02020603050405020304" pitchFamily="18" charset="0"/>
                <a:cs typeface="Times New Roman" panose="02020603050405020304" pitchFamily="18" charset="0"/>
              </a:endParaRPr>
            </a:p>
          </p:txBody>
        </p:sp>
      </p:grpSp>
      <p:grpSp>
        <p:nvGrpSpPr>
          <p:cNvPr id="30" name="群組 29">
            <a:extLst>
              <a:ext uri="{FF2B5EF4-FFF2-40B4-BE49-F238E27FC236}">
                <a16:creationId xmlns:a16="http://schemas.microsoft.com/office/drawing/2014/main" id="{03C49C8C-DF44-B1ED-88FA-6DD8220A04E4}"/>
              </a:ext>
            </a:extLst>
          </p:cNvPr>
          <p:cNvGrpSpPr/>
          <p:nvPr/>
        </p:nvGrpSpPr>
        <p:grpSpPr>
          <a:xfrm>
            <a:off x="6168311" y="4987840"/>
            <a:ext cx="2031936" cy="880677"/>
            <a:chOff x="6069613" y="4984695"/>
            <a:chExt cx="2031936" cy="880677"/>
          </a:xfrm>
        </p:grpSpPr>
        <p:sp>
          <p:nvSpPr>
            <p:cNvPr id="20" name="矩形 19">
              <a:extLst>
                <a:ext uri="{FF2B5EF4-FFF2-40B4-BE49-F238E27FC236}">
                  <a16:creationId xmlns:a16="http://schemas.microsoft.com/office/drawing/2014/main" id="{89490140-61E7-B5CA-D2EC-E5C9CCDDCD43}"/>
                </a:ext>
              </a:extLst>
            </p:cNvPr>
            <p:cNvSpPr/>
            <p:nvPr/>
          </p:nvSpPr>
          <p:spPr>
            <a:xfrm>
              <a:off x="6069613" y="498469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52CD2858-9B55-6149-8972-8B8582DB278E}"/>
                </a:ext>
              </a:extLst>
            </p:cNvPr>
            <p:cNvSpPr txBox="1"/>
            <p:nvPr/>
          </p:nvSpPr>
          <p:spPr>
            <a:xfrm flipH="1">
              <a:off x="6069614" y="5009534"/>
              <a:ext cx="2031934"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Demodulation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28" name="群組 27">
            <a:extLst>
              <a:ext uri="{FF2B5EF4-FFF2-40B4-BE49-F238E27FC236}">
                <a16:creationId xmlns:a16="http://schemas.microsoft.com/office/drawing/2014/main" id="{980BE0D4-EF66-7D71-6D60-153D2D57F95E}"/>
              </a:ext>
            </a:extLst>
          </p:cNvPr>
          <p:cNvGrpSpPr/>
          <p:nvPr/>
        </p:nvGrpSpPr>
        <p:grpSpPr>
          <a:xfrm>
            <a:off x="719534" y="4987842"/>
            <a:ext cx="1435550" cy="880677"/>
            <a:chOff x="852499" y="4970567"/>
            <a:chExt cx="1435550" cy="880677"/>
          </a:xfrm>
        </p:grpSpPr>
        <p:sp>
          <p:nvSpPr>
            <p:cNvPr id="26" name="矩形 25">
              <a:extLst>
                <a:ext uri="{FF2B5EF4-FFF2-40B4-BE49-F238E27FC236}">
                  <a16:creationId xmlns:a16="http://schemas.microsoft.com/office/drawing/2014/main" id="{11833C38-9CF0-2EF7-422E-2073D93E09A6}"/>
                </a:ext>
              </a:extLst>
            </p:cNvPr>
            <p:cNvSpPr/>
            <p:nvPr/>
          </p:nvSpPr>
          <p:spPr>
            <a:xfrm>
              <a:off x="852499" y="4970567"/>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7E00C93-AD74-4318-FF5F-B65CC6FE4A52}"/>
                </a:ext>
              </a:extLst>
            </p:cNvPr>
            <p:cNvSpPr txBox="1"/>
            <p:nvPr/>
          </p:nvSpPr>
          <p:spPr>
            <a:xfrm flipH="1">
              <a:off x="985462" y="4995406"/>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Sink</a:t>
              </a:r>
              <a:endParaRPr lang="zh-TW" altLang="en-US" sz="2400" dirty="0">
                <a:latin typeface="Times New Roman" panose="02020603050405020304" pitchFamily="18" charset="0"/>
                <a:cs typeface="Times New Roman" panose="02020603050405020304" pitchFamily="18" charset="0"/>
              </a:endParaRPr>
            </a:p>
          </p:txBody>
        </p:sp>
      </p:grpSp>
      <p:cxnSp>
        <p:nvCxnSpPr>
          <p:cNvPr id="39" name="直線單箭頭接點 38">
            <a:extLst>
              <a:ext uri="{FF2B5EF4-FFF2-40B4-BE49-F238E27FC236}">
                <a16:creationId xmlns:a16="http://schemas.microsoft.com/office/drawing/2014/main" id="{B9A1E463-910B-DCEA-61A1-6FE7123BDA6D}"/>
              </a:ext>
            </a:extLst>
          </p:cNvPr>
          <p:cNvCxnSpPr>
            <a:cxnSpLocks/>
            <a:stCxn id="3" idx="3"/>
            <a:endCxn id="9" idx="1"/>
          </p:cNvCxnSpPr>
          <p:nvPr/>
        </p:nvCxnSpPr>
        <p:spPr>
          <a:xfrm>
            <a:off x="2155085" y="2122909"/>
            <a:ext cx="40098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850B588E-EB4C-5EAA-9523-CC4A0E27809C}"/>
              </a:ext>
            </a:extLst>
          </p:cNvPr>
          <p:cNvCxnSpPr>
            <a:cxnSpLocks/>
            <a:stCxn id="9" idx="3"/>
            <a:endCxn id="13" idx="1"/>
          </p:cNvCxnSpPr>
          <p:nvPr/>
        </p:nvCxnSpPr>
        <p:spPr>
          <a:xfrm>
            <a:off x="8196909" y="2122909"/>
            <a:ext cx="7766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F80887B2-37F6-3FBE-06C2-B86EE49A000D}"/>
              </a:ext>
            </a:extLst>
          </p:cNvPr>
          <p:cNvCxnSpPr>
            <a:cxnSpLocks/>
          </p:cNvCxnSpPr>
          <p:nvPr/>
        </p:nvCxnSpPr>
        <p:spPr>
          <a:xfrm>
            <a:off x="8196909" y="2122907"/>
            <a:ext cx="7766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5BA8C56C-D33D-48A3-719E-4D3985B9CC08}"/>
              </a:ext>
            </a:extLst>
          </p:cNvPr>
          <p:cNvCxnSpPr>
            <a:cxnSpLocks/>
            <a:stCxn id="13" idx="2"/>
            <a:endCxn id="16" idx="0"/>
          </p:cNvCxnSpPr>
          <p:nvPr/>
        </p:nvCxnSpPr>
        <p:spPr>
          <a:xfrm>
            <a:off x="9989505" y="2563247"/>
            <a:ext cx="0" cy="761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AB1016BB-F9F7-C31B-27A8-BC1398F1555C}"/>
              </a:ext>
            </a:extLst>
          </p:cNvPr>
          <p:cNvCxnSpPr>
            <a:cxnSpLocks/>
            <a:stCxn id="16" idx="2"/>
            <a:endCxn id="18" idx="0"/>
          </p:cNvCxnSpPr>
          <p:nvPr/>
        </p:nvCxnSpPr>
        <p:spPr>
          <a:xfrm>
            <a:off x="9989505" y="4205036"/>
            <a:ext cx="0" cy="78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4C7499A-37EA-45BC-A08D-A1BE150EF0B3}"/>
              </a:ext>
            </a:extLst>
          </p:cNvPr>
          <p:cNvCxnSpPr>
            <a:cxnSpLocks/>
            <a:stCxn id="18" idx="1"/>
            <a:endCxn id="21" idx="1"/>
          </p:cNvCxnSpPr>
          <p:nvPr/>
        </p:nvCxnSpPr>
        <p:spPr>
          <a:xfrm flipH="1" flipV="1">
            <a:off x="8200246" y="5428178"/>
            <a:ext cx="773291"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797F647A-0A55-3A15-8B4E-C1FB8E93B920}"/>
              </a:ext>
            </a:extLst>
          </p:cNvPr>
          <p:cNvCxnSpPr>
            <a:cxnSpLocks/>
            <a:endCxn id="26" idx="3"/>
          </p:cNvCxnSpPr>
          <p:nvPr/>
        </p:nvCxnSpPr>
        <p:spPr>
          <a:xfrm flipH="1">
            <a:off x="2155084" y="5428178"/>
            <a:ext cx="4009889"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D6730361-66DA-7C35-2A18-B57F27193C77}"/>
              </a:ext>
            </a:extLst>
          </p:cNvPr>
          <p:cNvSpPr txBox="1"/>
          <p:nvPr/>
        </p:nvSpPr>
        <p:spPr>
          <a:xfrm>
            <a:off x="6522720" y="3410336"/>
            <a:ext cx="2450817" cy="707886"/>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Gaussian Noise </a:t>
            </a:r>
          </a:p>
          <a:p>
            <a:pPr algn="ctr"/>
            <a:r>
              <a:rPr lang="en-US" altLang="zh-TW" sz="2000" dirty="0">
                <a:latin typeface="Times New Roman" panose="02020603050405020304" pitchFamily="18" charset="0"/>
                <a:cs typeface="Times New Roman" panose="02020603050405020304" pitchFamily="18" charset="0"/>
              </a:rPr>
              <a:t>(AWGN) Channel</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676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E868-E5C1-3069-55C3-9EC317D3297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4C0DEFE8-900C-5737-95A4-6600E35AD1A3}"/>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B22D62B1-4616-4E90-FF68-62913926B53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390D5A9C-1403-5843-4C23-A1EB8E4C9F59}"/>
              </a:ext>
            </a:extLst>
          </p:cNvPr>
          <p:cNvSpPr>
            <a:spLocks noGrp="1"/>
          </p:cNvSpPr>
          <p:nvPr>
            <p:ph type="sldNum" sz="quarter" idx="12"/>
          </p:nvPr>
        </p:nvSpPr>
        <p:spPr/>
        <p:txBody>
          <a:bodyPr/>
          <a:lstStyle/>
          <a:p>
            <a:fld id="{8539F7DE-D043-4C1B-A99A-5AD622BBCAEB}" type="slidenum">
              <a:rPr lang="zh-TW" altLang="en-US" smtClean="0"/>
              <a:t>104</a:t>
            </a:fld>
            <a:endParaRPr lang="zh-TW" altLang="en-US"/>
          </a:p>
        </p:txBody>
      </p:sp>
      <p:grpSp>
        <p:nvGrpSpPr>
          <p:cNvPr id="36" name="群組 35">
            <a:extLst>
              <a:ext uri="{FF2B5EF4-FFF2-40B4-BE49-F238E27FC236}">
                <a16:creationId xmlns:a16="http://schemas.microsoft.com/office/drawing/2014/main" id="{B27094F5-19DE-FDB1-306A-B7AF30DD728E}"/>
              </a:ext>
            </a:extLst>
          </p:cNvPr>
          <p:cNvGrpSpPr/>
          <p:nvPr/>
        </p:nvGrpSpPr>
        <p:grpSpPr>
          <a:xfrm>
            <a:off x="719535" y="1682570"/>
            <a:ext cx="1435550" cy="880677"/>
            <a:chOff x="837236" y="2347059"/>
            <a:chExt cx="1435550" cy="880677"/>
          </a:xfrm>
        </p:grpSpPr>
        <p:sp>
          <p:nvSpPr>
            <p:cNvPr id="3" name="矩形 2">
              <a:extLst>
                <a:ext uri="{FF2B5EF4-FFF2-40B4-BE49-F238E27FC236}">
                  <a16:creationId xmlns:a16="http://schemas.microsoft.com/office/drawing/2014/main" id="{DBBFC5F7-342A-0392-F13E-77144EB5AA60}"/>
                </a:ext>
              </a:extLst>
            </p:cNvPr>
            <p:cNvSpPr/>
            <p:nvPr/>
          </p:nvSpPr>
          <p:spPr>
            <a:xfrm>
              <a:off x="837236" y="2347059"/>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CEBC4D05-11FC-99AC-39D0-E6B92A55672F}"/>
                </a:ext>
              </a:extLst>
            </p:cNvPr>
            <p:cNvSpPr txBox="1"/>
            <p:nvPr/>
          </p:nvSpPr>
          <p:spPr>
            <a:xfrm flipH="1">
              <a:off x="970199" y="2371898"/>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Source</a:t>
              </a:r>
              <a:endParaRPr lang="zh-TW" altLang="en-US" sz="2400"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53CE29BE-AF9E-6D6A-702A-ABE36A254950}"/>
              </a:ext>
            </a:extLst>
          </p:cNvPr>
          <p:cNvGrpSpPr/>
          <p:nvPr/>
        </p:nvGrpSpPr>
        <p:grpSpPr>
          <a:xfrm>
            <a:off x="2931714" y="1682570"/>
            <a:ext cx="2456630" cy="880677"/>
            <a:chOff x="2907850" y="2371898"/>
            <a:chExt cx="2456630" cy="880677"/>
          </a:xfrm>
        </p:grpSpPr>
        <p:sp>
          <p:nvSpPr>
            <p:cNvPr id="7" name="矩形 6">
              <a:extLst>
                <a:ext uri="{FF2B5EF4-FFF2-40B4-BE49-F238E27FC236}">
                  <a16:creationId xmlns:a16="http://schemas.microsoft.com/office/drawing/2014/main" id="{9413D291-0C98-CBC9-75BF-9A6925E9B323}"/>
                </a:ext>
              </a:extLst>
            </p:cNvPr>
            <p:cNvSpPr/>
            <p:nvPr/>
          </p:nvSpPr>
          <p:spPr>
            <a:xfrm>
              <a:off x="2907850" y="2371898"/>
              <a:ext cx="245663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1816CFF-0B1D-57AD-0CEC-A7D060A989DF}"/>
                </a:ext>
              </a:extLst>
            </p:cNvPr>
            <p:cNvSpPr txBox="1"/>
            <p:nvPr/>
          </p:nvSpPr>
          <p:spPr>
            <a:xfrm flipH="1">
              <a:off x="3055612" y="2396737"/>
              <a:ext cx="2161107"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convolutional encoder</a:t>
              </a:r>
              <a:endParaRPr lang="zh-TW" altLang="en-US" sz="2400" dirty="0">
                <a:latin typeface="Times New Roman" panose="02020603050405020304" pitchFamily="18" charset="0"/>
                <a:cs typeface="Times New Roman" panose="02020603050405020304" pitchFamily="18" charset="0"/>
              </a:endParaRPr>
            </a:p>
          </p:txBody>
        </p:sp>
      </p:grpSp>
      <p:grpSp>
        <p:nvGrpSpPr>
          <p:cNvPr id="34" name="群組 33">
            <a:extLst>
              <a:ext uri="{FF2B5EF4-FFF2-40B4-BE49-F238E27FC236}">
                <a16:creationId xmlns:a16="http://schemas.microsoft.com/office/drawing/2014/main" id="{CB5A80B3-72CF-2733-1B10-A9FF988C9EE6}"/>
              </a:ext>
            </a:extLst>
          </p:cNvPr>
          <p:cNvGrpSpPr/>
          <p:nvPr/>
        </p:nvGrpSpPr>
        <p:grpSpPr>
          <a:xfrm>
            <a:off x="6164973" y="1682570"/>
            <a:ext cx="2031936" cy="880677"/>
            <a:chOff x="5999544" y="2347059"/>
            <a:chExt cx="2031936" cy="880677"/>
          </a:xfrm>
        </p:grpSpPr>
        <p:sp>
          <p:nvSpPr>
            <p:cNvPr id="9" name="矩形 8">
              <a:extLst>
                <a:ext uri="{FF2B5EF4-FFF2-40B4-BE49-F238E27FC236}">
                  <a16:creationId xmlns:a16="http://schemas.microsoft.com/office/drawing/2014/main" id="{FB79F3BF-CCE9-6BED-2A1B-63E3B3FAA48A}"/>
                </a:ext>
              </a:extLst>
            </p:cNvPr>
            <p:cNvSpPr/>
            <p:nvPr/>
          </p:nvSpPr>
          <p:spPr>
            <a:xfrm>
              <a:off x="5999544" y="2347059"/>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23A4D001-2C29-E2E8-2FEC-0DA7E4CFE5C3}"/>
                </a:ext>
              </a:extLst>
            </p:cNvPr>
            <p:cNvSpPr txBox="1"/>
            <p:nvPr/>
          </p:nvSpPr>
          <p:spPr>
            <a:xfrm flipH="1">
              <a:off x="6139686" y="2371898"/>
              <a:ext cx="175165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33" name="群組 32">
            <a:extLst>
              <a:ext uri="{FF2B5EF4-FFF2-40B4-BE49-F238E27FC236}">
                <a16:creationId xmlns:a16="http://schemas.microsoft.com/office/drawing/2014/main" id="{3DB71540-F8E4-57A5-BB5F-20D476C28B31}"/>
              </a:ext>
            </a:extLst>
          </p:cNvPr>
          <p:cNvGrpSpPr/>
          <p:nvPr/>
        </p:nvGrpSpPr>
        <p:grpSpPr>
          <a:xfrm>
            <a:off x="8973537" y="1682570"/>
            <a:ext cx="2031936" cy="880677"/>
            <a:chOff x="8437944" y="2371898"/>
            <a:chExt cx="2031936" cy="880677"/>
          </a:xfrm>
        </p:grpSpPr>
        <p:sp>
          <p:nvSpPr>
            <p:cNvPr id="13" name="矩形 12">
              <a:extLst>
                <a:ext uri="{FF2B5EF4-FFF2-40B4-BE49-F238E27FC236}">
                  <a16:creationId xmlns:a16="http://schemas.microsoft.com/office/drawing/2014/main" id="{5039C27A-A826-56F2-BC8F-90838CCD4A4D}"/>
                </a:ext>
              </a:extLst>
            </p:cNvPr>
            <p:cNvSpPr/>
            <p:nvPr/>
          </p:nvSpPr>
          <p:spPr>
            <a:xfrm>
              <a:off x="8437944" y="2371898"/>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0A70D843-1B65-DD0B-59EE-A6C6A1CD88B9}"/>
                </a:ext>
              </a:extLst>
            </p:cNvPr>
            <p:cNvSpPr txBox="1"/>
            <p:nvPr/>
          </p:nvSpPr>
          <p:spPr>
            <a:xfrm flipH="1">
              <a:off x="8578086" y="2581404"/>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Transmitter</a:t>
              </a:r>
              <a:endParaRPr lang="zh-TW" altLang="en-US" sz="24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2C4CCD7D-7C6C-65B0-23EF-ABA1390EDE58}"/>
              </a:ext>
            </a:extLst>
          </p:cNvPr>
          <p:cNvGrpSpPr/>
          <p:nvPr/>
        </p:nvGrpSpPr>
        <p:grpSpPr>
          <a:xfrm>
            <a:off x="8973537" y="3324359"/>
            <a:ext cx="2031936" cy="880677"/>
            <a:chOff x="8437944" y="3581455"/>
            <a:chExt cx="2031936" cy="880677"/>
          </a:xfrm>
        </p:grpSpPr>
        <p:sp>
          <p:nvSpPr>
            <p:cNvPr id="16" name="矩形 15">
              <a:extLst>
                <a:ext uri="{FF2B5EF4-FFF2-40B4-BE49-F238E27FC236}">
                  <a16:creationId xmlns:a16="http://schemas.microsoft.com/office/drawing/2014/main" id="{DA6C850D-CD55-D01F-D00E-7D30C79F53FF}"/>
                </a:ext>
              </a:extLst>
            </p:cNvPr>
            <p:cNvSpPr/>
            <p:nvPr/>
          </p:nvSpPr>
          <p:spPr>
            <a:xfrm>
              <a:off x="8437944" y="358145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FA244932-DA18-81B7-8AA9-3F91E1D499BF}"/>
                </a:ext>
              </a:extLst>
            </p:cNvPr>
            <p:cNvSpPr txBox="1"/>
            <p:nvPr/>
          </p:nvSpPr>
          <p:spPr>
            <a:xfrm flipH="1">
              <a:off x="8578086" y="3790961"/>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grpSp>
      <p:grpSp>
        <p:nvGrpSpPr>
          <p:cNvPr id="31" name="群組 30">
            <a:extLst>
              <a:ext uri="{FF2B5EF4-FFF2-40B4-BE49-F238E27FC236}">
                <a16:creationId xmlns:a16="http://schemas.microsoft.com/office/drawing/2014/main" id="{EE0F7FEF-B8DE-4BA1-8B34-2C8147EEA925}"/>
              </a:ext>
            </a:extLst>
          </p:cNvPr>
          <p:cNvGrpSpPr/>
          <p:nvPr/>
        </p:nvGrpSpPr>
        <p:grpSpPr>
          <a:xfrm>
            <a:off x="8973537" y="4987842"/>
            <a:ext cx="2031936" cy="880677"/>
            <a:chOff x="8437944" y="4973982"/>
            <a:chExt cx="2031936" cy="880677"/>
          </a:xfrm>
        </p:grpSpPr>
        <p:sp>
          <p:nvSpPr>
            <p:cNvPr id="18" name="矩形 17">
              <a:extLst>
                <a:ext uri="{FF2B5EF4-FFF2-40B4-BE49-F238E27FC236}">
                  <a16:creationId xmlns:a16="http://schemas.microsoft.com/office/drawing/2014/main" id="{06F262B5-DE86-8129-6F5E-87BB23B24B38}"/>
                </a:ext>
              </a:extLst>
            </p:cNvPr>
            <p:cNvSpPr/>
            <p:nvPr/>
          </p:nvSpPr>
          <p:spPr>
            <a:xfrm>
              <a:off x="8437944" y="4973982"/>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29F951A6-5A9C-FBD6-2852-2BF7613AFA92}"/>
                </a:ext>
              </a:extLst>
            </p:cNvPr>
            <p:cNvSpPr txBox="1"/>
            <p:nvPr/>
          </p:nvSpPr>
          <p:spPr>
            <a:xfrm flipH="1">
              <a:off x="8578086" y="5183488"/>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Receiver</a:t>
              </a:r>
              <a:endParaRPr lang="zh-TW" altLang="en-US" sz="2400" dirty="0">
                <a:latin typeface="Times New Roman" panose="02020603050405020304" pitchFamily="18" charset="0"/>
                <a:cs typeface="Times New Roman" panose="02020603050405020304" pitchFamily="18" charset="0"/>
              </a:endParaRPr>
            </a:p>
          </p:txBody>
        </p:sp>
      </p:grpSp>
      <p:grpSp>
        <p:nvGrpSpPr>
          <p:cNvPr id="30" name="群組 29">
            <a:extLst>
              <a:ext uri="{FF2B5EF4-FFF2-40B4-BE49-F238E27FC236}">
                <a16:creationId xmlns:a16="http://schemas.microsoft.com/office/drawing/2014/main" id="{ED318891-C4B2-93EB-8BD5-0A32E86BDEC8}"/>
              </a:ext>
            </a:extLst>
          </p:cNvPr>
          <p:cNvGrpSpPr/>
          <p:nvPr/>
        </p:nvGrpSpPr>
        <p:grpSpPr>
          <a:xfrm>
            <a:off x="6168311" y="4987840"/>
            <a:ext cx="2031936" cy="880677"/>
            <a:chOff x="6069613" y="4984695"/>
            <a:chExt cx="2031936" cy="880677"/>
          </a:xfrm>
        </p:grpSpPr>
        <p:sp>
          <p:nvSpPr>
            <p:cNvPr id="20" name="矩形 19">
              <a:extLst>
                <a:ext uri="{FF2B5EF4-FFF2-40B4-BE49-F238E27FC236}">
                  <a16:creationId xmlns:a16="http://schemas.microsoft.com/office/drawing/2014/main" id="{68864704-B64A-7790-6409-EDE5FBDBCA53}"/>
                </a:ext>
              </a:extLst>
            </p:cNvPr>
            <p:cNvSpPr/>
            <p:nvPr/>
          </p:nvSpPr>
          <p:spPr>
            <a:xfrm>
              <a:off x="6069613" y="498469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5B77C822-5536-8277-A5C4-96A984DCA9B8}"/>
                </a:ext>
              </a:extLst>
            </p:cNvPr>
            <p:cNvSpPr txBox="1"/>
            <p:nvPr/>
          </p:nvSpPr>
          <p:spPr>
            <a:xfrm flipH="1">
              <a:off x="6069614" y="5009534"/>
              <a:ext cx="2031934"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Demodulation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29" name="群組 28">
            <a:extLst>
              <a:ext uri="{FF2B5EF4-FFF2-40B4-BE49-F238E27FC236}">
                <a16:creationId xmlns:a16="http://schemas.microsoft.com/office/drawing/2014/main" id="{952DC821-608A-4E39-A972-C07EBFD29697}"/>
              </a:ext>
            </a:extLst>
          </p:cNvPr>
          <p:cNvGrpSpPr/>
          <p:nvPr/>
        </p:nvGrpSpPr>
        <p:grpSpPr>
          <a:xfrm>
            <a:off x="2931714" y="4987842"/>
            <a:ext cx="2456630" cy="880677"/>
            <a:chOff x="2950516" y="5009534"/>
            <a:chExt cx="2456630" cy="880677"/>
          </a:xfrm>
        </p:grpSpPr>
        <p:sp>
          <p:nvSpPr>
            <p:cNvPr id="23" name="矩形 22">
              <a:extLst>
                <a:ext uri="{FF2B5EF4-FFF2-40B4-BE49-F238E27FC236}">
                  <a16:creationId xmlns:a16="http://schemas.microsoft.com/office/drawing/2014/main" id="{EE56EA58-31C3-C8AC-677C-48356C64903E}"/>
                </a:ext>
              </a:extLst>
            </p:cNvPr>
            <p:cNvSpPr/>
            <p:nvPr/>
          </p:nvSpPr>
          <p:spPr>
            <a:xfrm>
              <a:off x="2950516" y="5009534"/>
              <a:ext cx="245663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551E5491-85C4-7026-A0A8-64BCF277F768}"/>
                </a:ext>
              </a:extLst>
            </p:cNvPr>
            <p:cNvSpPr txBox="1"/>
            <p:nvPr/>
          </p:nvSpPr>
          <p:spPr>
            <a:xfrm flipH="1">
              <a:off x="3098278" y="5034373"/>
              <a:ext cx="2161107"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Viterbi</a:t>
              </a:r>
            </a:p>
            <a:p>
              <a:pPr algn="ctr"/>
              <a:r>
                <a:rPr lang="en-US" altLang="zh-TW" sz="2400" dirty="0">
                  <a:latin typeface="Times New Roman" panose="02020603050405020304" pitchFamily="18" charset="0"/>
                  <a:cs typeface="Times New Roman" panose="02020603050405020304" pitchFamily="18" charset="0"/>
                </a:rPr>
                <a:t>decoder</a:t>
              </a:r>
              <a:endParaRPr lang="zh-TW" altLang="en-US" sz="2400" dirty="0">
                <a:latin typeface="Times New Roman" panose="02020603050405020304" pitchFamily="18" charset="0"/>
                <a:cs typeface="Times New Roman" panose="02020603050405020304" pitchFamily="18" charset="0"/>
              </a:endParaRPr>
            </a:p>
          </p:txBody>
        </p:sp>
      </p:grpSp>
      <p:grpSp>
        <p:nvGrpSpPr>
          <p:cNvPr id="28" name="群組 27">
            <a:extLst>
              <a:ext uri="{FF2B5EF4-FFF2-40B4-BE49-F238E27FC236}">
                <a16:creationId xmlns:a16="http://schemas.microsoft.com/office/drawing/2014/main" id="{169F5F19-9BAB-665B-8F50-ECA5F57C8AF3}"/>
              </a:ext>
            </a:extLst>
          </p:cNvPr>
          <p:cNvGrpSpPr/>
          <p:nvPr/>
        </p:nvGrpSpPr>
        <p:grpSpPr>
          <a:xfrm>
            <a:off x="719534" y="4987842"/>
            <a:ext cx="1435550" cy="880677"/>
            <a:chOff x="852499" y="4970567"/>
            <a:chExt cx="1435550" cy="880677"/>
          </a:xfrm>
        </p:grpSpPr>
        <p:sp>
          <p:nvSpPr>
            <p:cNvPr id="26" name="矩形 25">
              <a:extLst>
                <a:ext uri="{FF2B5EF4-FFF2-40B4-BE49-F238E27FC236}">
                  <a16:creationId xmlns:a16="http://schemas.microsoft.com/office/drawing/2014/main" id="{44A080A0-2DD9-C71A-1C7E-C9014BE3C3BA}"/>
                </a:ext>
              </a:extLst>
            </p:cNvPr>
            <p:cNvSpPr/>
            <p:nvPr/>
          </p:nvSpPr>
          <p:spPr>
            <a:xfrm>
              <a:off x="852499" y="4970567"/>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8B61E10B-ECC2-B3B1-017D-6DE35D6F2757}"/>
                </a:ext>
              </a:extLst>
            </p:cNvPr>
            <p:cNvSpPr txBox="1"/>
            <p:nvPr/>
          </p:nvSpPr>
          <p:spPr>
            <a:xfrm flipH="1">
              <a:off x="985462" y="4995406"/>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Sink</a:t>
              </a:r>
              <a:endParaRPr lang="zh-TW" altLang="en-US" sz="2400" dirty="0">
                <a:latin typeface="Times New Roman" panose="02020603050405020304" pitchFamily="18" charset="0"/>
                <a:cs typeface="Times New Roman" panose="02020603050405020304" pitchFamily="18" charset="0"/>
              </a:endParaRPr>
            </a:p>
          </p:txBody>
        </p:sp>
      </p:grpSp>
      <p:cxnSp>
        <p:nvCxnSpPr>
          <p:cNvPr id="38" name="直線單箭頭接點 37">
            <a:extLst>
              <a:ext uri="{FF2B5EF4-FFF2-40B4-BE49-F238E27FC236}">
                <a16:creationId xmlns:a16="http://schemas.microsoft.com/office/drawing/2014/main" id="{ED84E9D6-A79D-6EB6-277B-38EAC263078F}"/>
              </a:ext>
            </a:extLst>
          </p:cNvPr>
          <p:cNvCxnSpPr>
            <a:stCxn id="3" idx="3"/>
            <a:endCxn id="7" idx="1"/>
          </p:cNvCxnSpPr>
          <p:nvPr/>
        </p:nvCxnSpPr>
        <p:spPr>
          <a:xfrm>
            <a:off x="2155085" y="2122909"/>
            <a:ext cx="7766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58A3ABFA-5271-BF58-93A5-B44536C0594A}"/>
              </a:ext>
            </a:extLst>
          </p:cNvPr>
          <p:cNvCxnSpPr>
            <a:cxnSpLocks/>
            <a:stCxn id="7" idx="3"/>
            <a:endCxn id="9" idx="1"/>
          </p:cNvCxnSpPr>
          <p:nvPr/>
        </p:nvCxnSpPr>
        <p:spPr>
          <a:xfrm>
            <a:off x="5388344" y="2122909"/>
            <a:ext cx="7766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A8756101-9CEF-CBA8-E069-3E68B53EB50D}"/>
              </a:ext>
            </a:extLst>
          </p:cNvPr>
          <p:cNvCxnSpPr>
            <a:cxnSpLocks/>
            <a:stCxn id="9" idx="3"/>
            <a:endCxn id="13" idx="1"/>
          </p:cNvCxnSpPr>
          <p:nvPr/>
        </p:nvCxnSpPr>
        <p:spPr>
          <a:xfrm>
            <a:off x="8196909" y="2122909"/>
            <a:ext cx="7766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3539FF87-DB45-BF7E-3D98-40F0FE99BC33}"/>
              </a:ext>
            </a:extLst>
          </p:cNvPr>
          <p:cNvCxnSpPr>
            <a:cxnSpLocks/>
          </p:cNvCxnSpPr>
          <p:nvPr/>
        </p:nvCxnSpPr>
        <p:spPr>
          <a:xfrm>
            <a:off x="8196909" y="2122907"/>
            <a:ext cx="7766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D7C46BB6-CF1E-B117-689B-4819E47526AA}"/>
              </a:ext>
            </a:extLst>
          </p:cNvPr>
          <p:cNvCxnSpPr>
            <a:cxnSpLocks/>
            <a:stCxn id="13" idx="2"/>
            <a:endCxn id="16" idx="0"/>
          </p:cNvCxnSpPr>
          <p:nvPr/>
        </p:nvCxnSpPr>
        <p:spPr>
          <a:xfrm>
            <a:off x="9989505" y="2563247"/>
            <a:ext cx="0" cy="761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873D490-3005-4D8C-E8C4-EB0D315C201C}"/>
              </a:ext>
            </a:extLst>
          </p:cNvPr>
          <p:cNvCxnSpPr>
            <a:cxnSpLocks/>
            <a:stCxn id="16" idx="2"/>
            <a:endCxn id="18" idx="0"/>
          </p:cNvCxnSpPr>
          <p:nvPr/>
        </p:nvCxnSpPr>
        <p:spPr>
          <a:xfrm>
            <a:off x="9989505" y="4205036"/>
            <a:ext cx="0" cy="78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80AD238-0FFA-7C3E-AD43-B21775CE2812}"/>
              </a:ext>
            </a:extLst>
          </p:cNvPr>
          <p:cNvCxnSpPr>
            <a:cxnSpLocks/>
            <a:stCxn id="18" idx="1"/>
            <a:endCxn id="21" idx="1"/>
          </p:cNvCxnSpPr>
          <p:nvPr/>
        </p:nvCxnSpPr>
        <p:spPr>
          <a:xfrm flipH="1" flipV="1">
            <a:off x="8200246" y="5428178"/>
            <a:ext cx="773291"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8A00F3B3-2D49-6761-1DE1-7DB324682627}"/>
              </a:ext>
            </a:extLst>
          </p:cNvPr>
          <p:cNvCxnSpPr>
            <a:cxnSpLocks/>
            <a:stCxn id="21" idx="3"/>
            <a:endCxn id="23" idx="3"/>
          </p:cNvCxnSpPr>
          <p:nvPr/>
        </p:nvCxnSpPr>
        <p:spPr>
          <a:xfrm flipH="1">
            <a:off x="5388344" y="5428178"/>
            <a:ext cx="779968"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0FC096B7-AD1E-A29E-E15F-78D1E8DC475C}"/>
              </a:ext>
            </a:extLst>
          </p:cNvPr>
          <p:cNvCxnSpPr>
            <a:cxnSpLocks/>
            <a:stCxn id="23" idx="1"/>
            <a:endCxn id="26" idx="3"/>
          </p:cNvCxnSpPr>
          <p:nvPr/>
        </p:nvCxnSpPr>
        <p:spPr>
          <a:xfrm flipH="1">
            <a:off x="2155084" y="5428181"/>
            <a:ext cx="7766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AD4A8286-B2B0-E322-62F9-FE30D4C1BEDC}"/>
              </a:ext>
            </a:extLst>
          </p:cNvPr>
          <p:cNvSpPr txBox="1"/>
          <p:nvPr/>
        </p:nvSpPr>
        <p:spPr>
          <a:xfrm>
            <a:off x="6522720" y="3410336"/>
            <a:ext cx="2450817" cy="707886"/>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Gaussian Noise </a:t>
            </a:r>
          </a:p>
          <a:p>
            <a:pPr algn="ctr"/>
            <a:r>
              <a:rPr lang="en-US" altLang="zh-TW" sz="2000" dirty="0">
                <a:latin typeface="Times New Roman" panose="02020603050405020304" pitchFamily="18" charset="0"/>
                <a:cs typeface="Times New Roman" panose="02020603050405020304" pitchFamily="18" charset="0"/>
              </a:rPr>
              <a:t>(AWGN) Channel</a:t>
            </a:r>
            <a:endParaRPr lang="zh-TW" altLang="en-US" sz="2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0EA9B9A5-5456-945A-5B34-B8FCD979514D}"/>
              </a:ext>
            </a:extLst>
          </p:cNvPr>
          <p:cNvSpPr/>
          <p:nvPr/>
        </p:nvSpPr>
        <p:spPr>
          <a:xfrm>
            <a:off x="2543399" y="1300480"/>
            <a:ext cx="3276015" cy="492759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30268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6539F-FDEC-E7E0-D748-220C256D0034}"/>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96F3568-51AC-9B4F-4537-65B449F56DC8}"/>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94C4F95-EC43-942F-A0CC-3B79157CB24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E67D7385-DC06-7A6D-DA3B-1657CB570734}"/>
              </a:ext>
            </a:extLst>
          </p:cNvPr>
          <p:cNvSpPr>
            <a:spLocks noGrp="1"/>
          </p:cNvSpPr>
          <p:nvPr>
            <p:ph type="sldNum" sz="quarter" idx="12"/>
          </p:nvPr>
        </p:nvSpPr>
        <p:spPr/>
        <p:txBody>
          <a:bodyPr/>
          <a:lstStyle/>
          <a:p>
            <a:fld id="{8539F7DE-D043-4C1B-A99A-5AD622BBCAEB}" type="slidenum">
              <a:rPr lang="zh-TW" altLang="en-US" smtClean="0"/>
              <a:t>105</a:t>
            </a:fld>
            <a:endParaRPr lang="zh-TW" altLang="en-US"/>
          </a:p>
        </p:txBody>
      </p:sp>
      <p:grpSp>
        <p:nvGrpSpPr>
          <p:cNvPr id="36" name="群組 35">
            <a:extLst>
              <a:ext uri="{FF2B5EF4-FFF2-40B4-BE49-F238E27FC236}">
                <a16:creationId xmlns:a16="http://schemas.microsoft.com/office/drawing/2014/main" id="{CD5FBC41-9862-EEBD-AB1E-8D048A0AD2B9}"/>
              </a:ext>
            </a:extLst>
          </p:cNvPr>
          <p:cNvGrpSpPr/>
          <p:nvPr/>
        </p:nvGrpSpPr>
        <p:grpSpPr>
          <a:xfrm>
            <a:off x="220771" y="2069279"/>
            <a:ext cx="1435550" cy="880677"/>
            <a:chOff x="837236" y="2347059"/>
            <a:chExt cx="1435550" cy="880677"/>
          </a:xfrm>
        </p:grpSpPr>
        <p:sp>
          <p:nvSpPr>
            <p:cNvPr id="3" name="矩形 2">
              <a:extLst>
                <a:ext uri="{FF2B5EF4-FFF2-40B4-BE49-F238E27FC236}">
                  <a16:creationId xmlns:a16="http://schemas.microsoft.com/office/drawing/2014/main" id="{259E954B-65A1-BE6B-38DD-5B10C8B06197}"/>
                </a:ext>
              </a:extLst>
            </p:cNvPr>
            <p:cNvSpPr/>
            <p:nvPr/>
          </p:nvSpPr>
          <p:spPr>
            <a:xfrm>
              <a:off x="837236" y="2347059"/>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DCF4331-CE14-ACB2-2470-80E3BA69D45F}"/>
                </a:ext>
              </a:extLst>
            </p:cNvPr>
            <p:cNvSpPr txBox="1"/>
            <p:nvPr/>
          </p:nvSpPr>
          <p:spPr>
            <a:xfrm flipH="1">
              <a:off x="970199" y="2371898"/>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Source</a:t>
              </a:r>
              <a:endParaRPr lang="zh-TW" altLang="en-US" sz="2400" dirty="0">
                <a:latin typeface="Times New Roman" panose="02020603050405020304" pitchFamily="18" charset="0"/>
                <a:cs typeface="Times New Roman" panose="02020603050405020304" pitchFamily="18" charset="0"/>
              </a:endParaRPr>
            </a:p>
          </p:txBody>
        </p:sp>
      </p:grpSp>
      <p:grpSp>
        <p:nvGrpSpPr>
          <p:cNvPr id="35" name="群組 34">
            <a:extLst>
              <a:ext uri="{FF2B5EF4-FFF2-40B4-BE49-F238E27FC236}">
                <a16:creationId xmlns:a16="http://schemas.microsoft.com/office/drawing/2014/main" id="{AF851075-7414-82F7-4C23-2A33B473BB73}"/>
              </a:ext>
            </a:extLst>
          </p:cNvPr>
          <p:cNvGrpSpPr/>
          <p:nvPr/>
        </p:nvGrpSpPr>
        <p:grpSpPr>
          <a:xfrm>
            <a:off x="2432950" y="2069279"/>
            <a:ext cx="2456630" cy="880677"/>
            <a:chOff x="2907850" y="2371898"/>
            <a:chExt cx="2456630" cy="880677"/>
          </a:xfrm>
        </p:grpSpPr>
        <p:sp>
          <p:nvSpPr>
            <p:cNvPr id="7" name="矩形 6">
              <a:extLst>
                <a:ext uri="{FF2B5EF4-FFF2-40B4-BE49-F238E27FC236}">
                  <a16:creationId xmlns:a16="http://schemas.microsoft.com/office/drawing/2014/main" id="{7469816A-EF27-482E-5A71-A47171E34F1B}"/>
                </a:ext>
              </a:extLst>
            </p:cNvPr>
            <p:cNvSpPr/>
            <p:nvPr/>
          </p:nvSpPr>
          <p:spPr>
            <a:xfrm>
              <a:off x="2907850" y="2371898"/>
              <a:ext cx="245663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28B30FA-E08C-2E92-448C-3997A176B174}"/>
                </a:ext>
              </a:extLst>
            </p:cNvPr>
            <p:cNvSpPr txBox="1"/>
            <p:nvPr/>
          </p:nvSpPr>
          <p:spPr>
            <a:xfrm flipH="1">
              <a:off x="3055612" y="2396737"/>
              <a:ext cx="2161107"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convolutional encoder</a:t>
              </a:r>
              <a:endParaRPr lang="zh-TW" altLang="en-US" sz="2400" dirty="0">
                <a:latin typeface="Times New Roman" panose="02020603050405020304" pitchFamily="18" charset="0"/>
                <a:cs typeface="Times New Roman" panose="02020603050405020304" pitchFamily="18" charset="0"/>
              </a:endParaRPr>
            </a:p>
          </p:txBody>
        </p:sp>
      </p:grpSp>
      <p:grpSp>
        <p:nvGrpSpPr>
          <p:cNvPr id="34" name="群組 33">
            <a:extLst>
              <a:ext uri="{FF2B5EF4-FFF2-40B4-BE49-F238E27FC236}">
                <a16:creationId xmlns:a16="http://schemas.microsoft.com/office/drawing/2014/main" id="{9B12C333-80FF-B298-D762-BDEA25459595}"/>
              </a:ext>
            </a:extLst>
          </p:cNvPr>
          <p:cNvGrpSpPr/>
          <p:nvPr/>
        </p:nvGrpSpPr>
        <p:grpSpPr>
          <a:xfrm>
            <a:off x="5666209" y="2069279"/>
            <a:ext cx="2031936" cy="880677"/>
            <a:chOff x="5999544" y="2347059"/>
            <a:chExt cx="2031936" cy="880677"/>
          </a:xfrm>
        </p:grpSpPr>
        <p:sp>
          <p:nvSpPr>
            <p:cNvPr id="9" name="矩形 8">
              <a:extLst>
                <a:ext uri="{FF2B5EF4-FFF2-40B4-BE49-F238E27FC236}">
                  <a16:creationId xmlns:a16="http://schemas.microsoft.com/office/drawing/2014/main" id="{50B7CEF6-8B2E-7B81-F7BE-BD92CA45D6D5}"/>
                </a:ext>
              </a:extLst>
            </p:cNvPr>
            <p:cNvSpPr/>
            <p:nvPr/>
          </p:nvSpPr>
          <p:spPr>
            <a:xfrm>
              <a:off x="5999544" y="2347059"/>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38321ECB-D6F2-C4D0-30A5-6E530641A443}"/>
                </a:ext>
              </a:extLst>
            </p:cNvPr>
            <p:cNvSpPr txBox="1"/>
            <p:nvPr/>
          </p:nvSpPr>
          <p:spPr>
            <a:xfrm flipH="1">
              <a:off x="6139686" y="2371898"/>
              <a:ext cx="175165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33" name="群組 32">
            <a:extLst>
              <a:ext uri="{FF2B5EF4-FFF2-40B4-BE49-F238E27FC236}">
                <a16:creationId xmlns:a16="http://schemas.microsoft.com/office/drawing/2014/main" id="{84C1A933-399C-86FD-F40B-D15DBEBE5EC6}"/>
              </a:ext>
            </a:extLst>
          </p:cNvPr>
          <p:cNvGrpSpPr/>
          <p:nvPr/>
        </p:nvGrpSpPr>
        <p:grpSpPr>
          <a:xfrm>
            <a:off x="8183824" y="2069279"/>
            <a:ext cx="2031936" cy="880677"/>
            <a:chOff x="8437944" y="2371898"/>
            <a:chExt cx="2031936" cy="880677"/>
          </a:xfrm>
        </p:grpSpPr>
        <p:sp>
          <p:nvSpPr>
            <p:cNvPr id="13" name="矩形 12">
              <a:extLst>
                <a:ext uri="{FF2B5EF4-FFF2-40B4-BE49-F238E27FC236}">
                  <a16:creationId xmlns:a16="http://schemas.microsoft.com/office/drawing/2014/main" id="{F74D40F3-CC7E-7380-025A-FE5510F99286}"/>
                </a:ext>
              </a:extLst>
            </p:cNvPr>
            <p:cNvSpPr/>
            <p:nvPr/>
          </p:nvSpPr>
          <p:spPr>
            <a:xfrm>
              <a:off x="8437944" y="2371898"/>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C504793A-EEC2-D2A8-0776-72B3915C2EE7}"/>
                </a:ext>
              </a:extLst>
            </p:cNvPr>
            <p:cNvSpPr txBox="1"/>
            <p:nvPr/>
          </p:nvSpPr>
          <p:spPr>
            <a:xfrm flipH="1">
              <a:off x="8578086" y="2581404"/>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Transmitter</a:t>
              </a:r>
              <a:endParaRPr lang="zh-TW" altLang="en-US" sz="2400" dirty="0">
                <a:latin typeface="Times New Roman" panose="02020603050405020304" pitchFamily="18" charset="0"/>
                <a:cs typeface="Times New Roman" panose="02020603050405020304" pitchFamily="18" charset="0"/>
              </a:endParaRPr>
            </a:p>
          </p:txBody>
        </p:sp>
      </p:grpSp>
      <p:grpSp>
        <p:nvGrpSpPr>
          <p:cNvPr id="32" name="群組 31">
            <a:extLst>
              <a:ext uri="{FF2B5EF4-FFF2-40B4-BE49-F238E27FC236}">
                <a16:creationId xmlns:a16="http://schemas.microsoft.com/office/drawing/2014/main" id="{7355F1FB-647A-5171-893E-697E84836C14}"/>
              </a:ext>
            </a:extLst>
          </p:cNvPr>
          <p:cNvGrpSpPr/>
          <p:nvPr/>
        </p:nvGrpSpPr>
        <p:grpSpPr>
          <a:xfrm>
            <a:off x="8183824" y="3711068"/>
            <a:ext cx="2031936" cy="880677"/>
            <a:chOff x="8437944" y="3581455"/>
            <a:chExt cx="2031936" cy="880677"/>
          </a:xfrm>
        </p:grpSpPr>
        <p:sp>
          <p:nvSpPr>
            <p:cNvPr id="16" name="矩形 15">
              <a:extLst>
                <a:ext uri="{FF2B5EF4-FFF2-40B4-BE49-F238E27FC236}">
                  <a16:creationId xmlns:a16="http://schemas.microsoft.com/office/drawing/2014/main" id="{84AD7EFA-D18A-0871-4911-F61C09384D80}"/>
                </a:ext>
              </a:extLst>
            </p:cNvPr>
            <p:cNvSpPr/>
            <p:nvPr/>
          </p:nvSpPr>
          <p:spPr>
            <a:xfrm>
              <a:off x="8437944" y="358145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DF50F716-06EB-623E-2FFD-58DA69F14768}"/>
                </a:ext>
              </a:extLst>
            </p:cNvPr>
            <p:cNvSpPr txBox="1"/>
            <p:nvPr/>
          </p:nvSpPr>
          <p:spPr>
            <a:xfrm flipH="1">
              <a:off x="8578086" y="3790961"/>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grpSp>
      <p:grpSp>
        <p:nvGrpSpPr>
          <p:cNvPr id="31" name="群組 30">
            <a:extLst>
              <a:ext uri="{FF2B5EF4-FFF2-40B4-BE49-F238E27FC236}">
                <a16:creationId xmlns:a16="http://schemas.microsoft.com/office/drawing/2014/main" id="{B840E6A0-CDF4-4B8C-E2F5-72172FEAB56A}"/>
              </a:ext>
            </a:extLst>
          </p:cNvPr>
          <p:cNvGrpSpPr/>
          <p:nvPr/>
        </p:nvGrpSpPr>
        <p:grpSpPr>
          <a:xfrm>
            <a:off x="8183824" y="5374551"/>
            <a:ext cx="2031936" cy="880677"/>
            <a:chOff x="8437944" y="4973982"/>
            <a:chExt cx="2031936" cy="880677"/>
          </a:xfrm>
        </p:grpSpPr>
        <p:sp>
          <p:nvSpPr>
            <p:cNvPr id="18" name="矩形 17">
              <a:extLst>
                <a:ext uri="{FF2B5EF4-FFF2-40B4-BE49-F238E27FC236}">
                  <a16:creationId xmlns:a16="http://schemas.microsoft.com/office/drawing/2014/main" id="{5C0F351F-E993-FB41-1BC6-42C64A99E3E6}"/>
                </a:ext>
              </a:extLst>
            </p:cNvPr>
            <p:cNvSpPr/>
            <p:nvPr/>
          </p:nvSpPr>
          <p:spPr>
            <a:xfrm>
              <a:off x="8437944" y="4973982"/>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4E7CFDC-3D10-CB05-E6F1-11BD80B47363}"/>
                </a:ext>
              </a:extLst>
            </p:cNvPr>
            <p:cNvSpPr txBox="1"/>
            <p:nvPr/>
          </p:nvSpPr>
          <p:spPr>
            <a:xfrm flipH="1">
              <a:off x="8578086" y="5183488"/>
              <a:ext cx="1751653"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Receiver</a:t>
              </a:r>
              <a:endParaRPr lang="zh-TW" altLang="en-US" sz="2400" dirty="0">
                <a:latin typeface="Times New Roman" panose="02020603050405020304" pitchFamily="18" charset="0"/>
                <a:cs typeface="Times New Roman" panose="02020603050405020304" pitchFamily="18" charset="0"/>
              </a:endParaRPr>
            </a:p>
          </p:txBody>
        </p:sp>
      </p:grpSp>
      <p:grpSp>
        <p:nvGrpSpPr>
          <p:cNvPr id="30" name="群組 29">
            <a:extLst>
              <a:ext uri="{FF2B5EF4-FFF2-40B4-BE49-F238E27FC236}">
                <a16:creationId xmlns:a16="http://schemas.microsoft.com/office/drawing/2014/main" id="{07BA646F-D90A-5A4A-0A37-8D56CDFEFDCA}"/>
              </a:ext>
            </a:extLst>
          </p:cNvPr>
          <p:cNvGrpSpPr/>
          <p:nvPr/>
        </p:nvGrpSpPr>
        <p:grpSpPr>
          <a:xfrm>
            <a:off x="5669547" y="5374549"/>
            <a:ext cx="2031936" cy="880677"/>
            <a:chOff x="6069613" y="4984695"/>
            <a:chExt cx="2031936" cy="880677"/>
          </a:xfrm>
        </p:grpSpPr>
        <p:sp>
          <p:nvSpPr>
            <p:cNvPr id="20" name="矩形 19">
              <a:extLst>
                <a:ext uri="{FF2B5EF4-FFF2-40B4-BE49-F238E27FC236}">
                  <a16:creationId xmlns:a16="http://schemas.microsoft.com/office/drawing/2014/main" id="{B52A1E78-3260-9B1F-79E6-0156544B423F}"/>
                </a:ext>
              </a:extLst>
            </p:cNvPr>
            <p:cNvSpPr/>
            <p:nvPr/>
          </p:nvSpPr>
          <p:spPr>
            <a:xfrm>
              <a:off x="6069613" y="4984695"/>
              <a:ext cx="2031936"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6639EB82-235B-BCCE-F772-238280A38DA9}"/>
                </a:ext>
              </a:extLst>
            </p:cNvPr>
            <p:cNvSpPr txBox="1"/>
            <p:nvPr/>
          </p:nvSpPr>
          <p:spPr>
            <a:xfrm flipH="1">
              <a:off x="6069614" y="5009534"/>
              <a:ext cx="2031934"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4-PAM</a:t>
              </a:r>
            </a:p>
            <a:p>
              <a:pPr algn="ctr"/>
              <a:r>
                <a:rPr lang="en-US" altLang="zh-TW" sz="2400" dirty="0">
                  <a:latin typeface="Times New Roman" panose="02020603050405020304" pitchFamily="18" charset="0"/>
                  <a:cs typeface="Times New Roman" panose="02020603050405020304" pitchFamily="18" charset="0"/>
                </a:rPr>
                <a:t>Demodulation</a:t>
              </a:r>
              <a:endParaRPr lang="zh-TW" altLang="en-US" sz="2400" dirty="0">
                <a:latin typeface="Times New Roman" panose="02020603050405020304" pitchFamily="18" charset="0"/>
                <a:cs typeface="Times New Roman" panose="02020603050405020304" pitchFamily="18" charset="0"/>
              </a:endParaRPr>
            </a:p>
          </p:txBody>
        </p:sp>
      </p:grpSp>
      <p:grpSp>
        <p:nvGrpSpPr>
          <p:cNvPr id="29" name="群組 28">
            <a:extLst>
              <a:ext uri="{FF2B5EF4-FFF2-40B4-BE49-F238E27FC236}">
                <a16:creationId xmlns:a16="http://schemas.microsoft.com/office/drawing/2014/main" id="{A6787083-C607-A8B8-0A81-4F273D277CA7}"/>
              </a:ext>
            </a:extLst>
          </p:cNvPr>
          <p:cNvGrpSpPr/>
          <p:nvPr/>
        </p:nvGrpSpPr>
        <p:grpSpPr>
          <a:xfrm>
            <a:off x="2432950" y="5374551"/>
            <a:ext cx="2456630" cy="880677"/>
            <a:chOff x="2950516" y="5009534"/>
            <a:chExt cx="2456630" cy="880677"/>
          </a:xfrm>
        </p:grpSpPr>
        <p:sp>
          <p:nvSpPr>
            <p:cNvPr id="23" name="矩形 22">
              <a:extLst>
                <a:ext uri="{FF2B5EF4-FFF2-40B4-BE49-F238E27FC236}">
                  <a16:creationId xmlns:a16="http://schemas.microsoft.com/office/drawing/2014/main" id="{4FCCEC5D-DCBA-95A1-C104-6B520757FFE2}"/>
                </a:ext>
              </a:extLst>
            </p:cNvPr>
            <p:cNvSpPr/>
            <p:nvPr/>
          </p:nvSpPr>
          <p:spPr>
            <a:xfrm>
              <a:off x="2950516" y="5009534"/>
              <a:ext cx="245663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D73A041D-A4E9-FEAF-0A6B-09479CA26EB4}"/>
                </a:ext>
              </a:extLst>
            </p:cNvPr>
            <p:cNvSpPr txBox="1"/>
            <p:nvPr/>
          </p:nvSpPr>
          <p:spPr>
            <a:xfrm flipH="1">
              <a:off x="3098278" y="5034373"/>
              <a:ext cx="2161107"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Viterbi</a:t>
              </a:r>
            </a:p>
            <a:p>
              <a:pPr algn="ctr"/>
              <a:r>
                <a:rPr lang="en-US" altLang="zh-TW" sz="2400" dirty="0">
                  <a:latin typeface="Times New Roman" panose="02020603050405020304" pitchFamily="18" charset="0"/>
                  <a:cs typeface="Times New Roman" panose="02020603050405020304" pitchFamily="18" charset="0"/>
                </a:rPr>
                <a:t>decoder</a:t>
              </a:r>
              <a:endParaRPr lang="zh-TW" altLang="en-US" sz="2400" dirty="0">
                <a:latin typeface="Times New Roman" panose="02020603050405020304" pitchFamily="18" charset="0"/>
                <a:cs typeface="Times New Roman" panose="02020603050405020304" pitchFamily="18" charset="0"/>
              </a:endParaRPr>
            </a:p>
          </p:txBody>
        </p:sp>
      </p:grpSp>
      <p:grpSp>
        <p:nvGrpSpPr>
          <p:cNvPr id="28" name="群組 27">
            <a:extLst>
              <a:ext uri="{FF2B5EF4-FFF2-40B4-BE49-F238E27FC236}">
                <a16:creationId xmlns:a16="http://schemas.microsoft.com/office/drawing/2014/main" id="{B78F5D9A-C529-F238-108E-0214A93447D3}"/>
              </a:ext>
            </a:extLst>
          </p:cNvPr>
          <p:cNvGrpSpPr/>
          <p:nvPr/>
        </p:nvGrpSpPr>
        <p:grpSpPr>
          <a:xfrm>
            <a:off x="220770" y="5374551"/>
            <a:ext cx="1435550" cy="880677"/>
            <a:chOff x="852499" y="4970567"/>
            <a:chExt cx="1435550" cy="880677"/>
          </a:xfrm>
        </p:grpSpPr>
        <p:sp>
          <p:nvSpPr>
            <p:cNvPr id="26" name="矩形 25">
              <a:extLst>
                <a:ext uri="{FF2B5EF4-FFF2-40B4-BE49-F238E27FC236}">
                  <a16:creationId xmlns:a16="http://schemas.microsoft.com/office/drawing/2014/main" id="{C54E951E-4511-245E-D7EA-DD7E5C2CC54A}"/>
                </a:ext>
              </a:extLst>
            </p:cNvPr>
            <p:cNvSpPr/>
            <p:nvPr/>
          </p:nvSpPr>
          <p:spPr>
            <a:xfrm>
              <a:off x="852499" y="4970567"/>
              <a:ext cx="1435550" cy="88067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C529FFD6-40B8-9482-160D-99C7A20CE750}"/>
                </a:ext>
              </a:extLst>
            </p:cNvPr>
            <p:cNvSpPr txBox="1"/>
            <p:nvPr/>
          </p:nvSpPr>
          <p:spPr>
            <a:xfrm flipH="1">
              <a:off x="985462" y="4995406"/>
              <a:ext cx="1169623" cy="830997"/>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Data</a:t>
              </a:r>
            </a:p>
            <a:p>
              <a:pPr algn="ctr"/>
              <a:r>
                <a:rPr lang="en-US" altLang="zh-TW" sz="2400" dirty="0">
                  <a:latin typeface="Times New Roman" panose="02020603050405020304" pitchFamily="18" charset="0"/>
                  <a:cs typeface="Times New Roman" panose="02020603050405020304" pitchFamily="18" charset="0"/>
                </a:rPr>
                <a:t>Sink</a:t>
              </a:r>
              <a:endParaRPr lang="zh-TW" altLang="en-US" sz="2400" dirty="0">
                <a:latin typeface="Times New Roman" panose="02020603050405020304" pitchFamily="18" charset="0"/>
                <a:cs typeface="Times New Roman" panose="02020603050405020304" pitchFamily="18" charset="0"/>
              </a:endParaRPr>
            </a:p>
          </p:txBody>
        </p:sp>
      </p:grpSp>
      <p:cxnSp>
        <p:nvCxnSpPr>
          <p:cNvPr id="38" name="直線單箭頭接點 37">
            <a:extLst>
              <a:ext uri="{FF2B5EF4-FFF2-40B4-BE49-F238E27FC236}">
                <a16:creationId xmlns:a16="http://schemas.microsoft.com/office/drawing/2014/main" id="{80991FBE-1551-B905-3FCA-1286F9A78FBB}"/>
              </a:ext>
            </a:extLst>
          </p:cNvPr>
          <p:cNvCxnSpPr>
            <a:stCxn id="3" idx="3"/>
            <a:endCxn id="7" idx="1"/>
          </p:cNvCxnSpPr>
          <p:nvPr/>
        </p:nvCxnSpPr>
        <p:spPr>
          <a:xfrm>
            <a:off x="1656321" y="2509618"/>
            <a:ext cx="7766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695ECFFF-45BA-CF61-4A36-539F8B1A95ED}"/>
              </a:ext>
            </a:extLst>
          </p:cNvPr>
          <p:cNvCxnSpPr>
            <a:cxnSpLocks/>
            <a:stCxn id="7" idx="3"/>
            <a:endCxn id="9" idx="1"/>
          </p:cNvCxnSpPr>
          <p:nvPr/>
        </p:nvCxnSpPr>
        <p:spPr>
          <a:xfrm>
            <a:off x="4889580" y="2509618"/>
            <a:ext cx="7766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6A89F57A-6833-CD7B-A085-7640157637D8}"/>
              </a:ext>
            </a:extLst>
          </p:cNvPr>
          <p:cNvCxnSpPr>
            <a:cxnSpLocks/>
            <a:stCxn id="9" idx="3"/>
            <a:endCxn id="13" idx="1"/>
          </p:cNvCxnSpPr>
          <p:nvPr/>
        </p:nvCxnSpPr>
        <p:spPr>
          <a:xfrm>
            <a:off x="7698145" y="2509618"/>
            <a:ext cx="4856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B8DCFB55-7C27-C387-D85F-929787515367}"/>
              </a:ext>
            </a:extLst>
          </p:cNvPr>
          <p:cNvCxnSpPr>
            <a:cxnSpLocks/>
            <a:endCxn id="13" idx="1"/>
          </p:cNvCxnSpPr>
          <p:nvPr/>
        </p:nvCxnSpPr>
        <p:spPr>
          <a:xfrm>
            <a:off x="7698145" y="2509616"/>
            <a:ext cx="485679"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3358A6C0-61C2-0378-5CD0-4A0EECE88474}"/>
              </a:ext>
            </a:extLst>
          </p:cNvPr>
          <p:cNvCxnSpPr>
            <a:cxnSpLocks/>
            <a:stCxn id="13" idx="2"/>
            <a:endCxn id="16" idx="0"/>
          </p:cNvCxnSpPr>
          <p:nvPr/>
        </p:nvCxnSpPr>
        <p:spPr>
          <a:xfrm>
            <a:off x="9199792" y="2949956"/>
            <a:ext cx="0" cy="761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F712312A-E5E4-94B2-2DBE-FE38DC801925}"/>
              </a:ext>
            </a:extLst>
          </p:cNvPr>
          <p:cNvCxnSpPr>
            <a:cxnSpLocks/>
            <a:stCxn id="16" idx="2"/>
            <a:endCxn id="18" idx="0"/>
          </p:cNvCxnSpPr>
          <p:nvPr/>
        </p:nvCxnSpPr>
        <p:spPr>
          <a:xfrm>
            <a:off x="9199792" y="4591745"/>
            <a:ext cx="0" cy="782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ED0E0695-6406-F9B7-86F9-BC97634ADEFB}"/>
              </a:ext>
            </a:extLst>
          </p:cNvPr>
          <p:cNvCxnSpPr>
            <a:cxnSpLocks/>
            <a:stCxn id="18" idx="1"/>
            <a:endCxn id="21" idx="1"/>
          </p:cNvCxnSpPr>
          <p:nvPr/>
        </p:nvCxnSpPr>
        <p:spPr>
          <a:xfrm flipH="1" flipV="1">
            <a:off x="7701482" y="5814887"/>
            <a:ext cx="482342"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846F7C8C-81A9-A519-D0D0-15EBB6E3F964}"/>
              </a:ext>
            </a:extLst>
          </p:cNvPr>
          <p:cNvCxnSpPr>
            <a:cxnSpLocks/>
            <a:stCxn id="21" idx="3"/>
            <a:endCxn id="23" idx="3"/>
          </p:cNvCxnSpPr>
          <p:nvPr/>
        </p:nvCxnSpPr>
        <p:spPr>
          <a:xfrm flipH="1">
            <a:off x="4889580" y="5814887"/>
            <a:ext cx="779968"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8532FC0A-EBCA-9789-CA89-4FC69731EB8A}"/>
              </a:ext>
            </a:extLst>
          </p:cNvPr>
          <p:cNvCxnSpPr>
            <a:cxnSpLocks/>
            <a:stCxn id="23" idx="1"/>
            <a:endCxn id="26" idx="3"/>
          </p:cNvCxnSpPr>
          <p:nvPr/>
        </p:nvCxnSpPr>
        <p:spPr>
          <a:xfrm flipH="1">
            <a:off x="1656320" y="5814890"/>
            <a:ext cx="7766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315F27E9-A1F8-406A-01B5-6F18151025F7}"/>
              </a:ext>
            </a:extLst>
          </p:cNvPr>
          <p:cNvSpPr txBox="1"/>
          <p:nvPr/>
        </p:nvSpPr>
        <p:spPr>
          <a:xfrm>
            <a:off x="5733007" y="3777281"/>
            <a:ext cx="2450817" cy="707886"/>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Gaussian Noise </a:t>
            </a:r>
          </a:p>
          <a:p>
            <a:pPr algn="ctr"/>
            <a:r>
              <a:rPr lang="en-US" altLang="zh-TW" sz="2000" dirty="0">
                <a:latin typeface="Times New Roman" panose="02020603050405020304" pitchFamily="18" charset="0"/>
                <a:cs typeface="Times New Roman" panose="02020603050405020304" pitchFamily="18" charset="0"/>
              </a:rPr>
              <a:t>(AWGN) Channel</a:t>
            </a:r>
            <a:endParaRPr lang="zh-TW" altLang="en-US" sz="2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02E1D80-A641-30E8-CF45-FB20AB867AD4}"/>
              </a:ext>
            </a:extLst>
          </p:cNvPr>
          <p:cNvSpPr/>
          <p:nvPr/>
        </p:nvSpPr>
        <p:spPr>
          <a:xfrm>
            <a:off x="2044635" y="1687189"/>
            <a:ext cx="3276015" cy="492759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54EA3A4D-6016-7850-F363-5129208161E9}"/>
              </a:ext>
            </a:extLst>
          </p:cNvPr>
          <p:cNvSpPr txBox="1"/>
          <p:nvPr/>
        </p:nvSpPr>
        <p:spPr>
          <a:xfrm>
            <a:off x="366061" y="2974795"/>
            <a:ext cx="1059906"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[1,1,1,0]</a:t>
            </a:r>
            <a:endParaRPr lang="zh-TW" altLang="en-US" sz="2000" b="1"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22D901C0-7876-3257-4D2F-840A1C4CC693}"/>
              </a:ext>
            </a:extLst>
          </p:cNvPr>
          <p:cNvSpPr txBox="1"/>
          <p:nvPr/>
        </p:nvSpPr>
        <p:spPr>
          <a:xfrm>
            <a:off x="2746591" y="2974795"/>
            <a:ext cx="1829347"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[1,1,1,0,0,1,1,0]</a:t>
            </a:r>
            <a:endParaRPr lang="zh-TW" altLang="en-US" sz="2000" b="1"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9B272AD8-31B2-2C9A-575F-D7FB184B7BE6}"/>
              </a:ext>
            </a:extLst>
          </p:cNvPr>
          <p:cNvSpPr txBox="1"/>
          <p:nvPr/>
        </p:nvSpPr>
        <p:spPr>
          <a:xfrm>
            <a:off x="5591906" y="3290764"/>
            <a:ext cx="2342949"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[1,3,-1,3] </a:t>
            </a:r>
            <a:r>
              <a:rPr lang="en-US" altLang="zh-TW" sz="1800" b="0" i="0" dirty="0">
                <a:solidFill>
                  <a:srgbClr val="008013"/>
                </a:solidFill>
                <a:effectLst/>
                <a:latin typeface="Menlo"/>
              </a:rPr>
              <a:t>4-PAM </a:t>
            </a:r>
            <a:r>
              <a:rPr lang="zh-TW" altLang="en-US" sz="1800" b="0" i="0" dirty="0">
                <a:solidFill>
                  <a:srgbClr val="008013"/>
                </a:solidFill>
                <a:effectLst/>
                <a:latin typeface="Menlo"/>
              </a:rPr>
              <a:t>調變</a:t>
            </a:r>
            <a:endParaRPr lang="zh-TW" altLang="en-US" sz="1800" b="0" i="0" dirty="0">
              <a:effectLst/>
              <a:latin typeface="Menlo"/>
            </a:endParaRPr>
          </a:p>
        </p:txBody>
      </p:sp>
      <p:sp>
        <p:nvSpPr>
          <p:cNvPr id="40" name="文字方塊 39">
            <a:extLst>
              <a:ext uri="{FF2B5EF4-FFF2-40B4-BE49-F238E27FC236}">
                <a16:creationId xmlns:a16="http://schemas.microsoft.com/office/drawing/2014/main" id="{1550008D-546C-1CDD-4DE0-66844DEFB222}"/>
              </a:ext>
            </a:extLst>
          </p:cNvPr>
          <p:cNvSpPr txBox="1"/>
          <p:nvPr/>
        </p:nvSpPr>
        <p:spPr>
          <a:xfrm>
            <a:off x="5591906" y="2965341"/>
            <a:ext cx="2433680"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[3,2,1,2]</a:t>
            </a:r>
            <a:r>
              <a:rPr lang="zh-TW" altLang="en-US" sz="2000" dirty="0"/>
              <a:t>照 </a:t>
            </a:r>
            <a:r>
              <a:rPr lang="en-US" altLang="zh-TW" sz="2000" dirty="0"/>
              <a:t>2-bit </a:t>
            </a:r>
            <a:r>
              <a:rPr lang="zh-TW" altLang="en-US" sz="2000" dirty="0"/>
              <a:t>分組</a:t>
            </a:r>
            <a:endParaRPr lang="zh-TW" altLang="en-US" sz="2000" b="1" dirty="0">
              <a:latin typeface="Times New Roman" panose="02020603050405020304" pitchFamily="18" charset="0"/>
              <a:cs typeface="Times New Roman" panose="02020603050405020304" pitchFamily="18" charset="0"/>
            </a:endParaRPr>
          </a:p>
        </p:txBody>
      </p:sp>
      <p:pic>
        <p:nvPicPr>
          <p:cNvPr id="41" name="圖片 40">
            <a:extLst>
              <a:ext uri="{FF2B5EF4-FFF2-40B4-BE49-F238E27FC236}">
                <a16:creationId xmlns:a16="http://schemas.microsoft.com/office/drawing/2014/main" id="{882B8A08-CAB2-E412-89AA-AE56DC23A26F}"/>
              </a:ext>
            </a:extLst>
          </p:cNvPr>
          <p:cNvPicPr>
            <a:picLocks noChangeAspect="1"/>
          </p:cNvPicPr>
          <p:nvPr/>
        </p:nvPicPr>
        <p:blipFill>
          <a:blip r:embed="rId4"/>
          <a:stretch>
            <a:fillRect/>
          </a:stretch>
        </p:blipFill>
        <p:spPr>
          <a:xfrm>
            <a:off x="5751250" y="946930"/>
            <a:ext cx="2024259" cy="1225377"/>
          </a:xfrm>
          <a:prstGeom prst="rect">
            <a:avLst/>
          </a:prstGeom>
        </p:spPr>
      </p:pic>
      <p:sp>
        <p:nvSpPr>
          <p:cNvPr id="44" name="文字方塊 43">
            <a:extLst>
              <a:ext uri="{FF2B5EF4-FFF2-40B4-BE49-F238E27FC236}">
                <a16:creationId xmlns:a16="http://schemas.microsoft.com/office/drawing/2014/main" id="{71A2BF2C-571B-5E65-83FD-CBDD36E41BF5}"/>
              </a:ext>
            </a:extLst>
          </p:cNvPr>
          <p:cNvSpPr txBox="1"/>
          <p:nvPr/>
        </p:nvSpPr>
        <p:spPr>
          <a:xfrm>
            <a:off x="10215760" y="3654170"/>
            <a:ext cx="2506968" cy="954107"/>
          </a:xfrm>
          <a:prstGeom prst="rect">
            <a:avLst/>
          </a:prstGeom>
          <a:noFill/>
        </p:spPr>
        <p:txBody>
          <a:bodyPr wrap="square">
            <a:spAutoFit/>
          </a:bodyPr>
          <a:lstStyle/>
          <a:p>
            <a:r>
              <a:rPr lang="en-US" altLang="zh-TW" sz="1400" dirty="0"/>
              <a:t>1 +(</a:t>
            </a:r>
            <a:r>
              <a:rPr lang="zh-TW" altLang="en-US" sz="1400" dirty="0"/>
              <a:t>-0.1590</a:t>
            </a:r>
            <a:r>
              <a:rPr lang="en-US" altLang="zh-TW" sz="1400" dirty="0"/>
              <a:t>6) = 0.84093 </a:t>
            </a:r>
            <a:endParaRPr lang="zh-TW" altLang="en-US" sz="1400" dirty="0"/>
          </a:p>
          <a:p>
            <a:r>
              <a:rPr lang="en-US" altLang="zh-TW" sz="1400" dirty="0"/>
              <a:t>3 +(</a:t>
            </a:r>
            <a:r>
              <a:rPr lang="zh-TW" altLang="en-US" sz="1400" dirty="0"/>
              <a:t>0.56272</a:t>
            </a:r>
            <a:r>
              <a:rPr lang="en-US" altLang="zh-TW" sz="1400" dirty="0"/>
              <a:t>) = 3.56272</a:t>
            </a:r>
            <a:endParaRPr lang="zh-TW" altLang="en-US" sz="1400" dirty="0"/>
          </a:p>
          <a:p>
            <a:r>
              <a:rPr lang="en-US" altLang="zh-TW" sz="1400" dirty="0"/>
              <a:t>-1 +(</a:t>
            </a:r>
            <a:r>
              <a:rPr lang="zh-TW" altLang="en-US" sz="1400" dirty="0"/>
              <a:t>0.46379</a:t>
            </a:r>
            <a:r>
              <a:rPr lang="en-US" altLang="zh-TW" sz="1400" dirty="0"/>
              <a:t>) = -0.53620</a:t>
            </a:r>
            <a:endParaRPr lang="zh-TW" altLang="en-US" sz="1400" dirty="0"/>
          </a:p>
          <a:p>
            <a:r>
              <a:rPr lang="en-US" altLang="zh-TW" sz="1400" dirty="0"/>
              <a:t>3 +(</a:t>
            </a:r>
            <a:r>
              <a:rPr lang="zh-TW" altLang="en-US" sz="1400" dirty="0"/>
              <a:t>-0.0326</a:t>
            </a:r>
            <a:r>
              <a:rPr lang="en-US" altLang="zh-TW" sz="1400" dirty="0"/>
              <a:t>) = 2.96738</a:t>
            </a:r>
            <a:endParaRPr lang="zh-TW" altLang="en-US" sz="1400" dirty="0"/>
          </a:p>
        </p:txBody>
      </p:sp>
      <p:sp>
        <p:nvSpPr>
          <p:cNvPr id="50" name="文字方塊 49">
            <a:extLst>
              <a:ext uri="{FF2B5EF4-FFF2-40B4-BE49-F238E27FC236}">
                <a16:creationId xmlns:a16="http://schemas.microsoft.com/office/drawing/2014/main" id="{4E9A3532-61DB-4935-5B8C-A5ECE812C294}"/>
              </a:ext>
            </a:extLst>
          </p:cNvPr>
          <p:cNvSpPr txBox="1"/>
          <p:nvPr/>
        </p:nvSpPr>
        <p:spPr>
          <a:xfrm>
            <a:off x="10304922" y="5214721"/>
            <a:ext cx="1409143" cy="1200329"/>
          </a:xfrm>
          <a:prstGeom prst="rect">
            <a:avLst/>
          </a:prstGeom>
          <a:noFill/>
        </p:spPr>
        <p:txBody>
          <a:bodyPr wrap="square">
            <a:spAutoFit/>
          </a:bodyPr>
          <a:lstStyle/>
          <a:p>
            <a:r>
              <a:rPr lang="en-US" altLang="zh-TW" sz="1800" dirty="0"/>
              <a:t>[ 0.84093</a:t>
            </a:r>
            <a:r>
              <a:rPr lang="en-US" altLang="zh-TW" dirty="0"/>
              <a:t>,</a:t>
            </a:r>
            <a:endParaRPr lang="zh-TW" altLang="en-US" sz="1800" dirty="0"/>
          </a:p>
          <a:p>
            <a:r>
              <a:rPr lang="en-US" altLang="zh-TW" sz="1800" dirty="0"/>
              <a:t>  3.56272,</a:t>
            </a:r>
            <a:endParaRPr lang="zh-TW" altLang="en-US" sz="1800" dirty="0"/>
          </a:p>
          <a:p>
            <a:r>
              <a:rPr lang="en-US" altLang="zh-TW" sz="1800" dirty="0"/>
              <a:t>  -0.53620,</a:t>
            </a:r>
            <a:endParaRPr lang="zh-TW" altLang="en-US" sz="1800" dirty="0"/>
          </a:p>
          <a:p>
            <a:r>
              <a:rPr lang="en-US" altLang="zh-TW" sz="1800" dirty="0"/>
              <a:t>  2.96738 </a:t>
            </a:r>
            <a:r>
              <a:rPr lang="en-US" altLang="zh-TW" dirty="0"/>
              <a:t>]</a:t>
            </a:r>
            <a:endParaRPr lang="zh-TW" altLang="en-US" sz="1800" dirty="0"/>
          </a:p>
        </p:txBody>
      </p:sp>
      <p:sp>
        <p:nvSpPr>
          <p:cNvPr id="51" name="文字方塊 50">
            <a:extLst>
              <a:ext uri="{FF2B5EF4-FFF2-40B4-BE49-F238E27FC236}">
                <a16:creationId xmlns:a16="http://schemas.microsoft.com/office/drawing/2014/main" id="{6AA687F2-C161-03C6-1198-9C958DCC161E}"/>
              </a:ext>
            </a:extLst>
          </p:cNvPr>
          <p:cNvSpPr txBox="1"/>
          <p:nvPr/>
        </p:nvSpPr>
        <p:spPr>
          <a:xfrm>
            <a:off x="5555123" y="4949218"/>
            <a:ext cx="2488823"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[3,2,1,2] </a:t>
            </a:r>
            <a:r>
              <a:rPr lang="en-US" altLang="zh-TW" sz="1800" b="0" i="0" dirty="0">
                <a:solidFill>
                  <a:srgbClr val="008013"/>
                </a:solidFill>
                <a:effectLst/>
                <a:latin typeface="Menlo"/>
              </a:rPr>
              <a:t>4-PAM </a:t>
            </a:r>
            <a:r>
              <a:rPr lang="zh-TW" altLang="en-US" sz="1800" b="0" i="0" dirty="0">
                <a:solidFill>
                  <a:srgbClr val="008013"/>
                </a:solidFill>
                <a:effectLst/>
                <a:latin typeface="Menlo"/>
              </a:rPr>
              <a:t>解調變</a:t>
            </a:r>
            <a:endParaRPr lang="zh-TW" altLang="en-US" sz="1800" b="0" i="0" dirty="0">
              <a:effectLst/>
              <a:latin typeface="Menlo"/>
            </a:endParaRPr>
          </a:p>
        </p:txBody>
      </p:sp>
      <p:sp>
        <p:nvSpPr>
          <p:cNvPr id="53" name="文字方塊 52">
            <a:extLst>
              <a:ext uri="{FF2B5EF4-FFF2-40B4-BE49-F238E27FC236}">
                <a16:creationId xmlns:a16="http://schemas.microsoft.com/office/drawing/2014/main" id="{3659CC6B-B276-D2FD-034B-2F71B5AF225B}"/>
              </a:ext>
            </a:extLst>
          </p:cNvPr>
          <p:cNvSpPr txBox="1"/>
          <p:nvPr/>
        </p:nvSpPr>
        <p:spPr>
          <a:xfrm>
            <a:off x="2746590" y="4924761"/>
            <a:ext cx="1829347"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[1,1,1,0,0,1,1,0]</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4398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457A-D620-8A4F-764F-FB6BDB4F1C4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0E7A629-3C91-F3FB-7BB1-B51024D54C77}"/>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D85B27D-03F4-DD94-3C2C-36CD8C57839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3993DFB-C388-CBA8-3D77-BB0C716B724E}"/>
              </a:ext>
            </a:extLst>
          </p:cNvPr>
          <p:cNvSpPr>
            <a:spLocks noGrp="1"/>
          </p:cNvSpPr>
          <p:nvPr>
            <p:ph type="sldNum" sz="quarter" idx="12"/>
          </p:nvPr>
        </p:nvSpPr>
        <p:spPr/>
        <p:txBody>
          <a:bodyPr/>
          <a:lstStyle/>
          <a:p>
            <a:fld id="{8539F7DE-D043-4C1B-A99A-5AD622BBCAEB}" type="slidenum">
              <a:rPr lang="zh-TW" altLang="en-US" smtClean="0"/>
              <a:t>106</a:t>
            </a:fld>
            <a:endParaRPr lang="zh-TW" altLang="en-US"/>
          </a:p>
        </p:txBody>
      </p:sp>
      <p:pic>
        <p:nvPicPr>
          <p:cNvPr id="3" name="圖片 2">
            <a:extLst>
              <a:ext uri="{FF2B5EF4-FFF2-40B4-BE49-F238E27FC236}">
                <a16:creationId xmlns:a16="http://schemas.microsoft.com/office/drawing/2014/main" id="{EC78DEB0-B809-4344-723B-86A1CFEB9997}"/>
              </a:ext>
            </a:extLst>
          </p:cNvPr>
          <p:cNvPicPr>
            <a:picLocks noChangeAspect="1"/>
          </p:cNvPicPr>
          <p:nvPr/>
        </p:nvPicPr>
        <p:blipFill>
          <a:blip r:embed="rId3"/>
          <a:stretch>
            <a:fillRect/>
          </a:stretch>
        </p:blipFill>
        <p:spPr>
          <a:xfrm>
            <a:off x="-79753" y="2101622"/>
            <a:ext cx="6870184" cy="2654755"/>
          </a:xfrm>
          <a:prstGeom prst="rect">
            <a:avLst/>
          </a:prstGeom>
        </p:spPr>
      </p:pic>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C25C5547-6EEE-24E9-0F0B-597669CD8299}"/>
                  </a:ext>
                </a:extLst>
              </p:cNvPr>
              <p:cNvSpPr txBox="1"/>
              <p:nvPr/>
            </p:nvSpPr>
            <p:spPr>
              <a:xfrm>
                <a:off x="7156291" y="2395399"/>
                <a:ext cx="3909660" cy="2246769"/>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a:t>
                </a:r>
                <a:r>
                  <a:rPr lang="en-US" altLang="zh-TW" sz="2800" dirty="0" err="1">
                    <a:latin typeface="Times New Roman" panose="02020603050405020304" pitchFamily="18" charset="0"/>
                    <a:cs typeface="Times New Roman" panose="02020603050405020304" pitchFamily="18" charset="0"/>
                  </a:rPr>
                  <a:t>n,K,N</a:t>
                </a:r>
                <a:r>
                  <a:rPr lang="en-US" altLang="zh-TW" sz="2800" dirty="0">
                    <a:latin typeface="Times New Roman" panose="02020603050405020304" pitchFamily="18" charset="0"/>
                    <a:cs typeface="Times New Roman" panose="02020603050405020304" pitchFamily="18" charset="0"/>
                  </a:rPr>
                  <a:t>)</a:t>
                </a:r>
              </a:p>
              <a:p>
                <a:r>
                  <a:rPr lang="en-US" altLang="zh-TW" sz="2800" dirty="0">
                    <a:latin typeface="Times New Roman" panose="02020603050405020304" pitchFamily="18" charset="0"/>
                    <a:cs typeface="Times New Roman" panose="02020603050405020304" pitchFamily="18" charset="0"/>
                  </a:rPr>
                  <a:t>(2,1,3)</a:t>
                </a:r>
              </a:p>
              <a:p>
                <a:r>
                  <a:rPr lang="en-US" altLang="zh-TW" sz="2800" dirty="0">
                    <a:latin typeface="Times New Roman" panose="02020603050405020304" pitchFamily="18" charset="0"/>
                    <a:cs typeface="Times New Roman" panose="02020603050405020304" pitchFamily="18" charset="0"/>
                  </a:rPr>
                  <a:t>N = 3 </a:t>
                </a:r>
              </a:p>
              <a:p>
                <a:r>
                  <a:rPr lang="en-US" altLang="zh-TW" sz="2800" dirty="0">
                    <a:latin typeface="Times New Roman" panose="02020603050405020304" pitchFamily="18" charset="0"/>
                    <a:cs typeface="Times New Roman" panose="02020603050405020304" pitchFamily="18" charset="0"/>
                  </a:rPr>
                  <a:t>Registers = N-1 = </a:t>
                </a:r>
                <a:r>
                  <a:rPr lang="en-US" altLang="zh-TW" sz="2800" dirty="0">
                    <a:solidFill>
                      <a:srgbClr val="FF0000"/>
                    </a:solidFill>
                    <a:latin typeface="Times New Roman" panose="02020603050405020304" pitchFamily="18" charset="0"/>
                    <a:cs typeface="Times New Roman" panose="02020603050405020304" pitchFamily="18" charset="0"/>
                  </a:rPr>
                  <a:t>2</a:t>
                </a:r>
                <a:r>
                  <a:rPr lang="en-US" altLang="zh-TW" sz="2800" dirty="0">
                    <a:latin typeface="Times New Roman" panose="02020603050405020304" pitchFamily="18" charset="0"/>
                    <a:cs typeface="Times New Roman" panose="02020603050405020304" pitchFamily="18" charset="0"/>
                  </a:rPr>
                  <a:t> </a:t>
                </a:r>
              </a:p>
              <a:p>
                <a:r>
                  <a:rPr lang="en-US" altLang="zh-TW" sz="2800" dirty="0">
                    <a:latin typeface="Times New Roman" panose="02020603050405020304" pitchFamily="18" charset="0"/>
                    <a:cs typeface="Times New Roman" panose="02020603050405020304" pitchFamily="18" charset="0"/>
                  </a:rPr>
                  <a:t>Number of state = </a:t>
                </a:r>
                <a14:m>
                  <m:oMath xmlns:m="http://schemas.openxmlformats.org/officeDocument/2006/math">
                    <m:sSup>
                      <m:sSupPr>
                        <m:ctrlPr>
                          <a:rPr lang="en-US" altLang="zh-TW" sz="2800" i="1" dirty="0" smtClean="0">
                            <a:solidFill>
                              <a:srgbClr val="FF0000"/>
                            </a:solidFill>
                            <a:latin typeface="Cambria Math" panose="02040503050406030204" pitchFamily="18" charset="0"/>
                          </a:rPr>
                        </m:ctrlPr>
                      </m:sSupPr>
                      <m:e>
                        <m:r>
                          <a:rPr lang="en-US" altLang="zh-TW" sz="2800" b="0" i="1" dirty="0" smtClean="0">
                            <a:solidFill>
                              <a:srgbClr val="FF0000"/>
                            </a:solidFill>
                            <a:latin typeface="Cambria Math" panose="02040503050406030204" pitchFamily="18" charset="0"/>
                          </a:rPr>
                          <m:t>2</m:t>
                        </m:r>
                      </m:e>
                      <m:sup>
                        <m:r>
                          <a:rPr lang="en-US" altLang="zh-TW" sz="2800" b="0" i="1" dirty="0" smtClean="0">
                            <a:solidFill>
                              <a:srgbClr val="FF0000"/>
                            </a:solidFill>
                            <a:latin typeface="Cambria Math" panose="02040503050406030204" pitchFamily="18" charset="0"/>
                          </a:rPr>
                          <m:t>2</m:t>
                        </m:r>
                      </m:sup>
                    </m:sSup>
                    <m:r>
                      <a:rPr lang="en-US" altLang="zh-TW" sz="2800" b="0" i="1" dirty="0" smtClean="0">
                        <a:solidFill>
                          <a:srgbClr val="FF0000"/>
                        </a:solidFill>
                        <a:latin typeface="Cambria Math" panose="02040503050406030204" pitchFamily="18" charset="0"/>
                      </a:rPr>
                      <m:t>=</m:t>
                    </m:r>
                    <m:r>
                      <a:rPr lang="en-US" altLang="zh-TW" sz="2800" i="1" dirty="0" smtClean="0">
                        <a:solidFill>
                          <a:srgbClr val="FF0000"/>
                        </a:solidFill>
                        <a:latin typeface="Cambria Math" panose="02040503050406030204" pitchFamily="18" charset="0"/>
                      </a:rPr>
                      <m:t>4</m:t>
                    </m:r>
                  </m:oMath>
                </a14:m>
                <a:endParaRPr lang="zh-TW" altLang="en-US" sz="28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C25C5547-6EEE-24E9-0F0B-597669CD8299}"/>
                  </a:ext>
                </a:extLst>
              </p:cNvPr>
              <p:cNvSpPr txBox="1">
                <a:spLocks noRot="1" noChangeAspect="1" noMove="1" noResize="1" noEditPoints="1" noAdjustHandles="1" noChangeArrowheads="1" noChangeShapeType="1" noTextEdit="1"/>
              </p:cNvSpPr>
              <p:nvPr/>
            </p:nvSpPr>
            <p:spPr>
              <a:xfrm>
                <a:off x="7156291" y="2395399"/>
                <a:ext cx="3909660" cy="2246769"/>
              </a:xfrm>
              <a:prstGeom prst="rect">
                <a:avLst/>
              </a:prstGeom>
              <a:blipFill>
                <a:blip r:embed="rId4"/>
                <a:stretch>
                  <a:fillRect l="-3276" t="-2981" b="-6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464709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9337-C779-3D04-D156-D1595416B308}"/>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D6D5C328-79D3-0248-2C67-36AD8CFDF732}"/>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C6F16EC-09B8-3745-D33C-6141D3833C8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7C99157D-46F5-FD32-5A81-FB72980FD819}"/>
              </a:ext>
            </a:extLst>
          </p:cNvPr>
          <p:cNvSpPr>
            <a:spLocks noGrp="1"/>
          </p:cNvSpPr>
          <p:nvPr>
            <p:ph type="sldNum" sz="quarter" idx="12"/>
          </p:nvPr>
        </p:nvSpPr>
        <p:spPr/>
        <p:txBody>
          <a:bodyPr/>
          <a:lstStyle/>
          <a:p>
            <a:fld id="{8539F7DE-D043-4C1B-A99A-5AD622BBCAEB}" type="slidenum">
              <a:rPr lang="zh-TW" altLang="en-US" smtClean="0"/>
              <a:t>107</a:t>
            </a:fld>
            <a:endParaRPr lang="zh-TW" altLang="en-US"/>
          </a:p>
        </p:txBody>
      </p:sp>
      <p:grpSp>
        <p:nvGrpSpPr>
          <p:cNvPr id="118" name="群組 117">
            <a:extLst>
              <a:ext uri="{FF2B5EF4-FFF2-40B4-BE49-F238E27FC236}">
                <a16:creationId xmlns:a16="http://schemas.microsoft.com/office/drawing/2014/main" id="{D180058D-401E-D1F7-D7DF-9C441825462D}"/>
              </a:ext>
            </a:extLst>
          </p:cNvPr>
          <p:cNvGrpSpPr/>
          <p:nvPr/>
        </p:nvGrpSpPr>
        <p:grpSpPr>
          <a:xfrm>
            <a:off x="343147" y="1077023"/>
            <a:ext cx="5635067" cy="5554530"/>
            <a:chOff x="2730747" y="1097343"/>
            <a:chExt cx="5635067" cy="5554530"/>
          </a:xfrm>
        </p:grpSpPr>
        <p:grpSp>
          <p:nvGrpSpPr>
            <p:cNvPr id="64" name="群組 63">
              <a:extLst>
                <a:ext uri="{FF2B5EF4-FFF2-40B4-BE49-F238E27FC236}">
                  <a16:creationId xmlns:a16="http://schemas.microsoft.com/office/drawing/2014/main" id="{A5FB68EA-0EE2-0010-88FE-24B1DD55564D}"/>
                </a:ext>
              </a:extLst>
            </p:cNvPr>
            <p:cNvGrpSpPr/>
            <p:nvPr/>
          </p:nvGrpSpPr>
          <p:grpSpPr>
            <a:xfrm>
              <a:off x="2730747" y="3393185"/>
              <a:ext cx="1080000" cy="1080000"/>
              <a:chOff x="3068320" y="1351280"/>
              <a:chExt cx="1080000" cy="1080000"/>
            </a:xfrm>
          </p:grpSpPr>
          <p:sp>
            <p:nvSpPr>
              <p:cNvPr id="65" name="橢圓 64">
                <a:extLst>
                  <a:ext uri="{FF2B5EF4-FFF2-40B4-BE49-F238E27FC236}">
                    <a16:creationId xmlns:a16="http://schemas.microsoft.com/office/drawing/2014/main" id="{0C5A6245-44B1-84B7-9EB3-341298A31F33}"/>
                  </a:ext>
                </a:extLst>
              </p:cNvPr>
              <p:cNvSpPr/>
              <p:nvPr/>
            </p:nvSpPr>
            <p:spPr>
              <a:xfrm>
                <a:off x="3068320" y="1351280"/>
                <a:ext cx="1080000" cy="10800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9D882013-1DB9-D532-2930-C971520EC204}"/>
                  </a:ext>
                </a:extLst>
              </p:cNvPr>
              <p:cNvSpPr txBox="1"/>
              <p:nvPr/>
            </p:nvSpPr>
            <p:spPr>
              <a:xfrm>
                <a:off x="3326031" y="1425580"/>
                <a:ext cx="564578"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S2</a:t>
                </a:r>
                <a:endParaRPr lang="zh-TW" altLang="en-US" dirty="0">
                  <a:latin typeface="Times New Roman" panose="02020603050405020304" pitchFamily="18" charset="0"/>
                  <a:cs typeface="Times New Roman" panose="02020603050405020304" pitchFamily="18" charset="0"/>
                </a:endParaRPr>
              </a:p>
            </p:txBody>
          </p:sp>
          <p:sp>
            <p:nvSpPr>
              <p:cNvPr id="67" name="文字方塊 66">
                <a:extLst>
                  <a:ext uri="{FF2B5EF4-FFF2-40B4-BE49-F238E27FC236}">
                    <a16:creationId xmlns:a16="http://schemas.microsoft.com/office/drawing/2014/main" id="{A17A4B5B-5311-BDF5-B594-1A5FD22173D5}"/>
                  </a:ext>
                </a:extLst>
              </p:cNvPr>
              <p:cNvSpPr txBox="1"/>
              <p:nvPr/>
            </p:nvSpPr>
            <p:spPr>
              <a:xfrm>
                <a:off x="3336450" y="1872218"/>
                <a:ext cx="543739" cy="523220"/>
              </a:xfrm>
              <a:prstGeom prst="rect">
                <a:avLst/>
              </a:prstGeom>
              <a:noFill/>
            </p:spPr>
            <p:txBody>
              <a:bodyPr wrap="none" rtlCol="0">
                <a:spAutoFit/>
              </a:bodyPr>
              <a:lstStyle/>
              <a:p>
                <a:r>
                  <a:rPr lang="en-US" altLang="zh-TW" sz="2800" dirty="0">
                    <a:solidFill>
                      <a:srgbClr val="FF0000"/>
                    </a:solidFill>
                    <a:latin typeface="Times New Roman" panose="02020603050405020304" pitchFamily="18" charset="0"/>
                    <a:cs typeface="Times New Roman" panose="02020603050405020304" pitchFamily="18" charset="0"/>
                  </a:rPr>
                  <a:t>10</a:t>
                </a:r>
                <a:endParaRPr lang="zh-TW" altLang="en-US" dirty="0">
                  <a:solidFill>
                    <a:srgbClr val="FF0000"/>
                  </a:solidFill>
                  <a:latin typeface="Times New Roman" panose="02020603050405020304" pitchFamily="18" charset="0"/>
                  <a:cs typeface="Times New Roman" panose="02020603050405020304" pitchFamily="18" charset="0"/>
                </a:endParaRPr>
              </a:p>
            </p:txBody>
          </p:sp>
        </p:grpSp>
        <p:grpSp>
          <p:nvGrpSpPr>
            <p:cNvPr id="68" name="群組 67">
              <a:extLst>
                <a:ext uri="{FF2B5EF4-FFF2-40B4-BE49-F238E27FC236}">
                  <a16:creationId xmlns:a16="http://schemas.microsoft.com/office/drawing/2014/main" id="{53646FB1-D028-5057-AB69-3E9DCE5A5BFE}"/>
                </a:ext>
              </a:extLst>
            </p:cNvPr>
            <p:cNvGrpSpPr/>
            <p:nvPr/>
          </p:nvGrpSpPr>
          <p:grpSpPr>
            <a:xfrm>
              <a:off x="7285814" y="3393185"/>
              <a:ext cx="1080000" cy="1080000"/>
              <a:chOff x="3068320" y="1351280"/>
              <a:chExt cx="1080000" cy="1080000"/>
            </a:xfrm>
          </p:grpSpPr>
          <p:sp>
            <p:nvSpPr>
              <p:cNvPr id="69" name="橢圓 68">
                <a:extLst>
                  <a:ext uri="{FF2B5EF4-FFF2-40B4-BE49-F238E27FC236}">
                    <a16:creationId xmlns:a16="http://schemas.microsoft.com/office/drawing/2014/main" id="{85368764-29DA-5F69-CA44-3CABA581C278}"/>
                  </a:ext>
                </a:extLst>
              </p:cNvPr>
              <p:cNvSpPr/>
              <p:nvPr/>
            </p:nvSpPr>
            <p:spPr>
              <a:xfrm>
                <a:off x="3068320" y="1351280"/>
                <a:ext cx="1080000" cy="10800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8F0B5FE9-D027-A0BD-56CB-FF9A74436513}"/>
                  </a:ext>
                </a:extLst>
              </p:cNvPr>
              <p:cNvSpPr txBox="1"/>
              <p:nvPr/>
            </p:nvSpPr>
            <p:spPr>
              <a:xfrm>
                <a:off x="3326031" y="1425580"/>
                <a:ext cx="564578"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S1</a:t>
                </a:r>
                <a:endParaRPr lang="zh-TW" altLang="en-US" dirty="0">
                  <a:latin typeface="Times New Roman" panose="02020603050405020304" pitchFamily="18" charset="0"/>
                  <a:cs typeface="Times New Roman" panose="02020603050405020304" pitchFamily="18" charset="0"/>
                </a:endParaRPr>
              </a:p>
            </p:txBody>
          </p:sp>
          <p:sp>
            <p:nvSpPr>
              <p:cNvPr id="71" name="文字方塊 70">
                <a:extLst>
                  <a:ext uri="{FF2B5EF4-FFF2-40B4-BE49-F238E27FC236}">
                    <a16:creationId xmlns:a16="http://schemas.microsoft.com/office/drawing/2014/main" id="{42724F51-C797-066D-4AA3-E5E5C00726DF}"/>
                  </a:ext>
                </a:extLst>
              </p:cNvPr>
              <p:cNvSpPr txBox="1"/>
              <p:nvPr/>
            </p:nvSpPr>
            <p:spPr>
              <a:xfrm>
                <a:off x="3336450" y="1872218"/>
                <a:ext cx="543739" cy="523220"/>
              </a:xfrm>
              <a:prstGeom prst="rect">
                <a:avLst/>
              </a:prstGeom>
              <a:noFill/>
            </p:spPr>
            <p:txBody>
              <a:bodyPr wrap="none" rtlCol="0">
                <a:spAutoFit/>
              </a:bodyPr>
              <a:lstStyle/>
              <a:p>
                <a:r>
                  <a:rPr lang="en-US" altLang="zh-TW" sz="2800" dirty="0">
                    <a:solidFill>
                      <a:srgbClr val="FF0000"/>
                    </a:solidFill>
                    <a:latin typeface="Times New Roman" panose="02020603050405020304" pitchFamily="18" charset="0"/>
                    <a:cs typeface="Times New Roman" panose="02020603050405020304" pitchFamily="18" charset="0"/>
                  </a:rPr>
                  <a:t>01</a:t>
                </a:r>
                <a:endParaRPr lang="zh-TW" altLang="en-US" dirty="0">
                  <a:solidFill>
                    <a:srgbClr val="FF0000"/>
                  </a:solidFill>
                  <a:latin typeface="Times New Roman" panose="02020603050405020304" pitchFamily="18" charset="0"/>
                  <a:cs typeface="Times New Roman" panose="02020603050405020304" pitchFamily="18" charset="0"/>
                </a:endParaRPr>
              </a:p>
            </p:txBody>
          </p:sp>
        </p:grpSp>
        <p:sp>
          <p:nvSpPr>
            <p:cNvPr id="72" name="文字方塊 71">
              <a:extLst>
                <a:ext uri="{FF2B5EF4-FFF2-40B4-BE49-F238E27FC236}">
                  <a16:creationId xmlns:a16="http://schemas.microsoft.com/office/drawing/2014/main" id="{CF3F9BC0-71F1-C840-3B40-EDF3376D9C2C}"/>
                </a:ext>
              </a:extLst>
            </p:cNvPr>
            <p:cNvSpPr txBox="1"/>
            <p:nvPr/>
          </p:nvSpPr>
          <p:spPr>
            <a:xfrm>
              <a:off x="5267968" y="3285917"/>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0/01</a:t>
              </a:r>
              <a:endParaRPr lang="zh-TW" altLang="en-US" sz="1600" dirty="0">
                <a:latin typeface="Times New Roman" panose="02020603050405020304" pitchFamily="18" charset="0"/>
                <a:cs typeface="Times New Roman" panose="02020603050405020304" pitchFamily="18" charset="0"/>
              </a:endParaRPr>
            </a:p>
          </p:txBody>
        </p:sp>
        <p:cxnSp>
          <p:nvCxnSpPr>
            <p:cNvPr id="73" name="直線單箭頭接點 72">
              <a:extLst>
                <a:ext uri="{FF2B5EF4-FFF2-40B4-BE49-F238E27FC236}">
                  <a16:creationId xmlns:a16="http://schemas.microsoft.com/office/drawing/2014/main" id="{077B6283-E97A-D0D1-01BF-B483EA032013}"/>
                </a:ext>
              </a:extLst>
            </p:cNvPr>
            <p:cNvCxnSpPr>
              <a:cxnSpLocks/>
            </p:cNvCxnSpPr>
            <p:nvPr/>
          </p:nvCxnSpPr>
          <p:spPr>
            <a:xfrm flipV="1">
              <a:off x="3800327" y="3704920"/>
              <a:ext cx="3485486" cy="42662"/>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E319B62B-EAF5-1B6C-E909-CA1BF7F74D9B}"/>
                </a:ext>
              </a:extLst>
            </p:cNvPr>
            <p:cNvCxnSpPr>
              <a:cxnSpLocks/>
            </p:cNvCxnSpPr>
            <p:nvPr/>
          </p:nvCxnSpPr>
          <p:spPr>
            <a:xfrm flipH="1">
              <a:off x="3800327" y="4100801"/>
              <a:ext cx="3485486" cy="23758"/>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1EB45867-597A-6C77-1DEC-07509DB1CAF3}"/>
                </a:ext>
              </a:extLst>
            </p:cNvPr>
            <p:cNvSpPr txBox="1"/>
            <p:nvPr/>
          </p:nvSpPr>
          <p:spPr>
            <a:xfrm>
              <a:off x="5267968" y="4070472"/>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1/00</a:t>
              </a:r>
              <a:endParaRPr lang="zh-TW" altLang="en-US" sz="1600" dirty="0">
                <a:latin typeface="Times New Roman" panose="02020603050405020304" pitchFamily="18" charset="0"/>
                <a:cs typeface="Times New Roman" panose="02020603050405020304" pitchFamily="18" charset="0"/>
              </a:endParaRPr>
            </a:p>
          </p:txBody>
        </p:sp>
        <p:cxnSp>
          <p:nvCxnSpPr>
            <p:cNvPr id="80" name="直線單箭頭接點 79">
              <a:extLst>
                <a:ext uri="{FF2B5EF4-FFF2-40B4-BE49-F238E27FC236}">
                  <a16:creationId xmlns:a16="http://schemas.microsoft.com/office/drawing/2014/main" id="{47433DF2-DBD4-06F2-31D7-C65BC1B12AAF}"/>
                </a:ext>
              </a:extLst>
            </p:cNvPr>
            <p:cNvCxnSpPr>
              <a:cxnSpLocks/>
              <a:stCxn id="61" idx="6"/>
              <a:endCxn id="69" idx="4"/>
            </p:cNvCxnSpPr>
            <p:nvPr/>
          </p:nvCxnSpPr>
          <p:spPr>
            <a:xfrm flipV="1">
              <a:off x="6122903" y="4473185"/>
              <a:ext cx="1702911" cy="83824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1BD16050-0E91-5CAB-12A8-83486BA9AF69}"/>
                </a:ext>
              </a:extLst>
            </p:cNvPr>
            <p:cNvSpPr txBox="1"/>
            <p:nvPr/>
          </p:nvSpPr>
          <p:spPr>
            <a:xfrm>
              <a:off x="6859343" y="4957086"/>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0/10</a:t>
              </a:r>
              <a:endParaRPr lang="zh-TW" altLang="en-US" sz="1600" dirty="0">
                <a:latin typeface="Times New Roman" panose="02020603050405020304" pitchFamily="18" charset="0"/>
                <a:cs typeface="Times New Roman" panose="02020603050405020304" pitchFamily="18" charset="0"/>
              </a:endParaRPr>
            </a:p>
          </p:txBody>
        </p:sp>
        <p:grpSp>
          <p:nvGrpSpPr>
            <p:cNvPr id="102" name="群組 101">
              <a:extLst>
                <a:ext uri="{FF2B5EF4-FFF2-40B4-BE49-F238E27FC236}">
                  <a16:creationId xmlns:a16="http://schemas.microsoft.com/office/drawing/2014/main" id="{54B5B2D5-2315-E65B-9C48-775A1CE049DC}"/>
                </a:ext>
              </a:extLst>
            </p:cNvPr>
            <p:cNvGrpSpPr/>
            <p:nvPr/>
          </p:nvGrpSpPr>
          <p:grpSpPr>
            <a:xfrm>
              <a:off x="5042903" y="4771432"/>
              <a:ext cx="1080000" cy="1880441"/>
              <a:chOff x="5016000" y="4771432"/>
              <a:chExt cx="1080000" cy="1880441"/>
            </a:xfrm>
          </p:grpSpPr>
          <p:grpSp>
            <p:nvGrpSpPr>
              <p:cNvPr id="60" name="群組 59">
                <a:extLst>
                  <a:ext uri="{FF2B5EF4-FFF2-40B4-BE49-F238E27FC236}">
                    <a16:creationId xmlns:a16="http://schemas.microsoft.com/office/drawing/2014/main" id="{8FBCBB62-9A8C-8071-7445-D3CCE4F908CD}"/>
                  </a:ext>
                </a:extLst>
              </p:cNvPr>
              <p:cNvGrpSpPr/>
              <p:nvPr/>
            </p:nvGrpSpPr>
            <p:grpSpPr>
              <a:xfrm>
                <a:off x="5016000" y="4771432"/>
                <a:ext cx="1080000" cy="1080000"/>
                <a:chOff x="3068320" y="1351280"/>
                <a:chExt cx="1080000" cy="1080000"/>
              </a:xfrm>
            </p:grpSpPr>
            <p:sp>
              <p:nvSpPr>
                <p:cNvPr id="61" name="橢圓 60">
                  <a:extLst>
                    <a:ext uri="{FF2B5EF4-FFF2-40B4-BE49-F238E27FC236}">
                      <a16:creationId xmlns:a16="http://schemas.microsoft.com/office/drawing/2014/main" id="{88268958-6840-F1AF-02F2-C1B95B8484BA}"/>
                    </a:ext>
                  </a:extLst>
                </p:cNvPr>
                <p:cNvSpPr/>
                <p:nvPr/>
              </p:nvSpPr>
              <p:spPr>
                <a:xfrm>
                  <a:off x="3068320" y="1351280"/>
                  <a:ext cx="1080000" cy="10800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9686B0E9-CB81-52A8-E857-52A1FF7A5407}"/>
                    </a:ext>
                  </a:extLst>
                </p:cNvPr>
                <p:cNvSpPr txBox="1"/>
                <p:nvPr/>
              </p:nvSpPr>
              <p:spPr>
                <a:xfrm>
                  <a:off x="3326031" y="1425580"/>
                  <a:ext cx="564578"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S3</a:t>
                  </a:r>
                  <a:endParaRPr lang="zh-TW" altLang="en-US" dirty="0">
                    <a:latin typeface="Times New Roman" panose="02020603050405020304" pitchFamily="18" charset="0"/>
                    <a:cs typeface="Times New Roman" panose="02020603050405020304" pitchFamily="18" charset="0"/>
                  </a:endParaRPr>
                </a:p>
              </p:txBody>
            </p:sp>
            <p:sp>
              <p:nvSpPr>
                <p:cNvPr id="63" name="文字方塊 62">
                  <a:extLst>
                    <a:ext uri="{FF2B5EF4-FFF2-40B4-BE49-F238E27FC236}">
                      <a16:creationId xmlns:a16="http://schemas.microsoft.com/office/drawing/2014/main" id="{3AE550E2-38DB-D416-3E9E-099D872028E4}"/>
                    </a:ext>
                  </a:extLst>
                </p:cNvPr>
                <p:cNvSpPr txBox="1"/>
                <p:nvPr/>
              </p:nvSpPr>
              <p:spPr>
                <a:xfrm>
                  <a:off x="3336450" y="1872218"/>
                  <a:ext cx="530402" cy="523220"/>
                </a:xfrm>
                <a:prstGeom prst="rect">
                  <a:avLst/>
                </a:prstGeom>
                <a:noFill/>
              </p:spPr>
              <p:txBody>
                <a:bodyPr wrap="none" rtlCol="0">
                  <a:spAutoFit/>
                </a:bodyPr>
                <a:lstStyle/>
                <a:p>
                  <a:r>
                    <a:rPr lang="en-US" altLang="zh-TW" sz="2800" dirty="0">
                      <a:solidFill>
                        <a:srgbClr val="FF0000"/>
                      </a:solidFill>
                      <a:latin typeface="Times New Roman" panose="02020603050405020304" pitchFamily="18" charset="0"/>
                      <a:cs typeface="Times New Roman" panose="02020603050405020304" pitchFamily="18" charset="0"/>
                    </a:rPr>
                    <a:t>11</a:t>
                  </a:r>
                  <a:endParaRPr lang="zh-TW" altLang="en-US" dirty="0">
                    <a:solidFill>
                      <a:srgbClr val="FF0000"/>
                    </a:solidFill>
                    <a:latin typeface="Times New Roman" panose="02020603050405020304" pitchFamily="18" charset="0"/>
                    <a:cs typeface="Times New Roman" panose="02020603050405020304" pitchFamily="18" charset="0"/>
                  </a:endParaRPr>
                </a:p>
              </p:txBody>
            </p:sp>
          </p:grpSp>
          <p:sp>
            <p:nvSpPr>
              <p:cNvPr id="82" name="弧形 81">
                <a:extLst>
                  <a:ext uri="{FF2B5EF4-FFF2-40B4-BE49-F238E27FC236}">
                    <a16:creationId xmlns:a16="http://schemas.microsoft.com/office/drawing/2014/main" id="{99E425E1-0F22-CEB9-FA31-37AC4959A94F}"/>
                  </a:ext>
                </a:extLst>
              </p:cNvPr>
              <p:cNvSpPr/>
              <p:nvPr/>
            </p:nvSpPr>
            <p:spPr>
              <a:xfrm rot="5400000" flipH="1">
                <a:off x="5053608" y="5273668"/>
                <a:ext cx="1004784" cy="902867"/>
              </a:xfrm>
              <a:prstGeom prst="arc">
                <a:avLst>
                  <a:gd name="adj1" fmla="val 4945953"/>
                  <a:gd name="adj2" fmla="val 16859546"/>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3" name="文字方塊 82">
                <a:extLst>
                  <a:ext uri="{FF2B5EF4-FFF2-40B4-BE49-F238E27FC236}">
                    <a16:creationId xmlns:a16="http://schemas.microsoft.com/office/drawing/2014/main" id="{C4786102-EF51-A26B-5EA5-44DBB21D0C5A}"/>
                  </a:ext>
                </a:extLst>
              </p:cNvPr>
              <p:cNvSpPr txBox="1"/>
              <p:nvPr/>
            </p:nvSpPr>
            <p:spPr>
              <a:xfrm>
                <a:off x="5190355" y="6190208"/>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1/01</a:t>
                </a:r>
                <a:endParaRPr lang="zh-TW" altLang="en-US" sz="1600" dirty="0">
                  <a:latin typeface="Times New Roman" panose="02020603050405020304" pitchFamily="18" charset="0"/>
                  <a:cs typeface="Times New Roman" panose="02020603050405020304" pitchFamily="18" charset="0"/>
                </a:endParaRPr>
              </a:p>
            </p:txBody>
          </p:sp>
        </p:grpSp>
        <p:cxnSp>
          <p:nvCxnSpPr>
            <p:cNvPr id="85" name="直線單箭頭接點 84">
              <a:extLst>
                <a:ext uri="{FF2B5EF4-FFF2-40B4-BE49-F238E27FC236}">
                  <a16:creationId xmlns:a16="http://schemas.microsoft.com/office/drawing/2014/main" id="{6D92D0E4-7589-1DFF-26C8-2065BA16D958}"/>
                </a:ext>
              </a:extLst>
            </p:cNvPr>
            <p:cNvCxnSpPr>
              <a:cxnSpLocks/>
              <a:stCxn id="65" idx="4"/>
              <a:endCxn id="61" idx="2"/>
            </p:cNvCxnSpPr>
            <p:nvPr/>
          </p:nvCxnSpPr>
          <p:spPr>
            <a:xfrm>
              <a:off x="3270747" y="4473185"/>
              <a:ext cx="1772156" cy="838247"/>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文字方塊 85">
              <a:extLst>
                <a:ext uri="{FF2B5EF4-FFF2-40B4-BE49-F238E27FC236}">
                  <a16:creationId xmlns:a16="http://schemas.microsoft.com/office/drawing/2014/main" id="{376B04B8-F152-D5DF-7D10-AF1BD55B2423}"/>
                </a:ext>
              </a:extLst>
            </p:cNvPr>
            <p:cNvSpPr txBox="1"/>
            <p:nvPr/>
          </p:nvSpPr>
          <p:spPr>
            <a:xfrm>
              <a:off x="3616454" y="4876509"/>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1/10</a:t>
              </a:r>
              <a:endParaRPr lang="zh-TW" altLang="en-US" sz="1600" dirty="0">
                <a:latin typeface="Times New Roman" panose="02020603050405020304" pitchFamily="18" charset="0"/>
                <a:cs typeface="Times New Roman" panose="02020603050405020304" pitchFamily="18" charset="0"/>
              </a:endParaRPr>
            </a:p>
          </p:txBody>
        </p:sp>
        <p:cxnSp>
          <p:nvCxnSpPr>
            <p:cNvPr id="89" name="直線單箭頭接點 88">
              <a:extLst>
                <a:ext uri="{FF2B5EF4-FFF2-40B4-BE49-F238E27FC236}">
                  <a16:creationId xmlns:a16="http://schemas.microsoft.com/office/drawing/2014/main" id="{94D847E0-2BFB-87D4-2C36-4B46089CD354}"/>
                </a:ext>
              </a:extLst>
            </p:cNvPr>
            <p:cNvCxnSpPr>
              <a:cxnSpLocks/>
              <a:stCxn id="57" idx="2"/>
              <a:endCxn id="65" idx="7"/>
            </p:cNvCxnSpPr>
            <p:nvPr/>
          </p:nvCxnSpPr>
          <p:spPr>
            <a:xfrm flipH="1">
              <a:off x="3652585" y="2481761"/>
              <a:ext cx="1390318" cy="106958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AE19CD2A-E97B-819D-BEDB-9D4538C669E6}"/>
                </a:ext>
              </a:extLst>
            </p:cNvPr>
            <p:cNvSpPr txBox="1"/>
            <p:nvPr/>
          </p:nvSpPr>
          <p:spPr>
            <a:xfrm>
              <a:off x="3590635" y="2605326"/>
              <a:ext cx="719877"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1/11</a:t>
              </a:r>
              <a:endParaRPr lang="zh-TW" altLang="en-US" sz="1600" dirty="0">
                <a:latin typeface="Times New Roman" panose="02020603050405020304" pitchFamily="18" charset="0"/>
                <a:cs typeface="Times New Roman" panose="02020603050405020304" pitchFamily="18" charset="0"/>
              </a:endParaRPr>
            </a:p>
          </p:txBody>
        </p:sp>
        <p:grpSp>
          <p:nvGrpSpPr>
            <p:cNvPr id="103" name="群組 102">
              <a:extLst>
                <a:ext uri="{FF2B5EF4-FFF2-40B4-BE49-F238E27FC236}">
                  <a16:creationId xmlns:a16="http://schemas.microsoft.com/office/drawing/2014/main" id="{37FF75EB-C5CA-C00C-3BB4-9D1F85F8F43A}"/>
                </a:ext>
              </a:extLst>
            </p:cNvPr>
            <p:cNvGrpSpPr/>
            <p:nvPr/>
          </p:nvGrpSpPr>
          <p:grpSpPr>
            <a:xfrm>
              <a:off x="5042903" y="1097343"/>
              <a:ext cx="1080000" cy="1924418"/>
              <a:chOff x="5069807" y="1097343"/>
              <a:chExt cx="1080000" cy="1924418"/>
            </a:xfrm>
          </p:grpSpPr>
          <p:grpSp>
            <p:nvGrpSpPr>
              <p:cNvPr id="56" name="群組 55">
                <a:extLst>
                  <a:ext uri="{FF2B5EF4-FFF2-40B4-BE49-F238E27FC236}">
                    <a16:creationId xmlns:a16="http://schemas.microsoft.com/office/drawing/2014/main" id="{6465A1FA-84D1-D798-E158-A4C99D18090D}"/>
                  </a:ext>
                </a:extLst>
              </p:cNvPr>
              <p:cNvGrpSpPr/>
              <p:nvPr/>
            </p:nvGrpSpPr>
            <p:grpSpPr>
              <a:xfrm>
                <a:off x="5069807" y="1941761"/>
                <a:ext cx="1080000" cy="1080000"/>
                <a:chOff x="3068320" y="1351280"/>
                <a:chExt cx="1080000" cy="1080000"/>
              </a:xfrm>
            </p:grpSpPr>
            <p:sp>
              <p:nvSpPr>
                <p:cNvPr id="57" name="橢圓 56">
                  <a:extLst>
                    <a:ext uri="{FF2B5EF4-FFF2-40B4-BE49-F238E27FC236}">
                      <a16:creationId xmlns:a16="http://schemas.microsoft.com/office/drawing/2014/main" id="{CA289EAE-36D8-CC06-3496-6DA589E83903}"/>
                    </a:ext>
                  </a:extLst>
                </p:cNvPr>
                <p:cNvSpPr/>
                <p:nvPr/>
              </p:nvSpPr>
              <p:spPr>
                <a:xfrm>
                  <a:off x="3068320" y="1351280"/>
                  <a:ext cx="1080000" cy="10800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DD550651-4F8E-9066-5294-D1D5501AF66D}"/>
                    </a:ext>
                  </a:extLst>
                </p:cNvPr>
                <p:cNvSpPr txBox="1"/>
                <p:nvPr/>
              </p:nvSpPr>
              <p:spPr>
                <a:xfrm>
                  <a:off x="3326031" y="1425580"/>
                  <a:ext cx="564578" cy="523220"/>
                </a:xfrm>
                <a:prstGeom prst="rect">
                  <a:avLst/>
                </a:prstGeom>
                <a:noFill/>
              </p:spPr>
              <p:txBody>
                <a:bodyPr wrap="none" rtlCol="0">
                  <a:spAutoFit/>
                </a:bodyPr>
                <a:lstStyle/>
                <a:p>
                  <a:r>
                    <a:rPr lang="en-US" altLang="zh-TW" sz="2800" dirty="0">
                      <a:latin typeface="Times New Roman" panose="02020603050405020304" pitchFamily="18" charset="0"/>
                      <a:cs typeface="Times New Roman" panose="02020603050405020304" pitchFamily="18" charset="0"/>
                    </a:rPr>
                    <a:t>S0</a:t>
                  </a:r>
                  <a:endParaRPr lang="zh-TW" altLang="en-US" dirty="0">
                    <a:latin typeface="Times New Roman" panose="02020603050405020304" pitchFamily="18" charset="0"/>
                    <a:cs typeface="Times New Roman" panose="02020603050405020304" pitchFamily="18" charset="0"/>
                  </a:endParaRPr>
                </a:p>
              </p:txBody>
            </p:sp>
            <p:sp>
              <p:nvSpPr>
                <p:cNvPr id="59" name="文字方塊 58">
                  <a:extLst>
                    <a:ext uri="{FF2B5EF4-FFF2-40B4-BE49-F238E27FC236}">
                      <a16:creationId xmlns:a16="http://schemas.microsoft.com/office/drawing/2014/main" id="{FC6CE99B-91B0-DCD8-B021-FF5B88D434A3}"/>
                    </a:ext>
                  </a:extLst>
                </p:cNvPr>
                <p:cNvSpPr txBox="1"/>
                <p:nvPr/>
              </p:nvSpPr>
              <p:spPr>
                <a:xfrm>
                  <a:off x="3336450" y="1872218"/>
                  <a:ext cx="543739" cy="523220"/>
                </a:xfrm>
                <a:prstGeom prst="rect">
                  <a:avLst/>
                </a:prstGeom>
                <a:noFill/>
              </p:spPr>
              <p:txBody>
                <a:bodyPr wrap="none" rtlCol="0">
                  <a:spAutoFit/>
                </a:bodyPr>
                <a:lstStyle/>
                <a:p>
                  <a:r>
                    <a:rPr lang="en-US" altLang="zh-TW" sz="2800" dirty="0">
                      <a:solidFill>
                        <a:srgbClr val="FF0000"/>
                      </a:solidFill>
                      <a:latin typeface="Times New Roman" panose="02020603050405020304" pitchFamily="18" charset="0"/>
                      <a:cs typeface="Times New Roman" panose="02020603050405020304" pitchFamily="18" charset="0"/>
                    </a:rPr>
                    <a:t>00</a:t>
                  </a:r>
                  <a:endParaRPr lang="zh-TW" altLang="en-US" dirty="0">
                    <a:solidFill>
                      <a:srgbClr val="FF0000"/>
                    </a:solidFill>
                    <a:latin typeface="Times New Roman" panose="02020603050405020304" pitchFamily="18" charset="0"/>
                    <a:cs typeface="Times New Roman" panose="02020603050405020304" pitchFamily="18" charset="0"/>
                  </a:endParaRPr>
                </a:p>
              </p:txBody>
            </p:sp>
          </p:grpSp>
          <p:sp>
            <p:nvSpPr>
              <p:cNvPr id="93" name="弧形 92">
                <a:extLst>
                  <a:ext uri="{FF2B5EF4-FFF2-40B4-BE49-F238E27FC236}">
                    <a16:creationId xmlns:a16="http://schemas.microsoft.com/office/drawing/2014/main" id="{80FF5036-1F89-E7BB-CDA6-8FA051E29124}"/>
                  </a:ext>
                </a:extLst>
              </p:cNvPr>
              <p:cNvSpPr/>
              <p:nvPr/>
            </p:nvSpPr>
            <p:spPr>
              <a:xfrm rot="5400000">
                <a:off x="5107415" y="1601272"/>
                <a:ext cx="1004784" cy="902867"/>
              </a:xfrm>
              <a:prstGeom prst="arc">
                <a:avLst>
                  <a:gd name="adj1" fmla="val 4945953"/>
                  <a:gd name="adj2" fmla="val 16859546"/>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4" name="文字方塊 93">
                <a:extLst>
                  <a:ext uri="{FF2B5EF4-FFF2-40B4-BE49-F238E27FC236}">
                    <a16:creationId xmlns:a16="http://schemas.microsoft.com/office/drawing/2014/main" id="{B0A73485-D537-2E8C-0CAE-DD571765A06D}"/>
                  </a:ext>
                </a:extLst>
              </p:cNvPr>
              <p:cNvSpPr txBox="1"/>
              <p:nvPr/>
            </p:nvSpPr>
            <p:spPr>
              <a:xfrm>
                <a:off x="5244162" y="1097343"/>
                <a:ext cx="731290"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0/00</a:t>
                </a:r>
                <a:endParaRPr lang="zh-TW" altLang="en-US" dirty="0">
                  <a:latin typeface="Times New Roman" panose="02020603050405020304" pitchFamily="18" charset="0"/>
                  <a:cs typeface="Times New Roman" panose="02020603050405020304" pitchFamily="18" charset="0"/>
                </a:endParaRPr>
              </a:p>
            </p:txBody>
          </p:sp>
        </p:grpSp>
        <p:cxnSp>
          <p:nvCxnSpPr>
            <p:cNvPr id="95" name="直線單箭頭接點 94">
              <a:extLst>
                <a:ext uri="{FF2B5EF4-FFF2-40B4-BE49-F238E27FC236}">
                  <a16:creationId xmlns:a16="http://schemas.microsoft.com/office/drawing/2014/main" id="{9FD7CF21-024A-5FFF-D337-2ED5CA1CD0EE}"/>
                </a:ext>
              </a:extLst>
            </p:cNvPr>
            <p:cNvCxnSpPr>
              <a:cxnSpLocks/>
              <a:stCxn id="69" idx="1"/>
              <a:endCxn id="57" idx="6"/>
            </p:cNvCxnSpPr>
            <p:nvPr/>
          </p:nvCxnSpPr>
          <p:spPr>
            <a:xfrm flipH="1" flipV="1">
              <a:off x="6122903" y="2481761"/>
              <a:ext cx="1321073" cy="1069586"/>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6" name="文字方塊 95">
              <a:extLst>
                <a:ext uri="{FF2B5EF4-FFF2-40B4-BE49-F238E27FC236}">
                  <a16:creationId xmlns:a16="http://schemas.microsoft.com/office/drawing/2014/main" id="{D96CECE9-49E2-847F-8C9A-D2372B15E817}"/>
                </a:ext>
              </a:extLst>
            </p:cNvPr>
            <p:cNvSpPr txBox="1"/>
            <p:nvPr/>
          </p:nvSpPr>
          <p:spPr>
            <a:xfrm>
              <a:off x="6859343" y="2661520"/>
              <a:ext cx="719877"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0/11</a:t>
              </a:r>
              <a:endParaRPr lang="zh-TW" altLang="en-US" sz="1600" dirty="0">
                <a:latin typeface="Times New Roman" panose="02020603050405020304" pitchFamily="18" charset="0"/>
                <a:cs typeface="Times New Roman" panose="02020603050405020304" pitchFamily="18" charset="0"/>
              </a:endParaRPr>
            </a:p>
          </p:txBody>
        </p:sp>
      </p:grpSp>
      <p:grpSp>
        <p:nvGrpSpPr>
          <p:cNvPr id="3" name="群組 2">
            <a:extLst>
              <a:ext uri="{FF2B5EF4-FFF2-40B4-BE49-F238E27FC236}">
                <a16:creationId xmlns:a16="http://schemas.microsoft.com/office/drawing/2014/main" id="{61C35474-AB45-65D8-CAEF-FC1CAF0FBBD4}"/>
              </a:ext>
            </a:extLst>
          </p:cNvPr>
          <p:cNvGrpSpPr/>
          <p:nvPr/>
        </p:nvGrpSpPr>
        <p:grpSpPr>
          <a:xfrm>
            <a:off x="6652740" y="1713493"/>
            <a:ext cx="4439807" cy="3417850"/>
            <a:chOff x="6652740" y="1713493"/>
            <a:chExt cx="4439807" cy="3417850"/>
          </a:xfrm>
        </p:grpSpPr>
        <p:sp>
          <p:nvSpPr>
            <p:cNvPr id="2" name="橢圓 1">
              <a:extLst>
                <a:ext uri="{FF2B5EF4-FFF2-40B4-BE49-F238E27FC236}">
                  <a16:creationId xmlns:a16="http://schemas.microsoft.com/office/drawing/2014/main" id="{34D1687F-D3CF-6377-587C-56799EF7E1B9}"/>
                </a:ext>
              </a:extLst>
            </p:cNvPr>
            <p:cNvSpPr/>
            <p:nvPr/>
          </p:nvSpPr>
          <p:spPr>
            <a:xfrm>
              <a:off x="7474120" y="378774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92ED1019-501F-63DA-3552-DDB1052DEBF2}"/>
                </a:ext>
              </a:extLst>
            </p:cNvPr>
            <p:cNvSpPr/>
            <p:nvPr/>
          </p:nvSpPr>
          <p:spPr>
            <a:xfrm>
              <a:off x="7474120" y="2824371"/>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095522CA-6780-A6AE-EAEF-9E3689B5E6F2}"/>
                </a:ext>
              </a:extLst>
            </p:cNvPr>
            <p:cNvSpPr/>
            <p:nvPr/>
          </p:nvSpPr>
          <p:spPr>
            <a:xfrm>
              <a:off x="7474120" y="475111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9CB3974E-DC78-E9E9-E577-6AFFB862EF88}"/>
                </a:ext>
              </a:extLst>
            </p:cNvPr>
            <p:cNvSpPr/>
            <p:nvPr/>
          </p:nvSpPr>
          <p:spPr>
            <a:xfrm>
              <a:off x="7474120" y="1861000"/>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F5A860B-4A9C-B73A-EC03-4BB6C74CADBE}"/>
                </a:ext>
              </a:extLst>
            </p:cNvPr>
            <p:cNvSpPr/>
            <p:nvPr/>
          </p:nvSpPr>
          <p:spPr>
            <a:xfrm>
              <a:off x="10732547" y="378708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BB7FF68-DEC9-341A-22E0-7FD67E8D5E14}"/>
                </a:ext>
              </a:extLst>
            </p:cNvPr>
            <p:cNvSpPr/>
            <p:nvPr/>
          </p:nvSpPr>
          <p:spPr>
            <a:xfrm>
              <a:off x="10732547" y="282305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69023FA-0394-FDA1-1736-E3134092F14A}"/>
                </a:ext>
              </a:extLst>
            </p:cNvPr>
            <p:cNvSpPr/>
            <p:nvPr/>
          </p:nvSpPr>
          <p:spPr>
            <a:xfrm>
              <a:off x="10732547" y="475111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A6764FB8-CE08-14E1-A91E-165819FBBD72}"/>
                </a:ext>
              </a:extLst>
            </p:cNvPr>
            <p:cNvSpPr/>
            <p:nvPr/>
          </p:nvSpPr>
          <p:spPr>
            <a:xfrm>
              <a:off x="10732547" y="185902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DFB38368-E3C5-9205-E519-EBF30B690F6C}"/>
                </a:ext>
              </a:extLst>
            </p:cNvPr>
            <p:cNvCxnSpPr>
              <a:stCxn id="8" idx="6"/>
              <a:endCxn id="9" idx="2"/>
            </p:cNvCxnSpPr>
            <p:nvPr/>
          </p:nvCxnSpPr>
          <p:spPr>
            <a:xfrm>
              <a:off x="7834120" y="2041000"/>
              <a:ext cx="2898427" cy="19260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67F254BC-A29A-CF9E-010D-FE70F07E339B}"/>
                </a:ext>
              </a:extLst>
            </p:cNvPr>
            <p:cNvCxnSpPr>
              <a:cxnSpLocks/>
              <a:stCxn id="8" idx="6"/>
              <a:endCxn id="12" idx="2"/>
            </p:cNvCxnSpPr>
            <p:nvPr/>
          </p:nvCxnSpPr>
          <p:spPr>
            <a:xfrm flipV="1">
              <a:off x="7834120" y="2039023"/>
              <a:ext cx="2898427"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3046947D-1913-857F-8009-DAA5F283D743}"/>
                </a:ext>
              </a:extLst>
            </p:cNvPr>
            <p:cNvCxnSpPr>
              <a:cxnSpLocks/>
              <a:stCxn id="6" idx="6"/>
              <a:endCxn id="9" idx="2"/>
            </p:cNvCxnSpPr>
            <p:nvPr/>
          </p:nvCxnSpPr>
          <p:spPr>
            <a:xfrm>
              <a:off x="7834120" y="3004371"/>
              <a:ext cx="2898427" cy="96271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8CA31D2-91D9-AE42-A791-653F8F344ACF}"/>
                </a:ext>
              </a:extLst>
            </p:cNvPr>
            <p:cNvCxnSpPr>
              <a:cxnSpLocks/>
              <a:stCxn id="6" idx="6"/>
              <a:endCxn id="12" idx="2"/>
            </p:cNvCxnSpPr>
            <p:nvPr/>
          </p:nvCxnSpPr>
          <p:spPr>
            <a:xfrm flipV="1">
              <a:off x="7834120" y="2039023"/>
              <a:ext cx="2898427" cy="965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97A12EE-BFEF-08BA-A83A-EB95F1EA9A89}"/>
                </a:ext>
              </a:extLst>
            </p:cNvPr>
            <p:cNvCxnSpPr>
              <a:cxnSpLocks/>
              <a:stCxn id="2" idx="6"/>
              <a:endCxn id="10" idx="2"/>
            </p:cNvCxnSpPr>
            <p:nvPr/>
          </p:nvCxnSpPr>
          <p:spPr>
            <a:xfrm flipV="1">
              <a:off x="7834120" y="3003053"/>
              <a:ext cx="2898427" cy="9646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83BB5B3-B9B2-FC01-4DAD-321B484A2A70}"/>
                </a:ext>
              </a:extLst>
            </p:cNvPr>
            <p:cNvCxnSpPr>
              <a:cxnSpLocks/>
              <a:stCxn id="2" idx="6"/>
              <a:endCxn id="11" idx="2"/>
            </p:cNvCxnSpPr>
            <p:nvPr/>
          </p:nvCxnSpPr>
          <p:spPr>
            <a:xfrm>
              <a:off x="7834120" y="3967742"/>
              <a:ext cx="2898427" cy="963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527FC85-0CA5-818D-E16F-DD6249525DF8}"/>
                </a:ext>
              </a:extLst>
            </p:cNvPr>
            <p:cNvCxnSpPr>
              <a:cxnSpLocks/>
              <a:stCxn id="7" idx="6"/>
              <a:endCxn id="10" idx="2"/>
            </p:cNvCxnSpPr>
            <p:nvPr/>
          </p:nvCxnSpPr>
          <p:spPr>
            <a:xfrm flipV="1">
              <a:off x="7834120" y="3003053"/>
              <a:ext cx="2898427" cy="192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C842A2A4-FB7C-7C3E-ADC2-E3097AED4926}"/>
                </a:ext>
              </a:extLst>
            </p:cNvPr>
            <p:cNvCxnSpPr>
              <a:cxnSpLocks/>
              <a:stCxn id="7" idx="6"/>
              <a:endCxn id="11" idx="2"/>
            </p:cNvCxnSpPr>
            <p:nvPr/>
          </p:nvCxnSpPr>
          <p:spPr>
            <a:xfrm>
              <a:off x="7834120" y="4931112"/>
              <a:ext cx="2898427"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DD3D0269-ABDC-1C17-7F29-5C7935E882DB}"/>
                </a:ext>
              </a:extLst>
            </p:cNvPr>
            <p:cNvSpPr txBox="1"/>
            <p:nvPr/>
          </p:nvSpPr>
          <p:spPr>
            <a:xfrm>
              <a:off x="9023545" y="1713493"/>
              <a:ext cx="625492" cy="369332"/>
            </a:xfrm>
            <a:prstGeom prst="rect">
              <a:avLst/>
            </a:prstGeom>
            <a:noFill/>
          </p:spPr>
          <p:txBody>
            <a:bodyPr wrap="none" rtlCol="0">
              <a:spAutoFit/>
            </a:bodyPr>
            <a:lstStyle/>
            <a:p>
              <a:r>
                <a:rPr lang="en-US" altLang="zh-TW" dirty="0"/>
                <a:t>0/00</a:t>
              </a:r>
              <a:endParaRPr lang="zh-TW" altLang="en-US" dirty="0"/>
            </a:p>
          </p:txBody>
        </p:sp>
        <p:sp>
          <p:nvSpPr>
            <p:cNvPr id="40" name="文字方塊 39">
              <a:extLst>
                <a:ext uri="{FF2B5EF4-FFF2-40B4-BE49-F238E27FC236}">
                  <a16:creationId xmlns:a16="http://schemas.microsoft.com/office/drawing/2014/main" id="{E3DD5386-C834-7FED-F63F-8642664EC5BB}"/>
                </a:ext>
              </a:extLst>
            </p:cNvPr>
            <p:cNvSpPr txBox="1"/>
            <p:nvPr/>
          </p:nvSpPr>
          <p:spPr>
            <a:xfrm>
              <a:off x="6652740" y="1843084"/>
              <a:ext cx="407484" cy="369332"/>
            </a:xfrm>
            <a:prstGeom prst="rect">
              <a:avLst/>
            </a:prstGeom>
            <a:noFill/>
          </p:spPr>
          <p:txBody>
            <a:bodyPr wrap="none" rtlCol="0">
              <a:spAutoFit/>
            </a:bodyPr>
            <a:lstStyle/>
            <a:p>
              <a:r>
                <a:rPr lang="en-US" altLang="zh-TW" dirty="0"/>
                <a:t>S0</a:t>
              </a:r>
              <a:endParaRPr lang="zh-TW" altLang="en-US" dirty="0"/>
            </a:p>
          </p:txBody>
        </p:sp>
        <p:sp>
          <p:nvSpPr>
            <p:cNvPr id="41" name="文字方塊 40">
              <a:extLst>
                <a:ext uri="{FF2B5EF4-FFF2-40B4-BE49-F238E27FC236}">
                  <a16:creationId xmlns:a16="http://schemas.microsoft.com/office/drawing/2014/main" id="{966F58E4-A8A9-5AE3-23E7-98841465B9DB}"/>
                </a:ext>
              </a:extLst>
            </p:cNvPr>
            <p:cNvSpPr txBox="1"/>
            <p:nvPr/>
          </p:nvSpPr>
          <p:spPr>
            <a:xfrm>
              <a:off x="6652740" y="2855417"/>
              <a:ext cx="407484" cy="369332"/>
            </a:xfrm>
            <a:prstGeom prst="rect">
              <a:avLst/>
            </a:prstGeom>
            <a:noFill/>
          </p:spPr>
          <p:txBody>
            <a:bodyPr wrap="none" rtlCol="0">
              <a:spAutoFit/>
            </a:bodyPr>
            <a:lstStyle/>
            <a:p>
              <a:r>
                <a:rPr lang="en-US" altLang="zh-TW" dirty="0"/>
                <a:t>S1</a:t>
              </a:r>
              <a:endParaRPr lang="zh-TW" altLang="en-US" dirty="0"/>
            </a:p>
          </p:txBody>
        </p:sp>
        <p:sp>
          <p:nvSpPr>
            <p:cNvPr id="42" name="文字方塊 41">
              <a:extLst>
                <a:ext uri="{FF2B5EF4-FFF2-40B4-BE49-F238E27FC236}">
                  <a16:creationId xmlns:a16="http://schemas.microsoft.com/office/drawing/2014/main" id="{DA7DFD2C-3CCB-A1DD-BC13-9743ACB92037}"/>
                </a:ext>
              </a:extLst>
            </p:cNvPr>
            <p:cNvSpPr txBox="1"/>
            <p:nvPr/>
          </p:nvSpPr>
          <p:spPr>
            <a:xfrm>
              <a:off x="6652740" y="3808714"/>
              <a:ext cx="407484" cy="369332"/>
            </a:xfrm>
            <a:prstGeom prst="rect">
              <a:avLst/>
            </a:prstGeom>
            <a:noFill/>
          </p:spPr>
          <p:txBody>
            <a:bodyPr wrap="none" rtlCol="0">
              <a:spAutoFit/>
            </a:bodyPr>
            <a:lstStyle/>
            <a:p>
              <a:r>
                <a:rPr lang="en-US" altLang="zh-TW" dirty="0"/>
                <a:t>S2</a:t>
              </a:r>
              <a:endParaRPr lang="zh-TW" altLang="en-US" dirty="0"/>
            </a:p>
          </p:txBody>
        </p:sp>
        <p:sp>
          <p:nvSpPr>
            <p:cNvPr id="43" name="文字方塊 42">
              <a:extLst>
                <a:ext uri="{FF2B5EF4-FFF2-40B4-BE49-F238E27FC236}">
                  <a16:creationId xmlns:a16="http://schemas.microsoft.com/office/drawing/2014/main" id="{757E0EAE-55A1-7EAE-B902-24AA7920D9B3}"/>
                </a:ext>
              </a:extLst>
            </p:cNvPr>
            <p:cNvSpPr txBox="1"/>
            <p:nvPr/>
          </p:nvSpPr>
          <p:spPr>
            <a:xfrm>
              <a:off x="6652740" y="4762011"/>
              <a:ext cx="407484" cy="369332"/>
            </a:xfrm>
            <a:prstGeom prst="rect">
              <a:avLst/>
            </a:prstGeom>
            <a:noFill/>
          </p:spPr>
          <p:txBody>
            <a:bodyPr wrap="none" rtlCol="0">
              <a:spAutoFit/>
            </a:bodyPr>
            <a:lstStyle/>
            <a:p>
              <a:r>
                <a:rPr lang="en-US" altLang="zh-TW" dirty="0"/>
                <a:t>S3</a:t>
              </a:r>
              <a:endParaRPr lang="zh-TW" altLang="en-US" dirty="0"/>
            </a:p>
          </p:txBody>
        </p:sp>
        <p:sp>
          <p:nvSpPr>
            <p:cNvPr id="44" name="文字方塊 43">
              <a:extLst>
                <a:ext uri="{FF2B5EF4-FFF2-40B4-BE49-F238E27FC236}">
                  <a16:creationId xmlns:a16="http://schemas.microsoft.com/office/drawing/2014/main" id="{BCBA2D2F-8E93-A7CD-CAC1-96EFB5E45058}"/>
                </a:ext>
              </a:extLst>
            </p:cNvPr>
            <p:cNvSpPr txBox="1"/>
            <p:nvPr/>
          </p:nvSpPr>
          <p:spPr>
            <a:xfrm>
              <a:off x="7026988" y="1843084"/>
              <a:ext cx="418704" cy="369332"/>
            </a:xfrm>
            <a:prstGeom prst="rect">
              <a:avLst/>
            </a:prstGeom>
            <a:noFill/>
          </p:spPr>
          <p:txBody>
            <a:bodyPr wrap="none" rtlCol="0">
              <a:spAutoFit/>
            </a:bodyPr>
            <a:lstStyle/>
            <a:p>
              <a:r>
                <a:rPr lang="en-US" altLang="zh-TW" dirty="0">
                  <a:solidFill>
                    <a:srgbClr val="FF0000"/>
                  </a:solidFill>
                </a:rPr>
                <a:t>00</a:t>
              </a:r>
              <a:endParaRPr lang="zh-TW" altLang="en-US" dirty="0">
                <a:solidFill>
                  <a:srgbClr val="FF0000"/>
                </a:solidFill>
              </a:endParaRPr>
            </a:p>
          </p:txBody>
        </p:sp>
        <p:sp>
          <p:nvSpPr>
            <p:cNvPr id="45" name="文字方塊 44">
              <a:extLst>
                <a:ext uri="{FF2B5EF4-FFF2-40B4-BE49-F238E27FC236}">
                  <a16:creationId xmlns:a16="http://schemas.microsoft.com/office/drawing/2014/main" id="{52D43C86-8948-FF58-F104-00E45765CC14}"/>
                </a:ext>
              </a:extLst>
            </p:cNvPr>
            <p:cNvSpPr txBox="1"/>
            <p:nvPr/>
          </p:nvSpPr>
          <p:spPr>
            <a:xfrm>
              <a:off x="7026988" y="2855417"/>
              <a:ext cx="418704" cy="369332"/>
            </a:xfrm>
            <a:prstGeom prst="rect">
              <a:avLst/>
            </a:prstGeom>
            <a:noFill/>
          </p:spPr>
          <p:txBody>
            <a:bodyPr wrap="none" rtlCol="0">
              <a:spAutoFit/>
            </a:bodyPr>
            <a:lstStyle/>
            <a:p>
              <a:r>
                <a:rPr lang="en-US" altLang="zh-TW" dirty="0">
                  <a:solidFill>
                    <a:srgbClr val="FF0000"/>
                  </a:solidFill>
                </a:rPr>
                <a:t>01</a:t>
              </a:r>
              <a:endParaRPr lang="zh-TW" altLang="en-US" dirty="0">
                <a:solidFill>
                  <a:srgbClr val="FF0000"/>
                </a:solidFill>
              </a:endParaRPr>
            </a:p>
          </p:txBody>
        </p:sp>
        <p:sp>
          <p:nvSpPr>
            <p:cNvPr id="46" name="文字方塊 45">
              <a:extLst>
                <a:ext uri="{FF2B5EF4-FFF2-40B4-BE49-F238E27FC236}">
                  <a16:creationId xmlns:a16="http://schemas.microsoft.com/office/drawing/2014/main" id="{F76E07CA-9149-D891-C5A1-571F313DE726}"/>
                </a:ext>
              </a:extLst>
            </p:cNvPr>
            <p:cNvSpPr txBox="1"/>
            <p:nvPr/>
          </p:nvSpPr>
          <p:spPr>
            <a:xfrm>
              <a:off x="7026988" y="3808714"/>
              <a:ext cx="418704" cy="369332"/>
            </a:xfrm>
            <a:prstGeom prst="rect">
              <a:avLst/>
            </a:prstGeom>
            <a:noFill/>
          </p:spPr>
          <p:txBody>
            <a:bodyPr wrap="none" rtlCol="0">
              <a:spAutoFit/>
            </a:bodyPr>
            <a:lstStyle/>
            <a:p>
              <a:r>
                <a:rPr lang="en-US" altLang="zh-TW" dirty="0">
                  <a:solidFill>
                    <a:srgbClr val="FF0000"/>
                  </a:solidFill>
                </a:rPr>
                <a:t>10</a:t>
              </a:r>
              <a:endParaRPr lang="zh-TW" altLang="en-US" dirty="0">
                <a:solidFill>
                  <a:srgbClr val="FF0000"/>
                </a:solidFill>
              </a:endParaRPr>
            </a:p>
          </p:txBody>
        </p:sp>
        <p:sp>
          <p:nvSpPr>
            <p:cNvPr id="47" name="文字方塊 46">
              <a:extLst>
                <a:ext uri="{FF2B5EF4-FFF2-40B4-BE49-F238E27FC236}">
                  <a16:creationId xmlns:a16="http://schemas.microsoft.com/office/drawing/2014/main" id="{A4A895E4-0EF8-42DB-A435-1B217D64D37B}"/>
                </a:ext>
              </a:extLst>
            </p:cNvPr>
            <p:cNvSpPr txBox="1"/>
            <p:nvPr/>
          </p:nvSpPr>
          <p:spPr>
            <a:xfrm>
              <a:off x="7026988" y="4762011"/>
              <a:ext cx="418704" cy="369332"/>
            </a:xfrm>
            <a:prstGeom prst="rect">
              <a:avLst/>
            </a:prstGeom>
            <a:noFill/>
          </p:spPr>
          <p:txBody>
            <a:bodyPr wrap="none" rtlCol="0">
              <a:spAutoFit/>
            </a:bodyPr>
            <a:lstStyle/>
            <a:p>
              <a:r>
                <a:rPr lang="en-US" altLang="zh-TW" dirty="0">
                  <a:solidFill>
                    <a:srgbClr val="FF0000"/>
                  </a:solidFill>
                </a:rPr>
                <a:t>11</a:t>
              </a:r>
              <a:endParaRPr lang="zh-TW" altLang="en-US" dirty="0">
                <a:solidFill>
                  <a:srgbClr val="FF0000"/>
                </a:solidFill>
              </a:endParaRPr>
            </a:p>
          </p:txBody>
        </p:sp>
        <p:sp>
          <p:nvSpPr>
            <p:cNvPr id="49" name="文字方塊 48">
              <a:extLst>
                <a:ext uri="{FF2B5EF4-FFF2-40B4-BE49-F238E27FC236}">
                  <a16:creationId xmlns:a16="http://schemas.microsoft.com/office/drawing/2014/main" id="{A66249A7-2A1E-DF9F-DC35-54ED5565E0B7}"/>
                </a:ext>
              </a:extLst>
            </p:cNvPr>
            <p:cNvSpPr txBox="1"/>
            <p:nvPr/>
          </p:nvSpPr>
          <p:spPr>
            <a:xfrm>
              <a:off x="9084413" y="2612445"/>
              <a:ext cx="625492" cy="369332"/>
            </a:xfrm>
            <a:prstGeom prst="rect">
              <a:avLst/>
            </a:prstGeom>
            <a:noFill/>
          </p:spPr>
          <p:txBody>
            <a:bodyPr wrap="none" rtlCol="0">
              <a:spAutoFit/>
            </a:bodyPr>
            <a:lstStyle/>
            <a:p>
              <a:r>
                <a:rPr lang="en-US" altLang="zh-TW" dirty="0"/>
                <a:t>1/11</a:t>
              </a:r>
              <a:endParaRPr lang="zh-TW" altLang="en-US" dirty="0"/>
            </a:p>
          </p:txBody>
        </p:sp>
        <p:sp>
          <p:nvSpPr>
            <p:cNvPr id="79" name="文字方塊 78">
              <a:extLst>
                <a:ext uri="{FF2B5EF4-FFF2-40B4-BE49-F238E27FC236}">
                  <a16:creationId xmlns:a16="http://schemas.microsoft.com/office/drawing/2014/main" id="{A6304A55-F8F0-FD0E-6D41-F45335FB723A}"/>
                </a:ext>
              </a:extLst>
            </p:cNvPr>
            <p:cNvSpPr txBox="1"/>
            <p:nvPr/>
          </p:nvSpPr>
          <p:spPr>
            <a:xfrm>
              <a:off x="7906842" y="2531603"/>
              <a:ext cx="625492" cy="369332"/>
            </a:xfrm>
            <a:prstGeom prst="rect">
              <a:avLst/>
            </a:prstGeom>
            <a:noFill/>
          </p:spPr>
          <p:txBody>
            <a:bodyPr wrap="none" rtlCol="0">
              <a:spAutoFit/>
            </a:bodyPr>
            <a:lstStyle/>
            <a:p>
              <a:r>
                <a:rPr lang="en-US" altLang="zh-TW" dirty="0"/>
                <a:t>0/11</a:t>
              </a:r>
              <a:endParaRPr lang="zh-TW" altLang="en-US" dirty="0"/>
            </a:p>
          </p:txBody>
        </p:sp>
        <p:sp>
          <p:nvSpPr>
            <p:cNvPr id="84" name="文字方塊 83">
              <a:extLst>
                <a:ext uri="{FF2B5EF4-FFF2-40B4-BE49-F238E27FC236}">
                  <a16:creationId xmlns:a16="http://schemas.microsoft.com/office/drawing/2014/main" id="{2CAAF75A-E73C-5AC4-6F72-101CEBC1FE95}"/>
                </a:ext>
              </a:extLst>
            </p:cNvPr>
            <p:cNvSpPr txBox="1"/>
            <p:nvPr/>
          </p:nvSpPr>
          <p:spPr>
            <a:xfrm>
              <a:off x="8548591" y="2996234"/>
              <a:ext cx="625492" cy="369332"/>
            </a:xfrm>
            <a:prstGeom prst="rect">
              <a:avLst/>
            </a:prstGeom>
            <a:noFill/>
          </p:spPr>
          <p:txBody>
            <a:bodyPr wrap="none" rtlCol="0">
              <a:spAutoFit/>
            </a:bodyPr>
            <a:lstStyle/>
            <a:p>
              <a:r>
                <a:rPr lang="en-US" altLang="zh-TW" dirty="0"/>
                <a:t>1/00</a:t>
              </a:r>
              <a:endParaRPr lang="zh-TW" altLang="en-US" dirty="0"/>
            </a:p>
          </p:txBody>
        </p:sp>
        <p:sp>
          <p:nvSpPr>
            <p:cNvPr id="87" name="文字方塊 86">
              <a:extLst>
                <a:ext uri="{FF2B5EF4-FFF2-40B4-BE49-F238E27FC236}">
                  <a16:creationId xmlns:a16="http://schemas.microsoft.com/office/drawing/2014/main" id="{6F4132A1-915C-457F-406C-7135C2EABA33}"/>
                </a:ext>
              </a:extLst>
            </p:cNvPr>
            <p:cNvSpPr txBox="1"/>
            <p:nvPr/>
          </p:nvSpPr>
          <p:spPr>
            <a:xfrm>
              <a:off x="7982524" y="3501756"/>
              <a:ext cx="625492" cy="369332"/>
            </a:xfrm>
            <a:prstGeom prst="rect">
              <a:avLst/>
            </a:prstGeom>
            <a:noFill/>
          </p:spPr>
          <p:txBody>
            <a:bodyPr wrap="none" rtlCol="0">
              <a:spAutoFit/>
            </a:bodyPr>
            <a:lstStyle/>
            <a:p>
              <a:r>
                <a:rPr lang="en-US" altLang="zh-TW" dirty="0"/>
                <a:t>0/01</a:t>
              </a:r>
              <a:endParaRPr lang="zh-TW" altLang="en-US" dirty="0"/>
            </a:p>
          </p:txBody>
        </p:sp>
        <p:sp>
          <p:nvSpPr>
            <p:cNvPr id="88" name="文字方塊 87">
              <a:extLst>
                <a:ext uri="{FF2B5EF4-FFF2-40B4-BE49-F238E27FC236}">
                  <a16:creationId xmlns:a16="http://schemas.microsoft.com/office/drawing/2014/main" id="{2145D6ED-81ED-E634-FEAD-F59FBE79E844}"/>
                </a:ext>
              </a:extLst>
            </p:cNvPr>
            <p:cNvSpPr txBox="1"/>
            <p:nvPr/>
          </p:nvSpPr>
          <p:spPr>
            <a:xfrm>
              <a:off x="9643333" y="4310369"/>
              <a:ext cx="625492" cy="369332"/>
            </a:xfrm>
            <a:prstGeom prst="rect">
              <a:avLst/>
            </a:prstGeom>
            <a:noFill/>
          </p:spPr>
          <p:txBody>
            <a:bodyPr wrap="none" rtlCol="0">
              <a:spAutoFit/>
            </a:bodyPr>
            <a:lstStyle/>
            <a:p>
              <a:r>
                <a:rPr lang="en-US" altLang="zh-TW" dirty="0"/>
                <a:t>1/01</a:t>
              </a:r>
              <a:endParaRPr lang="zh-TW" altLang="en-US" dirty="0"/>
            </a:p>
          </p:txBody>
        </p:sp>
        <p:sp>
          <p:nvSpPr>
            <p:cNvPr id="91" name="文字方塊 90">
              <a:extLst>
                <a:ext uri="{FF2B5EF4-FFF2-40B4-BE49-F238E27FC236}">
                  <a16:creationId xmlns:a16="http://schemas.microsoft.com/office/drawing/2014/main" id="{1ACD5CEB-353B-B443-9611-7538B94222B9}"/>
                </a:ext>
              </a:extLst>
            </p:cNvPr>
            <p:cNvSpPr txBox="1"/>
            <p:nvPr/>
          </p:nvSpPr>
          <p:spPr>
            <a:xfrm>
              <a:off x="7847320" y="4294427"/>
              <a:ext cx="625492" cy="369332"/>
            </a:xfrm>
            <a:prstGeom prst="rect">
              <a:avLst/>
            </a:prstGeom>
            <a:noFill/>
          </p:spPr>
          <p:txBody>
            <a:bodyPr wrap="none" rtlCol="0">
              <a:spAutoFit/>
            </a:bodyPr>
            <a:lstStyle/>
            <a:p>
              <a:r>
                <a:rPr lang="en-US" altLang="zh-TW" dirty="0"/>
                <a:t>0/10</a:t>
              </a:r>
              <a:endParaRPr lang="zh-TW" altLang="en-US" dirty="0"/>
            </a:p>
          </p:txBody>
        </p:sp>
        <p:sp>
          <p:nvSpPr>
            <p:cNvPr id="92" name="文字方塊 91">
              <a:extLst>
                <a:ext uri="{FF2B5EF4-FFF2-40B4-BE49-F238E27FC236}">
                  <a16:creationId xmlns:a16="http://schemas.microsoft.com/office/drawing/2014/main" id="{E7D1DD15-346E-C2FE-2265-C4B78627C07A}"/>
                </a:ext>
              </a:extLst>
            </p:cNvPr>
            <p:cNvSpPr txBox="1"/>
            <p:nvPr/>
          </p:nvSpPr>
          <p:spPr>
            <a:xfrm>
              <a:off x="8970587" y="4640746"/>
              <a:ext cx="625492" cy="369332"/>
            </a:xfrm>
            <a:prstGeom prst="rect">
              <a:avLst/>
            </a:prstGeom>
            <a:noFill/>
          </p:spPr>
          <p:txBody>
            <a:bodyPr wrap="none" rtlCol="0">
              <a:spAutoFit/>
            </a:bodyPr>
            <a:lstStyle/>
            <a:p>
              <a:r>
                <a:rPr lang="en-US" altLang="zh-TW" dirty="0"/>
                <a:t>1/01</a:t>
              </a:r>
              <a:endParaRPr lang="zh-TW" altLang="en-US" dirty="0"/>
            </a:p>
          </p:txBody>
        </p:sp>
      </p:grpSp>
    </p:spTree>
    <p:extLst>
      <p:ext uri="{BB962C8B-B14F-4D97-AF65-F5344CB8AC3E}">
        <p14:creationId xmlns:p14="http://schemas.microsoft.com/office/powerpoint/2010/main" val="11643740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DB512-2431-EB02-9B11-C6496EAF8DD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CE98DFAE-9E65-A3AA-CAD7-134EDB5FECA7}"/>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DECDA1E-8605-A5C6-75AF-34C1F3BE90C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B34C618-3EB2-B9A5-5A58-4198FD7B2C4F}"/>
              </a:ext>
            </a:extLst>
          </p:cNvPr>
          <p:cNvSpPr>
            <a:spLocks noGrp="1"/>
          </p:cNvSpPr>
          <p:nvPr>
            <p:ph type="sldNum" sz="quarter" idx="12"/>
          </p:nvPr>
        </p:nvSpPr>
        <p:spPr/>
        <p:txBody>
          <a:bodyPr/>
          <a:lstStyle/>
          <a:p>
            <a:fld id="{8539F7DE-D043-4C1B-A99A-5AD622BBCAEB}" type="slidenum">
              <a:rPr lang="zh-TW" altLang="en-US" smtClean="0"/>
              <a:t>108</a:t>
            </a:fld>
            <a:endParaRPr lang="zh-TW" altLang="en-US"/>
          </a:p>
        </p:txBody>
      </p:sp>
      <p:graphicFrame>
        <p:nvGraphicFramePr>
          <p:cNvPr id="3" name="表格 2">
            <a:extLst>
              <a:ext uri="{FF2B5EF4-FFF2-40B4-BE49-F238E27FC236}">
                <a16:creationId xmlns:a16="http://schemas.microsoft.com/office/drawing/2014/main" id="{91A315EB-801E-B76F-A7A2-3C594D5917C6}"/>
              </a:ext>
            </a:extLst>
          </p:cNvPr>
          <p:cNvGraphicFramePr>
            <a:graphicFrameLocks noGrp="1"/>
          </p:cNvGraphicFramePr>
          <p:nvPr/>
        </p:nvGraphicFramePr>
        <p:xfrm>
          <a:off x="477577" y="1325449"/>
          <a:ext cx="3230264" cy="2225040"/>
        </p:xfrm>
        <a:graphic>
          <a:graphicData uri="http://schemas.openxmlformats.org/drawingml/2006/table">
            <a:tbl>
              <a:tblPr firstRow="1" bandRow="1">
                <a:tableStyleId>{2D5ABB26-0587-4C30-8999-92F81FD0307C}</a:tableStyleId>
              </a:tblPr>
              <a:tblGrid>
                <a:gridCol w="807566">
                  <a:extLst>
                    <a:ext uri="{9D8B030D-6E8A-4147-A177-3AD203B41FA5}">
                      <a16:colId xmlns:a16="http://schemas.microsoft.com/office/drawing/2014/main" val="2036551835"/>
                    </a:ext>
                  </a:extLst>
                </a:gridCol>
                <a:gridCol w="807566">
                  <a:extLst>
                    <a:ext uri="{9D8B030D-6E8A-4147-A177-3AD203B41FA5}">
                      <a16:colId xmlns:a16="http://schemas.microsoft.com/office/drawing/2014/main" val="1158471560"/>
                    </a:ext>
                  </a:extLst>
                </a:gridCol>
                <a:gridCol w="807566">
                  <a:extLst>
                    <a:ext uri="{9D8B030D-6E8A-4147-A177-3AD203B41FA5}">
                      <a16:colId xmlns:a16="http://schemas.microsoft.com/office/drawing/2014/main" val="4053972838"/>
                    </a:ext>
                  </a:extLst>
                </a:gridCol>
                <a:gridCol w="807566">
                  <a:extLst>
                    <a:ext uri="{9D8B030D-6E8A-4147-A177-3AD203B41FA5}">
                      <a16:colId xmlns:a16="http://schemas.microsoft.com/office/drawing/2014/main" val="2569662573"/>
                    </a:ext>
                  </a:extLst>
                </a:gridCol>
              </a:tblGrid>
              <a:tr h="370840">
                <a:tc gridSpan="4">
                  <a:txBody>
                    <a:bodyPr/>
                    <a:lstStyle/>
                    <a:p>
                      <a:pPr algn="ctr"/>
                      <a:r>
                        <a:rPr lang="en-US" altLang="zh-TW" sz="1800" b="0" i="0" kern="1200" dirty="0" err="1">
                          <a:solidFill>
                            <a:schemeClr val="tx1"/>
                          </a:solidFill>
                          <a:effectLst/>
                          <a:latin typeface="+mn-lt"/>
                          <a:ea typeface="+mn-ea"/>
                          <a:cs typeface="+mn-cs"/>
                        </a:rPr>
                        <a:t>nextStates</a:t>
                      </a:r>
                      <a:endParaRPr lang="en-US" altLang="zh-TW" sz="18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094271"/>
                  </a:ext>
                </a:extLst>
              </a:tr>
              <a:tr h="370840">
                <a:tc gridSpan="2">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53256"/>
                  </a:ext>
                </a:extLst>
              </a:tr>
              <a:tr h="370840">
                <a:tc>
                  <a:txBody>
                    <a:bodyPr/>
                    <a:lstStyle/>
                    <a:p>
                      <a:pPr algn="ctr"/>
                      <a:r>
                        <a:rPr lang="en-US" altLang="zh-TW" dirty="0"/>
                        <a:t>S0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93612"/>
                  </a:ext>
                </a:extLst>
              </a:tr>
              <a:tr h="370840">
                <a:tc>
                  <a:txBody>
                    <a:bodyPr/>
                    <a:lstStyle/>
                    <a:p>
                      <a:pPr algn="ctr"/>
                      <a:r>
                        <a:rPr lang="en-US" altLang="zh-TW" dirty="0"/>
                        <a:t>S1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726150"/>
                  </a:ext>
                </a:extLst>
              </a:tr>
              <a:tr h="370840">
                <a:tc>
                  <a:txBody>
                    <a:bodyPr/>
                    <a:lstStyle/>
                    <a:p>
                      <a:pPr algn="ctr"/>
                      <a:r>
                        <a:rPr lang="en-US" altLang="zh-TW" dirty="0"/>
                        <a:t>S2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437116"/>
                  </a:ext>
                </a:extLst>
              </a:tr>
              <a:tr h="370840">
                <a:tc>
                  <a:txBody>
                    <a:bodyPr/>
                    <a:lstStyle/>
                    <a:p>
                      <a:pPr algn="ctr"/>
                      <a:r>
                        <a:rPr lang="en-US" altLang="zh-TW" dirty="0"/>
                        <a:t>S3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708279"/>
                  </a:ext>
                </a:extLst>
              </a:tr>
            </a:tbl>
          </a:graphicData>
        </a:graphic>
      </p:graphicFrame>
      <p:pic>
        <p:nvPicPr>
          <p:cNvPr id="18" name="圖片 17">
            <a:extLst>
              <a:ext uri="{FF2B5EF4-FFF2-40B4-BE49-F238E27FC236}">
                <a16:creationId xmlns:a16="http://schemas.microsoft.com/office/drawing/2014/main" id="{865821B0-AF9A-3DBC-D043-825DD14346FD}"/>
              </a:ext>
            </a:extLst>
          </p:cNvPr>
          <p:cNvPicPr>
            <a:picLocks noChangeAspect="1"/>
          </p:cNvPicPr>
          <p:nvPr/>
        </p:nvPicPr>
        <p:blipFill>
          <a:blip r:embed="rId3"/>
          <a:stretch>
            <a:fillRect/>
          </a:stretch>
        </p:blipFill>
        <p:spPr>
          <a:xfrm>
            <a:off x="3795326" y="1254929"/>
            <a:ext cx="2443661" cy="2295560"/>
          </a:xfrm>
          <a:prstGeom prst="rect">
            <a:avLst/>
          </a:prstGeom>
        </p:spPr>
      </p:pic>
      <p:graphicFrame>
        <p:nvGraphicFramePr>
          <p:cNvPr id="21" name="表格 20">
            <a:extLst>
              <a:ext uri="{FF2B5EF4-FFF2-40B4-BE49-F238E27FC236}">
                <a16:creationId xmlns:a16="http://schemas.microsoft.com/office/drawing/2014/main" id="{395083FA-800D-5332-EC2A-B70263DD97EA}"/>
              </a:ext>
            </a:extLst>
          </p:cNvPr>
          <p:cNvGraphicFramePr>
            <a:graphicFrameLocks noGrp="1"/>
          </p:cNvGraphicFramePr>
          <p:nvPr/>
        </p:nvGraphicFramePr>
        <p:xfrm>
          <a:off x="477577" y="3971296"/>
          <a:ext cx="3230264" cy="2225040"/>
        </p:xfrm>
        <a:graphic>
          <a:graphicData uri="http://schemas.openxmlformats.org/drawingml/2006/table">
            <a:tbl>
              <a:tblPr firstRow="1" bandRow="1">
                <a:tableStyleId>{2D5ABB26-0587-4C30-8999-92F81FD0307C}</a:tableStyleId>
              </a:tblPr>
              <a:tblGrid>
                <a:gridCol w="807566">
                  <a:extLst>
                    <a:ext uri="{9D8B030D-6E8A-4147-A177-3AD203B41FA5}">
                      <a16:colId xmlns:a16="http://schemas.microsoft.com/office/drawing/2014/main" val="2036551835"/>
                    </a:ext>
                  </a:extLst>
                </a:gridCol>
                <a:gridCol w="807566">
                  <a:extLst>
                    <a:ext uri="{9D8B030D-6E8A-4147-A177-3AD203B41FA5}">
                      <a16:colId xmlns:a16="http://schemas.microsoft.com/office/drawing/2014/main" val="1158471560"/>
                    </a:ext>
                  </a:extLst>
                </a:gridCol>
                <a:gridCol w="807566">
                  <a:extLst>
                    <a:ext uri="{9D8B030D-6E8A-4147-A177-3AD203B41FA5}">
                      <a16:colId xmlns:a16="http://schemas.microsoft.com/office/drawing/2014/main" val="4053972838"/>
                    </a:ext>
                  </a:extLst>
                </a:gridCol>
                <a:gridCol w="807566">
                  <a:extLst>
                    <a:ext uri="{9D8B030D-6E8A-4147-A177-3AD203B41FA5}">
                      <a16:colId xmlns:a16="http://schemas.microsoft.com/office/drawing/2014/main" val="2569662573"/>
                    </a:ext>
                  </a:extLst>
                </a:gridCol>
              </a:tblGrid>
              <a:tr h="370840">
                <a:tc gridSpan="4">
                  <a:txBody>
                    <a:bodyPr/>
                    <a:lstStyle/>
                    <a:p>
                      <a:pPr algn="ctr"/>
                      <a:r>
                        <a:rPr lang="en-US" altLang="zh-TW" sz="1800" b="0" i="0" kern="1200" dirty="0">
                          <a:solidFill>
                            <a:schemeClr val="tx1"/>
                          </a:solidFill>
                          <a:effectLst/>
                          <a:latin typeface="+mn-lt"/>
                          <a:ea typeface="+mn-ea"/>
                          <a:cs typeface="+mn-cs"/>
                        </a:rPr>
                        <a:t>outputs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094271"/>
                  </a:ext>
                </a:extLst>
              </a:tr>
              <a:tr h="370840">
                <a:tc gridSpan="2">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53256"/>
                  </a:ext>
                </a:extLst>
              </a:tr>
              <a:tr h="370840">
                <a:tc>
                  <a:txBody>
                    <a:bodyPr/>
                    <a:lstStyle/>
                    <a:p>
                      <a:pPr algn="ctr"/>
                      <a:r>
                        <a:rPr lang="en-US" altLang="zh-TW" dirty="0"/>
                        <a:t>S0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93612"/>
                  </a:ext>
                </a:extLst>
              </a:tr>
              <a:tr h="370840">
                <a:tc>
                  <a:txBody>
                    <a:bodyPr/>
                    <a:lstStyle/>
                    <a:p>
                      <a:pPr algn="ctr"/>
                      <a:r>
                        <a:rPr lang="en-US" altLang="zh-TW" dirty="0"/>
                        <a:t>S1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726150"/>
                  </a:ext>
                </a:extLst>
              </a:tr>
              <a:tr h="370840">
                <a:tc>
                  <a:txBody>
                    <a:bodyPr/>
                    <a:lstStyle/>
                    <a:p>
                      <a:pPr algn="ctr"/>
                      <a:r>
                        <a:rPr lang="en-US" altLang="zh-TW" dirty="0"/>
                        <a:t>S2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437116"/>
                  </a:ext>
                </a:extLst>
              </a:tr>
              <a:tr h="370840">
                <a:tc>
                  <a:txBody>
                    <a:bodyPr/>
                    <a:lstStyle/>
                    <a:p>
                      <a:pPr algn="ctr"/>
                      <a:r>
                        <a:rPr lang="en-US" altLang="zh-TW" dirty="0"/>
                        <a:t>S3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708279"/>
                  </a:ext>
                </a:extLst>
              </a:tr>
            </a:tbl>
          </a:graphicData>
        </a:graphic>
      </p:graphicFrame>
      <p:graphicFrame>
        <p:nvGraphicFramePr>
          <p:cNvPr id="22" name="表格 21">
            <a:extLst>
              <a:ext uri="{FF2B5EF4-FFF2-40B4-BE49-F238E27FC236}">
                <a16:creationId xmlns:a16="http://schemas.microsoft.com/office/drawing/2014/main" id="{94A8D031-99E0-147A-A358-E88112B08D88}"/>
              </a:ext>
            </a:extLst>
          </p:cNvPr>
          <p:cNvGraphicFramePr>
            <a:graphicFrameLocks noGrp="1"/>
          </p:cNvGraphicFramePr>
          <p:nvPr/>
        </p:nvGraphicFramePr>
        <p:xfrm>
          <a:off x="3950011" y="3931773"/>
          <a:ext cx="3230264" cy="2225040"/>
        </p:xfrm>
        <a:graphic>
          <a:graphicData uri="http://schemas.openxmlformats.org/drawingml/2006/table">
            <a:tbl>
              <a:tblPr firstRow="1" bandRow="1">
                <a:tableStyleId>{2D5ABB26-0587-4C30-8999-92F81FD0307C}</a:tableStyleId>
              </a:tblPr>
              <a:tblGrid>
                <a:gridCol w="807566">
                  <a:extLst>
                    <a:ext uri="{9D8B030D-6E8A-4147-A177-3AD203B41FA5}">
                      <a16:colId xmlns:a16="http://schemas.microsoft.com/office/drawing/2014/main" val="2036551835"/>
                    </a:ext>
                  </a:extLst>
                </a:gridCol>
                <a:gridCol w="807566">
                  <a:extLst>
                    <a:ext uri="{9D8B030D-6E8A-4147-A177-3AD203B41FA5}">
                      <a16:colId xmlns:a16="http://schemas.microsoft.com/office/drawing/2014/main" val="1158471560"/>
                    </a:ext>
                  </a:extLst>
                </a:gridCol>
                <a:gridCol w="807566">
                  <a:extLst>
                    <a:ext uri="{9D8B030D-6E8A-4147-A177-3AD203B41FA5}">
                      <a16:colId xmlns:a16="http://schemas.microsoft.com/office/drawing/2014/main" val="4053972838"/>
                    </a:ext>
                  </a:extLst>
                </a:gridCol>
                <a:gridCol w="807566">
                  <a:extLst>
                    <a:ext uri="{9D8B030D-6E8A-4147-A177-3AD203B41FA5}">
                      <a16:colId xmlns:a16="http://schemas.microsoft.com/office/drawing/2014/main" val="2569662573"/>
                    </a:ext>
                  </a:extLst>
                </a:gridCol>
              </a:tblGrid>
              <a:tr h="370840">
                <a:tc gridSpan="4">
                  <a:txBody>
                    <a:bodyPr/>
                    <a:lstStyle/>
                    <a:p>
                      <a:pPr algn="ctr"/>
                      <a:r>
                        <a:rPr lang="en-US" altLang="zh-TW" sz="1800" b="0" i="0" kern="1200" dirty="0">
                          <a:solidFill>
                            <a:schemeClr val="tx1"/>
                          </a:solidFill>
                          <a:effectLst/>
                          <a:latin typeface="+mn-lt"/>
                          <a:ea typeface="+mn-ea"/>
                          <a:cs typeface="+mn-cs"/>
                        </a:rPr>
                        <a:t>outputs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094271"/>
                  </a:ext>
                </a:extLst>
              </a:tr>
              <a:tr h="370840">
                <a:tc gridSpan="2">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453256"/>
                  </a:ext>
                </a:extLst>
              </a:tr>
              <a:tr h="370840">
                <a:tc>
                  <a:txBody>
                    <a:bodyPr/>
                    <a:lstStyle/>
                    <a:p>
                      <a:pPr algn="ctr"/>
                      <a:r>
                        <a:rPr lang="en-US" altLang="zh-TW" dirty="0"/>
                        <a:t>S0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93612"/>
                  </a:ext>
                </a:extLst>
              </a:tr>
              <a:tr h="370840">
                <a:tc>
                  <a:txBody>
                    <a:bodyPr/>
                    <a:lstStyle/>
                    <a:p>
                      <a:pPr algn="ctr"/>
                      <a:r>
                        <a:rPr lang="en-US" altLang="zh-TW" dirty="0"/>
                        <a:t>S1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726150"/>
                  </a:ext>
                </a:extLst>
              </a:tr>
              <a:tr h="370840">
                <a:tc>
                  <a:txBody>
                    <a:bodyPr/>
                    <a:lstStyle/>
                    <a:p>
                      <a:pPr algn="ctr"/>
                      <a:r>
                        <a:rPr lang="en-US" altLang="zh-TW" dirty="0"/>
                        <a:t>S2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8437116"/>
                  </a:ext>
                </a:extLst>
              </a:tr>
              <a:tr h="370840">
                <a:tc>
                  <a:txBody>
                    <a:bodyPr/>
                    <a:lstStyle/>
                    <a:p>
                      <a:pPr algn="ctr"/>
                      <a:r>
                        <a:rPr lang="en-US" altLang="zh-TW" dirty="0"/>
                        <a:t>S3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01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9708279"/>
                  </a:ext>
                </a:extLst>
              </a:tr>
            </a:tbl>
          </a:graphicData>
        </a:graphic>
      </p:graphicFrame>
      <p:pic>
        <p:nvPicPr>
          <p:cNvPr id="29" name="圖片 28">
            <a:extLst>
              <a:ext uri="{FF2B5EF4-FFF2-40B4-BE49-F238E27FC236}">
                <a16:creationId xmlns:a16="http://schemas.microsoft.com/office/drawing/2014/main" id="{A176582C-ED2E-EBE2-566B-CBF3B079BD74}"/>
              </a:ext>
            </a:extLst>
          </p:cNvPr>
          <p:cNvPicPr>
            <a:picLocks noChangeAspect="1"/>
          </p:cNvPicPr>
          <p:nvPr/>
        </p:nvPicPr>
        <p:blipFill>
          <a:blip r:embed="rId4"/>
          <a:stretch>
            <a:fillRect/>
          </a:stretch>
        </p:blipFill>
        <p:spPr>
          <a:xfrm>
            <a:off x="7493566" y="3931773"/>
            <a:ext cx="3159311" cy="2225040"/>
          </a:xfrm>
          <a:prstGeom prst="rect">
            <a:avLst/>
          </a:prstGeom>
        </p:spPr>
      </p:pic>
    </p:spTree>
    <p:extLst>
      <p:ext uri="{BB962C8B-B14F-4D97-AF65-F5344CB8AC3E}">
        <p14:creationId xmlns:p14="http://schemas.microsoft.com/office/powerpoint/2010/main" val="31581980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CCC7-7388-BAA1-E2AE-17515EBCAE29}"/>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5E26314-7401-F4DE-519C-43CFE6739CE1}"/>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5D3DA9C-DE0B-2756-FABD-20A2E8B14A16}"/>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AC3BB907-B8CE-B3A4-99E3-F3BC40E1AB9C}"/>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109</a:t>
            </a:fld>
            <a:endParaRPr lang="zh-TW" altLang="en-US">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46E712C1-1CA2-CFC8-8EC1-33C6A5688925}"/>
              </a:ext>
            </a:extLst>
          </p:cNvPr>
          <p:cNvPicPr>
            <a:picLocks noChangeAspect="1"/>
          </p:cNvPicPr>
          <p:nvPr/>
        </p:nvPicPr>
        <p:blipFill>
          <a:blip r:embed="rId4"/>
          <a:stretch>
            <a:fillRect/>
          </a:stretch>
        </p:blipFill>
        <p:spPr>
          <a:xfrm>
            <a:off x="348361" y="1054100"/>
            <a:ext cx="5859912" cy="4586018"/>
          </a:xfrm>
          <a:prstGeom prst="rect">
            <a:avLst/>
          </a:prstGeom>
        </p:spPr>
      </p:pic>
      <p:grpSp>
        <p:nvGrpSpPr>
          <p:cNvPr id="7" name="群組 6">
            <a:extLst>
              <a:ext uri="{FF2B5EF4-FFF2-40B4-BE49-F238E27FC236}">
                <a16:creationId xmlns:a16="http://schemas.microsoft.com/office/drawing/2014/main" id="{B0B0A4E5-0D11-68AE-CAF4-DEB8C537F1E2}"/>
              </a:ext>
            </a:extLst>
          </p:cNvPr>
          <p:cNvGrpSpPr/>
          <p:nvPr/>
        </p:nvGrpSpPr>
        <p:grpSpPr>
          <a:xfrm>
            <a:off x="7035035" y="1687189"/>
            <a:ext cx="3589404" cy="1633590"/>
            <a:chOff x="7452360" y="1501654"/>
            <a:chExt cx="2072640" cy="784220"/>
          </a:xfrm>
        </p:grpSpPr>
        <p:grpSp>
          <p:nvGrpSpPr>
            <p:cNvPr id="8" name="群組 7">
              <a:extLst>
                <a:ext uri="{FF2B5EF4-FFF2-40B4-BE49-F238E27FC236}">
                  <a16:creationId xmlns:a16="http://schemas.microsoft.com/office/drawing/2014/main" id="{9265BA9B-B638-1964-0D15-631698E89639}"/>
                </a:ext>
              </a:extLst>
            </p:cNvPr>
            <p:cNvGrpSpPr/>
            <p:nvPr/>
          </p:nvGrpSpPr>
          <p:grpSpPr>
            <a:xfrm>
              <a:off x="7452360" y="1757485"/>
              <a:ext cx="2072640" cy="528389"/>
              <a:chOff x="7239000" y="1699483"/>
              <a:chExt cx="2072640" cy="528389"/>
            </a:xfrm>
          </p:grpSpPr>
          <p:cxnSp>
            <p:nvCxnSpPr>
              <p:cNvPr id="15" name="直線接點 14">
                <a:extLst>
                  <a:ext uri="{FF2B5EF4-FFF2-40B4-BE49-F238E27FC236}">
                    <a16:creationId xmlns:a16="http://schemas.microsoft.com/office/drawing/2014/main" id="{B22389DA-D38E-32A5-40AD-9B56D4A5152A}"/>
                  </a:ext>
                </a:extLst>
              </p:cNvPr>
              <p:cNvCxnSpPr>
                <a:cxnSpLocks/>
              </p:cNvCxnSpPr>
              <p:nvPr/>
            </p:nvCxnSpPr>
            <p:spPr>
              <a:xfrm>
                <a:off x="7239000" y="1818975"/>
                <a:ext cx="2072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B757AE2E-95BE-238B-338D-9AFEA3362BFA}"/>
                  </a:ext>
                </a:extLst>
              </p:cNvPr>
              <p:cNvCxnSpPr>
                <a:cxnSpLocks/>
              </p:cNvCxnSpPr>
              <p:nvPr/>
            </p:nvCxnSpPr>
            <p:spPr>
              <a:xfrm flipV="1">
                <a:off x="8271135" y="1699483"/>
                <a:ext cx="0" cy="238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8A754ED6-FE5E-7E3E-8973-734BB443AAFD}"/>
                  </a:ext>
                </a:extLst>
              </p:cNvPr>
              <p:cNvSpPr txBox="1"/>
              <p:nvPr/>
            </p:nvSpPr>
            <p:spPr>
              <a:xfrm>
                <a:off x="8147028" y="1888045"/>
                <a:ext cx="256583" cy="339827"/>
              </a:xfrm>
              <a:prstGeom prst="rect">
                <a:avLst/>
              </a:prstGeom>
              <a:noFill/>
            </p:spPr>
            <p:txBody>
              <a:bodyPr wrap="none" rtlCol="0">
                <a:spAutoFit/>
              </a:bodyPr>
              <a:lstStyle/>
              <a:p>
                <a:pPr algn="ctr"/>
                <a:r>
                  <a:rPr lang="en-US" altLang="zh-TW" sz="4000" dirty="0"/>
                  <a:t>0</a:t>
                </a:r>
                <a:endParaRPr lang="zh-TW" altLang="en-US" sz="4000" dirty="0"/>
              </a:p>
            </p:txBody>
          </p:sp>
          <p:grpSp>
            <p:nvGrpSpPr>
              <p:cNvPr id="18" name="群組 17">
                <a:extLst>
                  <a:ext uri="{FF2B5EF4-FFF2-40B4-BE49-F238E27FC236}">
                    <a16:creationId xmlns:a16="http://schemas.microsoft.com/office/drawing/2014/main" id="{B7974F84-D50E-D37C-A214-FE6A6B9F8A5E}"/>
                  </a:ext>
                </a:extLst>
              </p:cNvPr>
              <p:cNvGrpSpPr/>
              <p:nvPr/>
            </p:nvGrpSpPr>
            <p:grpSpPr>
              <a:xfrm>
                <a:off x="7390552" y="1766568"/>
                <a:ext cx="109728" cy="104815"/>
                <a:chOff x="6621017" y="1753112"/>
                <a:chExt cx="109728" cy="104815"/>
              </a:xfrm>
            </p:grpSpPr>
            <p:cxnSp>
              <p:nvCxnSpPr>
                <p:cNvPr id="32" name="直線接點 31">
                  <a:extLst>
                    <a:ext uri="{FF2B5EF4-FFF2-40B4-BE49-F238E27FC236}">
                      <a16:creationId xmlns:a16="http://schemas.microsoft.com/office/drawing/2014/main" id="{EE5D76E1-6D31-B967-5679-40E78E40BB4F}"/>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45F860FE-2642-1B20-68E0-031804DAE93B}"/>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群組 18">
                <a:extLst>
                  <a:ext uri="{FF2B5EF4-FFF2-40B4-BE49-F238E27FC236}">
                    <a16:creationId xmlns:a16="http://schemas.microsoft.com/office/drawing/2014/main" id="{B419074B-489D-A7FE-DC0F-20302D786649}"/>
                  </a:ext>
                </a:extLst>
              </p:cNvPr>
              <p:cNvGrpSpPr/>
              <p:nvPr/>
            </p:nvGrpSpPr>
            <p:grpSpPr>
              <a:xfrm>
                <a:off x="7830844" y="1766568"/>
                <a:ext cx="109728" cy="104815"/>
                <a:chOff x="6621017" y="1753112"/>
                <a:chExt cx="109728" cy="104815"/>
              </a:xfrm>
            </p:grpSpPr>
            <p:cxnSp>
              <p:nvCxnSpPr>
                <p:cNvPr id="30" name="直線接點 29">
                  <a:extLst>
                    <a:ext uri="{FF2B5EF4-FFF2-40B4-BE49-F238E27FC236}">
                      <a16:creationId xmlns:a16="http://schemas.microsoft.com/office/drawing/2014/main" id="{BA5E90B0-CDAC-80A5-5ACD-9478C9ACA8C7}"/>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C01DE6D4-B000-2922-035C-12C171B62645}"/>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10689A0-E12D-0262-3397-C8BEBC8FC1C7}"/>
                  </a:ext>
                </a:extLst>
              </p:cNvPr>
              <p:cNvGrpSpPr/>
              <p:nvPr/>
            </p:nvGrpSpPr>
            <p:grpSpPr>
              <a:xfrm>
                <a:off x="8601699" y="1766568"/>
                <a:ext cx="109728" cy="104815"/>
                <a:chOff x="6621017" y="1753112"/>
                <a:chExt cx="109728" cy="104815"/>
              </a:xfrm>
            </p:grpSpPr>
            <p:cxnSp>
              <p:nvCxnSpPr>
                <p:cNvPr id="28" name="直線接點 27">
                  <a:extLst>
                    <a:ext uri="{FF2B5EF4-FFF2-40B4-BE49-F238E27FC236}">
                      <a16:creationId xmlns:a16="http://schemas.microsoft.com/office/drawing/2014/main" id="{A7D3215E-6934-E34C-205C-1FBB7C42A234}"/>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5267B212-5871-C38A-1E01-A12435BA7B70}"/>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群組 20">
                <a:extLst>
                  <a:ext uri="{FF2B5EF4-FFF2-40B4-BE49-F238E27FC236}">
                    <a16:creationId xmlns:a16="http://schemas.microsoft.com/office/drawing/2014/main" id="{99DAC985-6D0B-C626-355A-30300F6CDF18}"/>
                  </a:ext>
                </a:extLst>
              </p:cNvPr>
              <p:cNvGrpSpPr/>
              <p:nvPr/>
            </p:nvGrpSpPr>
            <p:grpSpPr>
              <a:xfrm>
                <a:off x="9041990" y="1766568"/>
                <a:ext cx="109728" cy="104815"/>
                <a:chOff x="6621017" y="1753112"/>
                <a:chExt cx="109728" cy="104815"/>
              </a:xfrm>
            </p:grpSpPr>
            <p:cxnSp>
              <p:nvCxnSpPr>
                <p:cNvPr id="26" name="直線接點 25">
                  <a:extLst>
                    <a:ext uri="{FF2B5EF4-FFF2-40B4-BE49-F238E27FC236}">
                      <a16:creationId xmlns:a16="http://schemas.microsoft.com/office/drawing/2014/main" id="{16595742-2A1C-A2FA-CA6D-14B05ADDDBD7}"/>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571E2683-137A-44D3-FD99-1F350340651D}"/>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文字方塊 21">
                <a:extLst>
                  <a:ext uri="{FF2B5EF4-FFF2-40B4-BE49-F238E27FC236}">
                    <a16:creationId xmlns:a16="http://schemas.microsoft.com/office/drawing/2014/main" id="{598B877B-7B28-5EB7-F5CC-2D6DC7A80F82}"/>
                  </a:ext>
                </a:extLst>
              </p:cNvPr>
              <p:cNvSpPr txBox="1"/>
              <p:nvPr/>
            </p:nvSpPr>
            <p:spPr>
              <a:xfrm>
                <a:off x="7255932" y="1864853"/>
                <a:ext cx="347295" cy="339827"/>
              </a:xfrm>
              <a:prstGeom prst="rect">
                <a:avLst/>
              </a:prstGeom>
              <a:noFill/>
            </p:spPr>
            <p:txBody>
              <a:bodyPr wrap="none" rtlCol="0">
                <a:spAutoFit/>
              </a:bodyPr>
              <a:lstStyle/>
              <a:p>
                <a:pPr algn="ctr"/>
                <a:r>
                  <a:rPr lang="en-US" altLang="zh-TW" sz="4000" dirty="0"/>
                  <a:t>-3</a:t>
                </a:r>
                <a:endParaRPr lang="zh-TW" altLang="en-US" sz="4000" dirty="0"/>
              </a:p>
            </p:txBody>
          </p:sp>
          <p:sp>
            <p:nvSpPr>
              <p:cNvPr id="23" name="文字方塊 22">
                <a:extLst>
                  <a:ext uri="{FF2B5EF4-FFF2-40B4-BE49-F238E27FC236}">
                    <a16:creationId xmlns:a16="http://schemas.microsoft.com/office/drawing/2014/main" id="{00E935AF-7EB0-49EC-86C8-00CFFAEF6D48}"/>
                  </a:ext>
                </a:extLst>
              </p:cNvPr>
              <p:cNvSpPr txBox="1"/>
              <p:nvPr/>
            </p:nvSpPr>
            <p:spPr>
              <a:xfrm>
                <a:off x="7689357" y="1864853"/>
                <a:ext cx="347295" cy="339827"/>
              </a:xfrm>
              <a:prstGeom prst="rect">
                <a:avLst/>
              </a:prstGeom>
              <a:noFill/>
            </p:spPr>
            <p:txBody>
              <a:bodyPr wrap="none" rtlCol="0">
                <a:spAutoFit/>
              </a:bodyPr>
              <a:lstStyle/>
              <a:p>
                <a:pPr algn="ctr"/>
                <a:r>
                  <a:rPr lang="en-US" altLang="zh-TW" sz="4000" dirty="0"/>
                  <a:t>-1</a:t>
                </a:r>
                <a:endParaRPr lang="zh-TW" altLang="en-US" sz="4000" dirty="0"/>
              </a:p>
            </p:txBody>
          </p:sp>
          <p:sp>
            <p:nvSpPr>
              <p:cNvPr id="24" name="文字方塊 23">
                <a:extLst>
                  <a:ext uri="{FF2B5EF4-FFF2-40B4-BE49-F238E27FC236}">
                    <a16:creationId xmlns:a16="http://schemas.microsoft.com/office/drawing/2014/main" id="{12139056-5353-C1F7-FD7C-812C65735032}"/>
                  </a:ext>
                </a:extLst>
              </p:cNvPr>
              <p:cNvSpPr txBox="1"/>
              <p:nvPr/>
            </p:nvSpPr>
            <p:spPr>
              <a:xfrm>
                <a:off x="8485676" y="1864853"/>
                <a:ext cx="372218" cy="339827"/>
              </a:xfrm>
              <a:prstGeom prst="rect">
                <a:avLst/>
              </a:prstGeom>
              <a:noFill/>
            </p:spPr>
            <p:txBody>
              <a:bodyPr wrap="square" rtlCol="0">
                <a:spAutoFit/>
              </a:bodyPr>
              <a:lstStyle/>
              <a:p>
                <a:pPr algn="ctr"/>
                <a:r>
                  <a:rPr lang="en-US" altLang="zh-TW" sz="4000" dirty="0"/>
                  <a:t>3</a:t>
                </a:r>
                <a:endParaRPr lang="zh-TW" altLang="en-US" sz="4000" dirty="0"/>
              </a:p>
            </p:txBody>
          </p:sp>
          <p:sp>
            <p:nvSpPr>
              <p:cNvPr id="25" name="文字方塊 24">
                <a:extLst>
                  <a:ext uri="{FF2B5EF4-FFF2-40B4-BE49-F238E27FC236}">
                    <a16:creationId xmlns:a16="http://schemas.microsoft.com/office/drawing/2014/main" id="{EAFA10DA-7E87-AB1D-6109-F45E51D9625C}"/>
                  </a:ext>
                </a:extLst>
              </p:cNvPr>
              <p:cNvSpPr txBox="1"/>
              <p:nvPr/>
            </p:nvSpPr>
            <p:spPr>
              <a:xfrm>
                <a:off x="8919102" y="1864853"/>
                <a:ext cx="372218" cy="339827"/>
              </a:xfrm>
              <a:prstGeom prst="rect">
                <a:avLst/>
              </a:prstGeom>
              <a:noFill/>
            </p:spPr>
            <p:txBody>
              <a:bodyPr wrap="square" rtlCol="0">
                <a:spAutoFit/>
              </a:bodyPr>
              <a:lstStyle/>
              <a:p>
                <a:pPr algn="ctr"/>
                <a:r>
                  <a:rPr lang="en-US" altLang="zh-TW" sz="4000" dirty="0"/>
                  <a:t>1</a:t>
                </a:r>
                <a:endParaRPr lang="zh-TW" altLang="en-US" sz="4000" dirty="0"/>
              </a:p>
            </p:txBody>
          </p:sp>
        </p:grpSp>
        <p:sp>
          <p:nvSpPr>
            <p:cNvPr id="9" name="文字方塊 8">
              <a:extLst>
                <a:ext uri="{FF2B5EF4-FFF2-40B4-BE49-F238E27FC236}">
                  <a16:creationId xmlns:a16="http://schemas.microsoft.com/office/drawing/2014/main" id="{E530F7C0-DD8B-A261-021B-24E928A45725}"/>
                </a:ext>
              </a:extLst>
            </p:cNvPr>
            <p:cNvSpPr txBox="1"/>
            <p:nvPr/>
          </p:nvSpPr>
          <p:spPr>
            <a:xfrm>
              <a:off x="7477978" y="1501654"/>
              <a:ext cx="347295" cy="280727"/>
            </a:xfrm>
            <a:prstGeom prst="rect">
              <a:avLst/>
            </a:prstGeom>
            <a:noFill/>
          </p:spPr>
          <p:txBody>
            <a:bodyPr wrap="none" rtlCol="0">
              <a:spAutoFit/>
            </a:bodyPr>
            <a:lstStyle/>
            <a:p>
              <a:pPr algn="ctr"/>
              <a:r>
                <a:rPr lang="en-US" altLang="zh-TW" sz="3200" dirty="0"/>
                <a:t>00</a:t>
              </a:r>
              <a:endParaRPr lang="zh-TW" altLang="en-US" sz="4000" dirty="0"/>
            </a:p>
          </p:txBody>
        </p:sp>
        <p:sp>
          <p:nvSpPr>
            <p:cNvPr id="10" name="文字方塊 9">
              <a:extLst>
                <a:ext uri="{FF2B5EF4-FFF2-40B4-BE49-F238E27FC236}">
                  <a16:creationId xmlns:a16="http://schemas.microsoft.com/office/drawing/2014/main" id="{E6EAD948-96F6-A6F9-D86C-100BA98A77FF}"/>
                </a:ext>
              </a:extLst>
            </p:cNvPr>
            <p:cNvSpPr txBox="1"/>
            <p:nvPr/>
          </p:nvSpPr>
          <p:spPr>
            <a:xfrm>
              <a:off x="7927072" y="1501654"/>
              <a:ext cx="347295" cy="280727"/>
            </a:xfrm>
            <a:prstGeom prst="rect">
              <a:avLst/>
            </a:prstGeom>
            <a:noFill/>
          </p:spPr>
          <p:txBody>
            <a:bodyPr wrap="none" rtlCol="0">
              <a:spAutoFit/>
            </a:bodyPr>
            <a:lstStyle/>
            <a:p>
              <a:pPr algn="ctr"/>
              <a:r>
                <a:rPr lang="en-US" altLang="zh-TW" sz="3200" dirty="0"/>
                <a:t>01</a:t>
              </a:r>
              <a:endParaRPr lang="zh-TW" altLang="en-US" sz="4000" dirty="0"/>
            </a:p>
          </p:txBody>
        </p:sp>
        <p:sp>
          <p:nvSpPr>
            <p:cNvPr id="12" name="文字方塊 11">
              <a:extLst>
                <a:ext uri="{FF2B5EF4-FFF2-40B4-BE49-F238E27FC236}">
                  <a16:creationId xmlns:a16="http://schemas.microsoft.com/office/drawing/2014/main" id="{7CC5705E-D31B-B5A5-F9C6-77E2AB3912B1}"/>
                </a:ext>
              </a:extLst>
            </p:cNvPr>
            <p:cNvSpPr txBox="1"/>
            <p:nvPr/>
          </p:nvSpPr>
          <p:spPr>
            <a:xfrm>
              <a:off x="8696238" y="1501654"/>
              <a:ext cx="347295" cy="280727"/>
            </a:xfrm>
            <a:prstGeom prst="rect">
              <a:avLst/>
            </a:prstGeom>
            <a:noFill/>
          </p:spPr>
          <p:txBody>
            <a:bodyPr wrap="none" rtlCol="0">
              <a:spAutoFit/>
            </a:bodyPr>
            <a:lstStyle/>
            <a:p>
              <a:pPr algn="ctr"/>
              <a:r>
                <a:rPr lang="en-US" altLang="zh-TW" sz="3200" dirty="0"/>
                <a:t>10</a:t>
              </a:r>
              <a:endParaRPr lang="zh-TW" altLang="en-US" sz="4000" dirty="0"/>
            </a:p>
          </p:txBody>
        </p:sp>
        <p:sp>
          <p:nvSpPr>
            <p:cNvPr id="13" name="文字方塊 12">
              <a:extLst>
                <a:ext uri="{FF2B5EF4-FFF2-40B4-BE49-F238E27FC236}">
                  <a16:creationId xmlns:a16="http://schemas.microsoft.com/office/drawing/2014/main" id="{AD126C89-69B0-2762-FC84-A76B5D938038}"/>
                </a:ext>
              </a:extLst>
            </p:cNvPr>
            <p:cNvSpPr txBox="1"/>
            <p:nvPr/>
          </p:nvSpPr>
          <p:spPr>
            <a:xfrm>
              <a:off x="9137397" y="1501654"/>
              <a:ext cx="347295" cy="280727"/>
            </a:xfrm>
            <a:prstGeom prst="rect">
              <a:avLst/>
            </a:prstGeom>
            <a:noFill/>
          </p:spPr>
          <p:txBody>
            <a:bodyPr wrap="none" rtlCol="0">
              <a:spAutoFit/>
            </a:bodyPr>
            <a:lstStyle/>
            <a:p>
              <a:pPr algn="ctr"/>
              <a:r>
                <a:rPr lang="en-US" altLang="zh-TW" sz="3200" dirty="0"/>
                <a:t>11</a:t>
              </a:r>
              <a:endParaRPr lang="zh-TW" altLang="en-US" sz="4000" dirty="0"/>
            </a:p>
          </p:txBody>
        </p:sp>
      </p:grpSp>
      <p:grpSp>
        <p:nvGrpSpPr>
          <p:cNvPr id="56" name="群組 55">
            <a:extLst>
              <a:ext uri="{FF2B5EF4-FFF2-40B4-BE49-F238E27FC236}">
                <a16:creationId xmlns:a16="http://schemas.microsoft.com/office/drawing/2014/main" id="{D38B6631-F9DF-3219-3372-DB4DE59603DA}"/>
              </a:ext>
            </a:extLst>
          </p:cNvPr>
          <p:cNvGrpSpPr/>
          <p:nvPr/>
        </p:nvGrpSpPr>
        <p:grpSpPr>
          <a:xfrm>
            <a:off x="7064358" y="3406707"/>
            <a:ext cx="3589404" cy="2014908"/>
            <a:chOff x="7064358" y="3406707"/>
            <a:chExt cx="3589404" cy="2014908"/>
          </a:xfrm>
        </p:grpSpPr>
        <p:grpSp>
          <p:nvGrpSpPr>
            <p:cNvPr id="3" name="群組 2">
              <a:extLst>
                <a:ext uri="{FF2B5EF4-FFF2-40B4-BE49-F238E27FC236}">
                  <a16:creationId xmlns:a16="http://schemas.microsoft.com/office/drawing/2014/main" id="{89E56F7E-9014-80AD-F0DC-E78D58015D34}"/>
                </a:ext>
              </a:extLst>
            </p:cNvPr>
            <p:cNvGrpSpPr/>
            <p:nvPr/>
          </p:nvGrpSpPr>
          <p:grpSpPr>
            <a:xfrm>
              <a:off x="7064358" y="4369252"/>
              <a:ext cx="3589404" cy="1052363"/>
              <a:chOff x="7239000" y="1699483"/>
              <a:chExt cx="2072640" cy="505197"/>
            </a:xfrm>
          </p:grpSpPr>
          <p:cxnSp>
            <p:nvCxnSpPr>
              <p:cNvPr id="37" name="直線接點 36">
                <a:extLst>
                  <a:ext uri="{FF2B5EF4-FFF2-40B4-BE49-F238E27FC236}">
                    <a16:creationId xmlns:a16="http://schemas.microsoft.com/office/drawing/2014/main" id="{FC3C0CCA-E6D5-1333-215E-9B5C0379D2B1}"/>
                  </a:ext>
                </a:extLst>
              </p:cNvPr>
              <p:cNvCxnSpPr>
                <a:cxnSpLocks/>
              </p:cNvCxnSpPr>
              <p:nvPr/>
            </p:nvCxnSpPr>
            <p:spPr>
              <a:xfrm>
                <a:off x="7239000" y="1818975"/>
                <a:ext cx="2072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25355BAB-1A50-ACFA-0F8B-82138AAF8DF8}"/>
                  </a:ext>
                </a:extLst>
              </p:cNvPr>
              <p:cNvCxnSpPr>
                <a:cxnSpLocks/>
              </p:cNvCxnSpPr>
              <p:nvPr/>
            </p:nvCxnSpPr>
            <p:spPr>
              <a:xfrm flipV="1">
                <a:off x="8271135" y="1699483"/>
                <a:ext cx="0" cy="238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174E7622-0C1E-91B8-1DE9-EB1074B274DF}"/>
                  </a:ext>
                </a:extLst>
              </p:cNvPr>
              <p:cNvGrpSpPr/>
              <p:nvPr/>
            </p:nvGrpSpPr>
            <p:grpSpPr>
              <a:xfrm>
                <a:off x="7390552" y="1766568"/>
                <a:ext cx="109728" cy="104815"/>
                <a:chOff x="6621017" y="1753112"/>
                <a:chExt cx="109728" cy="104815"/>
              </a:xfrm>
            </p:grpSpPr>
            <p:cxnSp>
              <p:nvCxnSpPr>
                <p:cNvPr id="54" name="直線接點 53">
                  <a:extLst>
                    <a:ext uri="{FF2B5EF4-FFF2-40B4-BE49-F238E27FC236}">
                      <a16:creationId xmlns:a16="http://schemas.microsoft.com/office/drawing/2014/main" id="{82BAC1AF-888B-164B-A5C2-443A446D2031}"/>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220DCEAC-0EE5-1A88-25C9-EB8F0158804C}"/>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C9BF8D1F-ACBD-5A05-E0F4-1E20EFC81CFA}"/>
                  </a:ext>
                </a:extLst>
              </p:cNvPr>
              <p:cNvGrpSpPr/>
              <p:nvPr/>
            </p:nvGrpSpPr>
            <p:grpSpPr>
              <a:xfrm>
                <a:off x="7830844" y="1766568"/>
                <a:ext cx="109728" cy="104815"/>
                <a:chOff x="6621017" y="1753112"/>
                <a:chExt cx="109728" cy="104815"/>
              </a:xfrm>
            </p:grpSpPr>
            <p:cxnSp>
              <p:nvCxnSpPr>
                <p:cNvPr id="52" name="直線接點 51">
                  <a:extLst>
                    <a:ext uri="{FF2B5EF4-FFF2-40B4-BE49-F238E27FC236}">
                      <a16:creationId xmlns:a16="http://schemas.microsoft.com/office/drawing/2014/main" id="{ECA4A96C-32DD-D980-E4FC-98BCF1531F2F}"/>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D4D59374-6C59-4F6D-DAD6-A6008A7A5968}"/>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群組 41">
                <a:extLst>
                  <a:ext uri="{FF2B5EF4-FFF2-40B4-BE49-F238E27FC236}">
                    <a16:creationId xmlns:a16="http://schemas.microsoft.com/office/drawing/2014/main" id="{E9248B0B-E2B8-5837-4F6A-13D3705133AE}"/>
                  </a:ext>
                </a:extLst>
              </p:cNvPr>
              <p:cNvGrpSpPr/>
              <p:nvPr/>
            </p:nvGrpSpPr>
            <p:grpSpPr>
              <a:xfrm>
                <a:off x="8601699" y="1766568"/>
                <a:ext cx="109728" cy="104815"/>
                <a:chOff x="6621017" y="1753112"/>
                <a:chExt cx="109728" cy="104815"/>
              </a:xfrm>
            </p:grpSpPr>
            <p:cxnSp>
              <p:nvCxnSpPr>
                <p:cNvPr id="50" name="直線接點 49">
                  <a:extLst>
                    <a:ext uri="{FF2B5EF4-FFF2-40B4-BE49-F238E27FC236}">
                      <a16:creationId xmlns:a16="http://schemas.microsoft.com/office/drawing/2014/main" id="{71334E95-8AA3-1F94-AC59-43E699C8375A}"/>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DDAD4C71-5E1C-6A37-9FE1-E93103599BD3}"/>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群組 42">
                <a:extLst>
                  <a:ext uri="{FF2B5EF4-FFF2-40B4-BE49-F238E27FC236}">
                    <a16:creationId xmlns:a16="http://schemas.microsoft.com/office/drawing/2014/main" id="{8A789F56-8AAE-FD97-89D8-EC3983253362}"/>
                  </a:ext>
                </a:extLst>
              </p:cNvPr>
              <p:cNvGrpSpPr/>
              <p:nvPr/>
            </p:nvGrpSpPr>
            <p:grpSpPr>
              <a:xfrm>
                <a:off x="9041990" y="1766568"/>
                <a:ext cx="109728" cy="104815"/>
                <a:chOff x="6621017" y="1753112"/>
                <a:chExt cx="109728" cy="104815"/>
              </a:xfrm>
            </p:grpSpPr>
            <p:cxnSp>
              <p:nvCxnSpPr>
                <p:cNvPr id="48" name="直線接點 47">
                  <a:extLst>
                    <a:ext uri="{FF2B5EF4-FFF2-40B4-BE49-F238E27FC236}">
                      <a16:creationId xmlns:a16="http://schemas.microsoft.com/office/drawing/2014/main" id="{8D3EE843-2547-E264-6E61-2906465DCAA5}"/>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5E33BC10-07F5-1B8F-309D-285145B309D9}"/>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文字方塊 43">
                <a:extLst>
                  <a:ext uri="{FF2B5EF4-FFF2-40B4-BE49-F238E27FC236}">
                    <a16:creationId xmlns:a16="http://schemas.microsoft.com/office/drawing/2014/main" id="{20A4D29D-233E-C9BD-D2BE-1B7AF0829445}"/>
                  </a:ext>
                </a:extLst>
              </p:cNvPr>
              <p:cNvSpPr txBox="1"/>
              <p:nvPr/>
            </p:nvSpPr>
            <p:spPr>
              <a:xfrm>
                <a:off x="7255932" y="1864853"/>
                <a:ext cx="347295" cy="339827"/>
              </a:xfrm>
              <a:prstGeom prst="rect">
                <a:avLst/>
              </a:prstGeom>
              <a:noFill/>
            </p:spPr>
            <p:txBody>
              <a:bodyPr wrap="none" rtlCol="0">
                <a:spAutoFit/>
              </a:bodyPr>
              <a:lstStyle/>
              <a:p>
                <a:pPr algn="ctr"/>
                <a:r>
                  <a:rPr lang="en-US" altLang="zh-TW" sz="4000" dirty="0"/>
                  <a:t>-3</a:t>
                </a:r>
                <a:endParaRPr lang="zh-TW" altLang="en-US" sz="4000" dirty="0"/>
              </a:p>
            </p:txBody>
          </p:sp>
          <p:sp>
            <p:nvSpPr>
              <p:cNvPr id="45" name="文字方塊 44">
                <a:extLst>
                  <a:ext uri="{FF2B5EF4-FFF2-40B4-BE49-F238E27FC236}">
                    <a16:creationId xmlns:a16="http://schemas.microsoft.com/office/drawing/2014/main" id="{E0B85615-7184-85B7-E702-089520A1B40E}"/>
                  </a:ext>
                </a:extLst>
              </p:cNvPr>
              <p:cNvSpPr txBox="1"/>
              <p:nvPr/>
            </p:nvSpPr>
            <p:spPr>
              <a:xfrm>
                <a:off x="7689357" y="1864853"/>
                <a:ext cx="347295" cy="339827"/>
              </a:xfrm>
              <a:prstGeom prst="rect">
                <a:avLst/>
              </a:prstGeom>
              <a:noFill/>
            </p:spPr>
            <p:txBody>
              <a:bodyPr wrap="none" rtlCol="0">
                <a:spAutoFit/>
              </a:bodyPr>
              <a:lstStyle/>
              <a:p>
                <a:pPr algn="ctr"/>
                <a:r>
                  <a:rPr lang="en-US" altLang="zh-TW" sz="4000" dirty="0"/>
                  <a:t>-1</a:t>
                </a:r>
                <a:endParaRPr lang="zh-TW" altLang="en-US" sz="4000" dirty="0"/>
              </a:p>
            </p:txBody>
          </p:sp>
          <p:sp>
            <p:nvSpPr>
              <p:cNvPr id="46" name="文字方塊 45">
                <a:extLst>
                  <a:ext uri="{FF2B5EF4-FFF2-40B4-BE49-F238E27FC236}">
                    <a16:creationId xmlns:a16="http://schemas.microsoft.com/office/drawing/2014/main" id="{A2AD6DCE-3988-2050-1F2E-792C2BE21804}"/>
                  </a:ext>
                </a:extLst>
              </p:cNvPr>
              <p:cNvSpPr txBox="1"/>
              <p:nvPr/>
            </p:nvSpPr>
            <p:spPr>
              <a:xfrm>
                <a:off x="8485676" y="1864853"/>
                <a:ext cx="372218" cy="339827"/>
              </a:xfrm>
              <a:prstGeom prst="rect">
                <a:avLst/>
              </a:prstGeom>
              <a:noFill/>
            </p:spPr>
            <p:txBody>
              <a:bodyPr wrap="square" rtlCol="0">
                <a:spAutoFit/>
              </a:bodyPr>
              <a:lstStyle/>
              <a:p>
                <a:pPr algn="ctr"/>
                <a:r>
                  <a:rPr lang="en-US" altLang="zh-TW" sz="4000" dirty="0"/>
                  <a:t>3</a:t>
                </a:r>
                <a:endParaRPr lang="zh-TW" altLang="en-US" sz="4000" dirty="0"/>
              </a:p>
            </p:txBody>
          </p:sp>
          <p:sp>
            <p:nvSpPr>
              <p:cNvPr id="47" name="文字方塊 46">
                <a:extLst>
                  <a:ext uri="{FF2B5EF4-FFF2-40B4-BE49-F238E27FC236}">
                    <a16:creationId xmlns:a16="http://schemas.microsoft.com/office/drawing/2014/main" id="{8A8BF4D6-A6E7-3954-20B1-2D412353179E}"/>
                  </a:ext>
                </a:extLst>
              </p:cNvPr>
              <p:cNvSpPr txBox="1"/>
              <p:nvPr/>
            </p:nvSpPr>
            <p:spPr>
              <a:xfrm>
                <a:off x="8919102" y="1864853"/>
                <a:ext cx="372218" cy="339827"/>
              </a:xfrm>
              <a:prstGeom prst="rect">
                <a:avLst/>
              </a:prstGeom>
              <a:noFill/>
            </p:spPr>
            <p:txBody>
              <a:bodyPr wrap="square" rtlCol="0">
                <a:spAutoFit/>
              </a:bodyPr>
              <a:lstStyle/>
              <a:p>
                <a:pPr algn="ctr"/>
                <a:r>
                  <a:rPr lang="en-US" altLang="zh-TW" sz="4000" dirty="0"/>
                  <a:t>1</a:t>
                </a:r>
                <a:endParaRPr lang="zh-TW" altLang="en-US" sz="4000" dirty="0"/>
              </a:p>
            </p:txBody>
          </p:sp>
        </p:grpSp>
        <p:sp>
          <p:nvSpPr>
            <p:cNvPr id="11" name="文字方塊 10">
              <a:extLst>
                <a:ext uri="{FF2B5EF4-FFF2-40B4-BE49-F238E27FC236}">
                  <a16:creationId xmlns:a16="http://schemas.microsoft.com/office/drawing/2014/main" id="{19072681-A4DC-B1B8-520F-F162419A3360}"/>
                </a:ext>
              </a:extLst>
            </p:cNvPr>
            <p:cNvSpPr txBox="1"/>
            <p:nvPr/>
          </p:nvSpPr>
          <p:spPr>
            <a:xfrm>
              <a:off x="7130702" y="3406707"/>
              <a:ext cx="643126" cy="1077218"/>
            </a:xfrm>
            <a:prstGeom prst="rect">
              <a:avLst/>
            </a:prstGeom>
            <a:noFill/>
          </p:spPr>
          <p:txBody>
            <a:bodyPr wrap="none" rtlCol="0">
              <a:spAutoFit/>
            </a:bodyPr>
            <a:lstStyle/>
            <a:p>
              <a:pPr algn="ctr"/>
              <a:r>
                <a:rPr lang="en-US" altLang="zh-TW" sz="3200" dirty="0"/>
                <a:t>00</a:t>
              </a:r>
            </a:p>
            <a:p>
              <a:pPr algn="ctr"/>
              <a:r>
                <a:rPr lang="en-US" altLang="zh-TW" sz="3200" dirty="0"/>
                <a:t>(0)</a:t>
              </a:r>
              <a:endParaRPr lang="zh-TW" altLang="en-US" sz="4000" dirty="0"/>
            </a:p>
          </p:txBody>
        </p:sp>
        <p:sp>
          <p:nvSpPr>
            <p:cNvPr id="34" name="文字方塊 33">
              <a:extLst>
                <a:ext uri="{FF2B5EF4-FFF2-40B4-BE49-F238E27FC236}">
                  <a16:creationId xmlns:a16="http://schemas.microsoft.com/office/drawing/2014/main" id="{DD71498C-9508-D826-A8C9-49548F4F05F3}"/>
                </a:ext>
              </a:extLst>
            </p:cNvPr>
            <p:cNvSpPr txBox="1"/>
            <p:nvPr/>
          </p:nvSpPr>
          <p:spPr>
            <a:xfrm>
              <a:off x="7865627" y="3406707"/>
              <a:ext cx="643126" cy="1077218"/>
            </a:xfrm>
            <a:prstGeom prst="rect">
              <a:avLst/>
            </a:prstGeom>
            <a:noFill/>
          </p:spPr>
          <p:txBody>
            <a:bodyPr wrap="none" rtlCol="0">
              <a:spAutoFit/>
            </a:bodyPr>
            <a:lstStyle/>
            <a:p>
              <a:pPr algn="ctr"/>
              <a:r>
                <a:rPr lang="en-US" altLang="zh-TW" sz="3200" dirty="0"/>
                <a:t>01</a:t>
              </a:r>
            </a:p>
            <a:p>
              <a:pPr algn="ctr"/>
              <a:r>
                <a:rPr lang="en-US" altLang="zh-TW" sz="3200" dirty="0"/>
                <a:t>(1)</a:t>
              </a:r>
              <a:endParaRPr lang="zh-TW" altLang="en-US" sz="4000" dirty="0"/>
            </a:p>
          </p:txBody>
        </p:sp>
        <p:sp>
          <p:nvSpPr>
            <p:cNvPr id="35" name="文字方塊 34">
              <a:extLst>
                <a:ext uri="{FF2B5EF4-FFF2-40B4-BE49-F238E27FC236}">
                  <a16:creationId xmlns:a16="http://schemas.microsoft.com/office/drawing/2014/main" id="{51D00032-52A3-BED3-F61D-32D8C8A9A1BA}"/>
                </a:ext>
              </a:extLst>
            </p:cNvPr>
            <p:cNvSpPr txBox="1"/>
            <p:nvPr/>
          </p:nvSpPr>
          <p:spPr>
            <a:xfrm>
              <a:off x="9197671" y="3406707"/>
              <a:ext cx="643126" cy="1077218"/>
            </a:xfrm>
            <a:prstGeom prst="rect">
              <a:avLst/>
            </a:prstGeom>
            <a:noFill/>
          </p:spPr>
          <p:txBody>
            <a:bodyPr wrap="none" rtlCol="0">
              <a:spAutoFit/>
            </a:bodyPr>
            <a:lstStyle/>
            <a:p>
              <a:pPr algn="ctr"/>
              <a:r>
                <a:rPr lang="en-US" altLang="zh-TW" sz="3200" dirty="0"/>
                <a:t>10</a:t>
              </a:r>
            </a:p>
            <a:p>
              <a:pPr algn="ctr"/>
              <a:r>
                <a:rPr lang="en-US" altLang="zh-TW" sz="3200" dirty="0"/>
                <a:t>(2)</a:t>
              </a:r>
              <a:endParaRPr lang="zh-TW" altLang="en-US" sz="4000" dirty="0"/>
            </a:p>
          </p:txBody>
        </p:sp>
        <p:sp>
          <p:nvSpPr>
            <p:cNvPr id="36" name="文字方塊 35">
              <a:extLst>
                <a:ext uri="{FF2B5EF4-FFF2-40B4-BE49-F238E27FC236}">
                  <a16:creationId xmlns:a16="http://schemas.microsoft.com/office/drawing/2014/main" id="{35EBDF97-E801-AE40-682A-7AF56D3BA1E5}"/>
                </a:ext>
              </a:extLst>
            </p:cNvPr>
            <p:cNvSpPr txBox="1"/>
            <p:nvPr/>
          </p:nvSpPr>
          <p:spPr>
            <a:xfrm>
              <a:off x="9961671" y="3406707"/>
              <a:ext cx="643126" cy="1077218"/>
            </a:xfrm>
            <a:prstGeom prst="rect">
              <a:avLst/>
            </a:prstGeom>
            <a:noFill/>
          </p:spPr>
          <p:txBody>
            <a:bodyPr wrap="none" rtlCol="0">
              <a:spAutoFit/>
            </a:bodyPr>
            <a:lstStyle/>
            <a:p>
              <a:pPr algn="ctr"/>
              <a:r>
                <a:rPr lang="en-US" altLang="zh-TW" sz="3200" dirty="0"/>
                <a:t>11</a:t>
              </a:r>
            </a:p>
            <a:p>
              <a:pPr algn="ctr"/>
              <a:r>
                <a:rPr lang="en-US" altLang="zh-TW" sz="3200" dirty="0"/>
                <a:t>(3)</a:t>
              </a:r>
              <a:endParaRPr lang="zh-TW" altLang="en-US" sz="4000" dirty="0"/>
            </a:p>
          </p:txBody>
        </p:sp>
      </p:grpSp>
    </p:spTree>
    <p:extLst>
      <p:ext uri="{BB962C8B-B14F-4D97-AF65-F5344CB8AC3E}">
        <p14:creationId xmlns:p14="http://schemas.microsoft.com/office/powerpoint/2010/main" val="17145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9848A-846F-2548-0C41-816F7B800C26}"/>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85380B26-B5E6-9948-10BE-E375DCE45D60}"/>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BEF069FB-3E94-342C-2DDF-BD2CD480C12E}"/>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Digital Communication System</a:t>
            </a:r>
            <a:endParaRPr lang="zh-TW"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F1B7DD3C-51A0-1DB8-F444-1AFC4CF75469}"/>
                  </a:ext>
                </a:extLst>
              </p:cNvPr>
              <p:cNvSpPr txBox="1"/>
              <p:nvPr/>
            </p:nvSpPr>
            <p:spPr>
              <a:xfrm>
                <a:off x="363460" y="1717649"/>
                <a:ext cx="5178341" cy="738664"/>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Frequency Shift Keying (FSK)</a:t>
                </a:r>
              </a:p>
              <a:p>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𝑺</m:t>
                        </m:r>
                      </m:e>
                      <m:sub>
                        <m:r>
                          <a:rPr lang="en-US" altLang="zh-TW" b="1" i="1" smtClean="0">
                            <a:solidFill>
                              <a:schemeClr val="tx1"/>
                            </a:solidFill>
                            <a:latin typeface="Cambria Math" panose="02040503050406030204" pitchFamily="18" charset="0"/>
                          </a:rPr>
                          <m:t>𝒊</m:t>
                        </m:r>
                      </m:sub>
                    </m:sSub>
                    <m:d>
                      <m:dPr>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𝒕</m:t>
                        </m:r>
                      </m:e>
                    </m:d>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𝑨𝒄𝒐𝒔</m:t>
                    </m:r>
                    <m:d>
                      <m:dPr>
                        <m:begChr m:val="["/>
                        <m:endChr m:val="]"/>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𝟐</m:t>
                        </m:r>
                        <m:r>
                          <a:rPr lang="zh-TW" altLang="en-US" b="1" i="1" smtClean="0">
                            <a:solidFill>
                              <a:schemeClr val="tx1"/>
                            </a:solidFill>
                            <a:latin typeface="Cambria Math" panose="02040503050406030204" pitchFamily="18" charset="0"/>
                          </a:rPr>
                          <m:t>𝝅</m:t>
                        </m:r>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𝒇</m:t>
                            </m:r>
                          </m:e>
                          <m:sub>
                            <m:r>
                              <a:rPr lang="en-US" altLang="zh-TW" b="1" i="1" smtClean="0">
                                <a:solidFill>
                                  <a:schemeClr val="tx1"/>
                                </a:solidFill>
                                <a:latin typeface="Cambria Math" panose="02040503050406030204" pitchFamily="18" charset="0"/>
                              </a:rPr>
                              <m:t>𝒄</m:t>
                            </m:r>
                          </m:sub>
                        </m:sSub>
                        <m:r>
                          <a:rPr lang="en-US" altLang="zh-TW" b="1" i="1" smtClean="0">
                            <a:solidFill>
                              <a:schemeClr val="tx1"/>
                            </a:solidFill>
                            <a:latin typeface="Cambria Math" panose="02040503050406030204" pitchFamily="18" charset="0"/>
                          </a:rPr>
                          <m:t>𝒕</m:t>
                        </m:r>
                        <m:r>
                          <a:rPr lang="en-US" altLang="zh-TW" b="1" i="1" smtClean="0">
                            <a:solidFill>
                              <a:schemeClr val="tx1"/>
                            </a:solidFill>
                            <a:latin typeface="Cambria Math" panose="02040503050406030204" pitchFamily="18" charset="0"/>
                          </a:rPr>
                          <m:t>+</m:t>
                        </m:r>
                        <m:r>
                          <a:rPr lang="zh-TW" altLang="en-US" b="1" i="1" smtClean="0">
                            <a:solidFill>
                              <a:schemeClr val="tx1"/>
                            </a:solidFill>
                            <a:latin typeface="Cambria Math" panose="02040503050406030204" pitchFamily="18" charset="0"/>
                          </a:rPr>
                          <m:t>𝜽</m:t>
                        </m:r>
                      </m:e>
                    </m:d>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𝟎</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𝒕</m:t>
                    </m:r>
                    <m:r>
                      <a:rPr lang="en-US" altLang="zh-TW" b="1" i="1" smtClean="0">
                        <a:solidFill>
                          <a:schemeClr val="tx1"/>
                        </a:solidFill>
                        <a:latin typeface="Cambria Math" panose="02040503050406030204" pitchFamily="18" charset="0"/>
                        <a:ea typeface="Cambria Math" panose="02040503050406030204" pitchFamily="18" charset="0"/>
                      </a:rPr>
                      <m:t>≤</m:t>
                    </m:r>
                    <m:sSub>
                      <m:sSubPr>
                        <m:ctrlPr>
                          <a:rPr lang="en-US" altLang="zh-TW" b="1" i="1" smtClean="0">
                            <a:solidFill>
                              <a:schemeClr val="tx1"/>
                            </a:solidFill>
                            <a:latin typeface="Cambria Math" panose="02040503050406030204" pitchFamily="18" charset="0"/>
                            <a:ea typeface="Cambria Math" panose="02040503050406030204" pitchFamily="18" charset="0"/>
                          </a:rPr>
                        </m:ctrlPr>
                      </m:sSubPr>
                      <m:e>
                        <m:r>
                          <a:rPr lang="en-US" altLang="zh-TW" b="1" i="1" smtClean="0">
                            <a:solidFill>
                              <a:schemeClr val="tx1"/>
                            </a:solidFill>
                            <a:latin typeface="Cambria Math" panose="02040503050406030204" pitchFamily="18" charset="0"/>
                            <a:ea typeface="Cambria Math" panose="02040503050406030204" pitchFamily="18" charset="0"/>
                          </a:rPr>
                          <m:t>𝑻</m:t>
                        </m:r>
                      </m:e>
                      <m:sub>
                        <m:r>
                          <a:rPr lang="en-US" altLang="zh-TW" b="1" i="1" smtClean="0">
                            <a:solidFill>
                              <a:schemeClr val="tx1"/>
                            </a:solidFill>
                            <a:latin typeface="Cambria Math" panose="02040503050406030204" pitchFamily="18" charset="0"/>
                            <a:ea typeface="Cambria Math" panose="02040503050406030204" pitchFamily="18" charset="0"/>
                          </a:rPr>
                          <m:t>𝒔</m:t>
                        </m:r>
                      </m:sub>
                    </m:sSub>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𝒊</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𝟏</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𝟐</m:t>
                    </m:r>
                    <m:r>
                      <a:rPr lang="en-US" altLang="zh-TW" b="1" i="1" smtClean="0">
                        <a:solidFill>
                          <a:schemeClr val="tx1"/>
                        </a:solidFill>
                        <a:latin typeface="Cambria Math" panose="02040503050406030204" pitchFamily="18" charset="0"/>
                        <a:ea typeface="Cambria Math" panose="02040503050406030204" pitchFamily="18" charset="0"/>
                      </a:rPr>
                      <m:t>,</m:t>
                    </m:r>
                  </m:oMath>
                </a14:m>
                <a:r>
                  <a:rPr lang="en-US" altLang="zh-TW" b="1" dirty="0">
                    <a:solidFill>
                      <a:schemeClr val="tx1"/>
                    </a:solidFill>
                    <a:latin typeface="Times New Roman" panose="02020603050405020304" pitchFamily="18" charset="0"/>
                    <a:cs typeface="Times New Roman" panose="02020603050405020304" pitchFamily="18" charset="0"/>
                  </a:rPr>
                  <a:t>…M</a:t>
                </a:r>
              </a:p>
            </p:txBody>
          </p:sp>
        </mc:Choice>
        <mc:Fallback xmlns="">
          <p:sp>
            <p:nvSpPr>
              <p:cNvPr id="10" name="文字方塊 9">
                <a:extLst>
                  <a:ext uri="{FF2B5EF4-FFF2-40B4-BE49-F238E27FC236}">
                    <a16:creationId xmlns:a16="http://schemas.microsoft.com/office/drawing/2014/main" id="{F1B7DD3C-51A0-1DB8-F444-1AFC4CF75469}"/>
                  </a:ext>
                </a:extLst>
              </p:cNvPr>
              <p:cNvSpPr txBox="1">
                <a:spLocks noRot="1" noChangeAspect="1" noMove="1" noResize="1" noEditPoints="1" noAdjustHandles="1" noChangeArrowheads="1" noChangeShapeType="1" noTextEdit="1"/>
              </p:cNvSpPr>
              <p:nvPr/>
            </p:nvSpPr>
            <p:spPr>
              <a:xfrm>
                <a:off x="363460" y="1717649"/>
                <a:ext cx="5178341" cy="738664"/>
              </a:xfrm>
              <a:prstGeom prst="rect">
                <a:avLst/>
              </a:prstGeom>
              <a:blipFill>
                <a:blip r:embed="rId3"/>
                <a:stretch>
                  <a:fillRect l="-1885" t="-6612" r="-353" b="-12397"/>
                </a:stretch>
              </a:blipFill>
            </p:spPr>
            <p:txBody>
              <a:bodyPr/>
              <a:lstStyle/>
              <a:p>
                <a:r>
                  <a:rPr lang="zh-TW" altLang="en-US">
                    <a:noFill/>
                  </a:rPr>
                  <a:t> </a:t>
                </a:r>
              </a:p>
            </p:txBody>
          </p:sp>
        </mc:Fallback>
      </mc:AlternateContent>
      <p:sp>
        <p:nvSpPr>
          <p:cNvPr id="58" name="矩形 57">
            <a:extLst>
              <a:ext uri="{FF2B5EF4-FFF2-40B4-BE49-F238E27FC236}">
                <a16:creationId xmlns:a16="http://schemas.microsoft.com/office/drawing/2014/main" id="{723CA414-AA59-E725-9069-E6E45B9762B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65780F9E-E284-1300-F2F5-0F8E40A85837}"/>
              </a:ext>
            </a:extLst>
          </p:cNvPr>
          <p:cNvSpPr txBox="1"/>
          <p:nvPr/>
        </p:nvSpPr>
        <p:spPr>
          <a:xfrm>
            <a:off x="206182" y="2388288"/>
            <a:ext cx="2303836"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Example:4-FSK</a:t>
            </a: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1AFE775-E4AA-3327-27A8-DD60F878C866}"/>
                  </a:ext>
                </a:extLst>
              </p:cNvPr>
              <p:cNvSpPr txBox="1"/>
              <p:nvPr/>
            </p:nvSpPr>
            <p:spPr>
              <a:xfrm>
                <a:off x="5582643" y="989730"/>
                <a:ext cx="4906499" cy="584775"/>
              </a:xfrm>
              <a:prstGeom prst="rect">
                <a:avLst/>
              </a:prstGeom>
              <a:noFill/>
            </p:spPr>
            <p:txBody>
              <a:bodyPr wrap="square" rtlCol="0">
                <a:spAutoFit/>
              </a:bodyPr>
              <a:lstStyle/>
              <a:p>
                <a:pPr indent="457200" algn="just" eaLnBrk="0" hangingPunct="0"/>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4-FSK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也是</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的範例來看，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A(Amplitude)</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、相位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14:m>
                  <m:oMath xmlns:m="http://schemas.openxmlformats.org/officeDocument/2006/math">
                    <m:r>
                      <a:rPr lang="zh-TW" altLang="en-US" sz="1600" b="1" i="1" smtClean="0">
                        <a:solidFill>
                          <a:schemeClr val="tx1"/>
                        </a:solidFill>
                        <a:latin typeface="Cambria Math" panose="02040503050406030204" pitchFamily="18" charset="0"/>
                      </a:rPr>
                      <m:t>𝜽</m:t>
                    </m:r>
                  </m:oMath>
                </a14:m>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都固定，只改變頻率</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91AFE775-E4AA-3327-27A8-DD60F878C866}"/>
                  </a:ext>
                </a:extLst>
              </p:cNvPr>
              <p:cNvSpPr txBox="1">
                <a:spLocks noRot="1" noChangeAspect="1" noMove="1" noResize="1" noEditPoints="1" noAdjustHandles="1" noChangeArrowheads="1" noChangeShapeType="1" noTextEdit="1"/>
              </p:cNvSpPr>
              <p:nvPr/>
            </p:nvSpPr>
            <p:spPr>
              <a:xfrm>
                <a:off x="5582643" y="989730"/>
                <a:ext cx="4906499" cy="584775"/>
              </a:xfrm>
              <a:prstGeom prst="rect">
                <a:avLst/>
              </a:prstGeom>
              <a:blipFill>
                <a:blip r:embed="rId4"/>
                <a:stretch>
                  <a:fillRect l="-745" t="-3125" r="-621" b="-12500"/>
                </a:stretch>
              </a:blipFill>
            </p:spPr>
            <p:txBody>
              <a:bodyPr/>
              <a:lstStyle/>
              <a:p>
                <a:r>
                  <a:rPr lang="zh-TW" altLang="en-US">
                    <a:noFill/>
                  </a:rPr>
                  <a:t> </a:t>
                </a:r>
              </a:p>
            </p:txBody>
          </p:sp>
        </mc:Fallback>
      </mc:AlternateContent>
      <p:pic>
        <p:nvPicPr>
          <p:cNvPr id="47" name="圖片 46">
            <a:extLst>
              <a:ext uri="{FF2B5EF4-FFF2-40B4-BE49-F238E27FC236}">
                <a16:creationId xmlns:a16="http://schemas.microsoft.com/office/drawing/2014/main" id="{8B716412-E31E-FD9B-778D-9B9DF80CA918}"/>
              </a:ext>
            </a:extLst>
          </p:cNvPr>
          <p:cNvPicPr>
            <a:picLocks noChangeAspect="1"/>
          </p:cNvPicPr>
          <p:nvPr/>
        </p:nvPicPr>
        <p:blipFill>
          <a:blip r:embed="rId5"/>
          <a:stretch>
            <a:fillRect/>
          </a:stretch>
        </p:blipFill>
        <p:spPr>
          <a:xfrm>
            <a:off x="0" y="3093659"/>
            <a:ext cx="12192000" cy="2112072"/>
          </a:xfrm>
          <a:prstGeom prst="rect">
            <a:avLst/>
          </a:prstGeom>
        </p:spPr>
      </p:pic>
      <p:cxnSp>
        <p:nvCxnSpPr>
          <p:cNvPr id="16" name="直線接點 15">
            <a:extLst>
              <a:ext uri="{FF2B5EF4-FFF2-40B4-BE49-F238E27FC236}">
                <a16:creationId xmlns:a16="http://schemas.microsoft.com/office/drawing/2014/main" id="{52FE4D6E-00E7-C55B-DDB1-A6136B8BFDE1}"/>
              </a:ext>
            </a:extLst>
          </p:cNvPr>
          <p:cNvCxnSpPr>
            <a:cxnSpLocks/>
          </p:cNvCxnSpPr>
          <p:nvPr/>
        </p:nvCxnSpPr>
        <p:spPr>
          <a:xfrm>
            <a:off x="6302182" y="2122353"/>
            <a:ext cx="2072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60AF65E2-0F0B-BB0C-C5A9-65EEE49C0536}"/>
              </a:ext>
            </a:extLst>
          </p:cNvPr>
          <p:cNvCxnSpPr>
            <a:cxnSpLocks/>
          </p:cNvCxnSpPr>
          <p:nvPr/>
        </p:nvCxnSpPr>
        <p:spPr>
          <a:xfrm flipV="1">
            <a:off x="7334317" y="2002861"/>
            <a:ext cx="0" cy="238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5130AC63-4C80-5141-DA5A-04AE1E00BB14}"/>
              </a:ext>
            </a:extLst>
          </p:cNvPr>
          <p:cNvSpPr txBox="1"/>
          <p:nvPr/>
        </p:nvSpPr>
        <p:spPr>
          <a:xfrm>
            <a:off x="7094285" y="2258478"/>
            <a:ext cx="420308" cy="276999"/>
          </a:xfrm>
          <a:prstGeom prst="rect">
            <a:avLst/>
          </a:prstGeom>
          <a:noFill/>
        </p:spPr>
        <p:txBody>
          <a:bodyPr wrap="none" rtlCol="0">
            <a:spAutoFit/>
          </a:bodyPr>
          <a:lstStyle/>
          <a:p>
            <a:r>
              <a:rPr lang="en-US" altLang="zh-TW" sz="1200" dirty="0"/>
              <a:t>8Hz</a:t>
            </a:r>
            <a:endParaRPr lang="zh-TW" altLang="en-US" dirty="0"/>
          </a:p>
        </p:txBody>
      </p:sp>
      <p:grpSp>
        <p:nvGrpSpPr>
          <p:cNvPr id="32" name="群組 31">
            <a:extLst>
              <a:ext uri="{FF2B5EF4-FFF2-40B4-BE49-F238E27FC236}">
                <a16:creationId xmlns:a16="http://schemas.microsoft.com/office/drawing/2014/main" id="{AB2B91C2-8C7A-0D55-97AC-2579B080EA44}"/>
              </a:ext>
            </a:extLst>
          </p:cNvPr>
          <p:cNvGrpSpPr/>
          <p:nvPr/>
        </p:nvGrpSpPr>
        <p:grpSpPr>
          <a:xfrm>
            <a:off x="6453734" y="2069946"/>
            <a:ext cx="109728" cy="104815"/>
            <a:chOff x="6621017" y="1753112"/>
            <a:chExt cx="109728" cy="104815"/>
          </a:xfrm>
        </p:grpSpPr>
        <p:cxnSp>
          <p:nvCxnSpPr>
            <p:cNvPr id="59" name="直線接點 58">
              <a:extLst>
                <a:ext uri="{FF2B5EF4-FFF2-40B4-BE49-F238E27FC236}">
                  <a16:creationId xmlns:a16="http://schemas.microsoft.com/office/drawing/2014/main" id="{A701CD23-EDB3-2E9D-DF7B-69931483E3E4}"/>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347FAB30-407A-5D03-B038-9DC3DD55B983}"/>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群組 32">
            <a:extLst>
              <a:ext uri="{FF2B5EF4-FFF2-40B4-BE49-F238E27FC236}">
                <a16:creationId xmlns:a16="http://schemas.microsoft.com/office/drawing/2014/main" id="{CB24A074-155A-E366-8F84-9CC2AF6E1B4C}"/>
              </a:ext>
            </a:extLst>
          </p:cNvPr>
          <p:cNvGrpSpPr/>
          <p:nvPr/>
        </p:nvGrpSpPr>
        <p:grpSpPr>
          <a:xfrm>
            <a:off x="6894026" y="2069946"/>
            <a:ext cx="109728" cy="104815"/>
            <a:chOff x="6621017" y="1753112"/>
            <a:chExt cx="109728" cy="104815"/>
          </a:xfrm>
        </p:grpSpPr>
        <p:cxnSp>
          <p:nvCxnSpPr>
            <p:cNvPr id="56" name="直線接點 55">
              <a:extLst>
                <a:ext uri="{FF2B5EF4-FFF2-40B4-BE49-F238E27FC236}">
                  <a16:creationId xmlns:a16="http://schemas.microsoft.com/office/drawing/2014/main" id="{0F41D79A-6458-D6D4-FA34-194F6E2EC99E}"/>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7890814C-584B-B0E0-0C6D-BDD48D3009AE}"/>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群組 36">
            <a:extLst>
              <a:ext uri="{FF2B5EF4-FFF2-40B4-BE49-F238E27FC236}">
                <a16:creationId xmlns:a16="http://schemas.microsoft.com/office/drawing/2014/main" id="{AEA0D54C-F119-7FC5-4D90-29E1B27858F1}"/>
              </a:ext>
            </a:extLst>
          </p:cNvPr>
          <p:cNvGrpSpPr/>
          <p:nvPr/>
        </p:nvGrpSpPr>
        <p:grpSpPr>
          <a:xfrm>
            <a:off x="7664881" y="2069946"/>
            <a:ext cx="109728" cy="104815"/>
            <a:chOff x="6621017" y="1753112"/>
            <a:chExt cx="109728" cy="104815"/>
          </a:xfrm>
        </p:grpSpPr>
        <p:cxnSp>
          <p:nvCxnSpPr>
            <p:cNvPr id="54" name="直線接點 53">
              <a:extLst>
                <a:ext uri="{FF2B5EF4-FFF2-40B4-BE49-F238E27FC236}">
                  <a16:creationId xmlns:a16="http://schemas.microsoft.com/office/drawing/2014/main" id="{62FD8B8F-5B4A-D2FC-FD7E-839BBC9EC04F}"/>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64468F6F-BE2D-ABBB-F180-7413704B0675}"/>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群組 45">
            <a:extLst>
              <a:ext uri="{FF2B5EF4-FFF2-40B4-BE49-F238E27FC236}">
                <a16:creationId xmlns:a16="http://schemas.microsoft.com/office/drawing/2014/main" id="{D8E8DAA6-C6DD-9DB6-C1C9-D286A6D8995A}"/>
              </a:ext>
            </a:extLst>
          </p:cNvPr>
          <p:cNvGrpSpPr/>
          <p:nvPr/>
        </p:nvGrpSpPr>
        <p:grpSpPr>
          <a:xfrm>
            <a:off x="8105172" y="2069946"/>
            <a:ext cx="109728" cy="104815"/>
            <a:chOff x="6621017" y="1753112"/>
            <a:chExt cx="109728" cy="104815"/>
          </a:xfrm>
        </p:grpSpPr>
        <p:cxnSp>
          <p:nvCxnSpPr>
            <p:cNvPr id="52" name="直線接點 51">
              <a:extLst>
                <a:ext uri="{FF2B5EF4-FFF2-40B4-BE49-F238E27FC236}">
                  <a16:creationId xmlns:a16="http://schemas.microsoft.com/office/drawing/2014/main" id="{E6291179-4900-37EF-8775-15C16B96D68A}"/>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079D5079-6363-78CB-28AD-2E6948CE44D1}"/>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字方塊 7">
            <a:extLst>
              <a:ext uri="{FF2B5EF4-FFF2-40B4-BE49-F238E27FC236}">
                <a16:creationId xmlns:a16="http://schemas.microsoft.com/office/drawing/2014/main" id="{E8624E2D-407D-7E91-FF84-61881B108FE6}"/>
              </a:ext>
            </a:extLst>
          </p:cNvPr>
          <p:cNvSpPr txBox="1"/>
          <p:nvPr/>
        </p:nvSpPr>
        <p:spPr>
          <a:xfrm>
            <a:off x="6317744" y="1747030"/>
            <a:ext cx="367408" cy="307777"/>
          </a:xfrm>
          <a:prstGeom prst="rect">
            <a:avLst/>
          </a:prstGeom>
          <a:noFill/>
        </p:spPr>
        <p:txBody>
          <a:bodyPr wrap="none" rtlCol="0">
            <a:spAutoFit/>
          </a:bodyPr>
          <a:lstStyle/>
          <a:p>
            <a:pPr algn="ctr"/>
            <a:r>
              <a:rPr lang="en-US" altLang="zh-TW" sz="1400" dirty="0"/>
              <a:t>00</a:t>
            </a:r>
            <a:endParaRPr lang="zh-TW" altLang="en-US" dirty="0"/>
          </a:p>
        </p:txBody>
      </p:sp>
      <p:sp>
        <p:nvSpPr>
          <p:cNvPr id="9" name="文字方塊 8">
            <a:extLst>
              <a:ext uri="{FF2B5EF4-FFF2-40B4-BE49-F238E27FC236}">
                <a16:creationId xmlns:a16="http://schemas.microsoft.com/office/drawing/2014/main" id="{1272F060-C7EA-0370-396F-CE207CB1CFD5}"/>
              </a:ext>
            </a:extLst>
          </p:cNvPr>
          <p:cNvSpPr txBox="1"/>
          <p:nvPr/>
        </p:nvSpPr>
        <p:spPr>
          <a:xfrm>
            <a:off x="6766836" y="1747030"/>
            <a:ext cx="367408" cy="307777"/>
          </a:xfrm>
          <a:prstGeom prst="rect">
            <a:avLst/>
          </a:prstGeom>
          <a:noFill/>
        </p:spPr>
        <p:txBody>
          <a:bodyPr wrap="none" rtlCol="0">
            <a:spAutoFit/>
          </a:bodyPr>
          <a:lstStyle/>
          <a:p>
            <a:pPr algn="ctr"/>
            <a:r>
              <a:rPr lang="en-US" altLang="zh-TW" sz="1400" dirty="0"/>
              <a:t>01</a:t>
            </a:r>
            <a:endParaRPr lang="zh-TW" altLang="en-US" dirty="0"/>
          </a:p>
        </p:txBody>
      </p:sp>
      <p:sp>
        <p:nvSpPr>
          <p:cNvPr id="13" name="文字方塊 12">
            <a:extLst>
              <a:ext uri="{FF2B5EF4-FFF2-40B4-BE49-F238E27FC236}">
                <a16:creationId xmlns:a16="http://schemas.microsoft.com/office/drawing/2014/main" id="{3DFE1843-B0C0-E41E-828F-20A03ACED89E}"/>
              </a:ext>
            </a:extLst>
          </p:cNvPr>
          <p:cNvSpPr txBox="1"/>
          <p:nvPr/>
        </p:nvSpPr>
        <p:spPr>
          <a:xfrm>
            <a:off x="7536004" y="1747030"/>
            <a:ext cx="367408" cy="307777"/>
          </a:xfrm>
          <a:prstGeom prst="rect">
            <a:avLst/>
          </a:prstGeom>
          <a:noFill/>
        </p:spPr>
        <p:txBody>
          <a:bodyPr wrap="none" rtlCol="0">
            <a:spAutoFit/>
          </a:bodyPr>
          <a:lstStyle/>
          <a:p>
            <a:pPr algn="ctr"/>
            <a:r>
              <a:rPr lang="en-US" altLang="zh-TW" sz="1400" dirty="0"/>
              <a:t>10</a:t>
            </a:r>
            <a:endParaRPr lang="zh-TW" altLang="en-US" dirty="0"/>
          </a:p>
        </p:txBody>
      </p:sp>
      <p:sp>
        <p:nvSpPr>
          <p:cNvPr id="14" name="文字方塊 13">
            <a:extLst>
              <a:ext uri="{FF2B5EF4-FFF2-40B4-BE49-F238E27FC236}">
                <a16:creationId xmlns:a16="http://schemas.microsoft.com/office/drawing/2014/main" id="{C64CCB20-4024-EBC1-D310-657542F8387B}"/>
              </a:ext>
            </a:extLst>
          </p:cNvPr>
          <p:cNvSpPr txBox="1"/>
          <p:nvPr/>
        </p:nvSpPr>
        <p:spPr>
          <a:xfrm>
            <a:off x="7977164" y="1747030"/>
            <a:ext cx="367408" cy="307777"/>
          </a:xfrm>
          <a:prstGeom prst="rect">
            <a:avLst/>
          </a:prstGeom>
          <a:noFill/>
        </p:spPr>
        <p:txBody>
          <a:bodyPr wrap="none" rtlCol="0">
            <a:spAutoFit/>
          </a:bodyPr>
          <a:lstStyle/>
          <a:p>
            <a:pPr algn="ctr"/>
            <a:r>
              <a:rPr lang="en-US" altLang="zh-TW" sz="1400" dirty="0"/>
              <a:t>11</a:t>
            </a:r>
            <a:endParaRPr lang="zh-TW" altLang="en-US" dirty="0"/>
          </a:p>
        </p:txBody>
      </p:sp>
      <p:sp>
        <p:nvSpPr>
          <p:cNvPr id="61" name="文字方塊 60">
            <a:extLst>
              <a:ext uri="{FF2B5EF4-FFF2-40B4-BE49-F238E27FC236}">
                <a16:creationId xmlns:a16="http://schemas.microsoft.com/office/drawing/2014/main" id="{772DBEDF-A675-0042-B9A2-3025C6257770}"/>
              </a:ext>
            </a:extLst>
          </p:cNvPr>
          <p:cNvSpPr txBox="1"/>
          <p:nvPr/>
        </p:nvSpPr>
        <p:spPr>
          <a:xfrm>
            <a:off x="6277963" y="2258478"/>
            <a:ext cx="420308" cy="276999"/>
          </a:xfrm>
          <a:prstGeom prst="rect">
            <a:avLst/>
          </a:prstGeom>
          <a:noFill/>
        </p:spPr>
        <p:txBody>
          <a:bodyPr wrap="none" rtlCol="0">
            <a:spAutoFit/>
          </a:bodyPr>
          <a:lstStyle/>
          <a:p>
            <a:r>
              <a:rPr lang="en-US" altLang="zh-TW" sz="1200" dirty="0"/>
              <a:t>5Hz</a:t>
            </a:r>
            <a:endParaRPr lang="zh-TW" altLang="en-US" dirty="0"/>
          </a:p>
        </p:txBody>
      </p:sp>
      <p:sp>
        <p:nvSpPr>
          <p:cNvPr id="62" name="文字方塊 61">
            <a:extLst>
              <a:ext uri="{FF2B5EF4-FFF2-40B4-BE49-F238E27FC236}">
                <a16:creationId xmlns:a16="http://schemas.microsoft.com/office/drawing/2014/main" id="{A8D30B9D-4B96-63E7-D9D6-5194520A2B80}"/>
              </a:ext>
            </a:extLst>
          </p:cNvPr>
          <p:cNvSpPr txBox="1"/>
          <p:nvPr/>
        </p:nvSpPr>
        <p:spPr>
          <a:xfrm>
            <a:off x="6686124" y="2258478"/>
            <a:ext cx="420308" cy="276999"/>
          </a:xfrm>
          <a:prstGeom prst="rect">
            <a:avLst/>
          </a:prstGeom>
          <a:noFill/>
        </p:spPr>
        <p:txBody>
          <a:bodyPr wrap="none" rtlCol="0">
            <a:spAutoFit/>
          </a:bodyPr>
          <a:lstStyle/>
          <a:p>
            <a:r>
              <a:rPr lang="en-US" altLang="zh-TW" sz="1200" dirty="0"/>
              <a:t>7Hz</a:t>
            </a:r>
            <a:endParaRPr lang="zh-TW" altLang="en-US" dirty="0"/>
          </a:p>
        </p:txBody>
      </p:sp>
      <p:sp>
        <p:nvSpPr>
          <p:cNvPr id="63" name="文字方塊 62">
            <a:extLst>
              <a:ext uri="{FF2B5EF4-FFF2-40B4-BE49-F238E27FC236}">
                <a16:creationId xmlns:a16="http://schemas.microsoft.com/office/drawing/2014/main" id="{02265474-612D-5011-4BEF-7977C86058F4}"/>
              </a:ext>
            </a:extLst>
          </p:cNvPr>
          <p:cNvSpPr txBox="1"/>
          <p:nvPr/>
        </p:nvSpPr>
        <p:spPr>
          <a:xfrm>
            <a:off x="7502446" y="2258478"/>
            <a:ext cx="420308" cy="276999"/>
          </a:xfrm>
          <a:prstGeom prst="rect">
            <a:avLst/>
          </a:prstGeom>
          <a:noFill/>
        </p:spPr>
        <p:txBody>
          <a:bodyPr wrap="none" rtlCol="0">
            <a:spAutoFit/>
          </a:bodyPr>
          <a:lstStyle/>
          <a:p>
            <a:r>
              <a:rPr lang="en-US" altLang="zh-TW" sz="1200" dirty="0"/>
              <a:t>9Hz</a:t>
            </a:r>
            <a:endParaRPr lang="zh-TW" altLang="en-US" dirty="0"/>
          </a:p>
        </p:txBody>
      </p:sp>
      <p:sp>
        <p:nvSpPr>
          <p:cNvPr id="64" name="文字方塊 63">
            <a:extLst>
              <a:ext uri="{FF2B5EF4-FFF2-40B4-BE49-F238E27FC236}">
                <a16:creationId xmlns:a16="http://schemas.microsoft.com/office/drawing/2014/main" id="{C6D793A0-D2A6-F874-BFED-8A104F53EF2C}"/>
              </a:ext>
            </a:extLst>
          </p:cNvPr>
          <p:cNvSpPr txBox="1"/>
          <p:nvPr/>
        </p:nvSpPr>
        <p:spPr>
          <a:xfrm>
            <a:off x="7910608" y="2267462"/>
            <a:ext cx="498855" cy="276999"/>
          </a:xfrm>
          <a:prstGeom prst="rect">
            <a:avLst/>
          </a:prstGeom>
          <a:noFill/>
        </p:spPr>
        <p:txBody>
          <a:bodyPr wrap="none" rtlCol="0">
            <a:spAutoFit/>
          </a:bodyPr>
          <a:lstStyle/>
          <a:p>
            <a:r>
              <a:rPr lang="en-US" altLang="zh-TW" sz="1200" dirty="0"/>
              <a:t>11Hz</a:t>
            </a:r>
            <a:endParaRPr lang="zh-TW" altLang="en-US" dirty="0"/>
          </a:p>
        </p:txBody>
      </p:sp>
      <p:sp>
        <p:nvSpPr>
          <p:cNvPr id="65" name="文字方塊 64">
            <a:extLst>
              <a:ext uri="{FF2B5EF4-FFF2-40B4-BE49-F238E27FC236}">
                <a16:creationId xmlns:a16="http://schemas.microsoft.com/office/drawing/2014/main" id="{C67AC508-0389-4B52-4E4B-67EF5F531543}"/>
              </a:ext>
            </a:extLst>
          </p:cNvPr>
          <p:cNvSpPr txBox="1"/>
          <p:nvPr/>
        </p:nvSpPr>
        <p:spPr>
          <a:xfrm>
            <a:off x="753938" y="304661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66" name="文字方塊 65">
            <a:extLst>
              <a:ext uri="{FF2B5EF4-FFF2-40B4-BE49-F238E27FC236}">
                <a16:creationId xmlns:a16="http://schemas.microsoft.com/office/drawing/2014/main" id="{EBC416B2-9909-1A61-A9B4-B699B1A10883}"/>
              </a:ext>
            </a:extLst>
          </p:cNvPr>
          <p:cNvSpPr txBox="1"/>
          <p:nvPr/>
        </p:nvSpPr>
        <p:spPr>
          <a:xfrm>
            <a:off x="1907188" y="304661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67" name="文字方塊 66">
            <a:extLst>
              <a:ext uri="{FF2B5EF4-FFF2-40B4-BE49-F238E27FC236}">
                <a16:creationId xmlns:a16="http://schemas.microsoft.com/office/drawing/2014/main" id="{737E70E3-CE74-A13A-960E-C88DB6EF151D}"/>
              </a:ext>
            </a:extLst>
          </p:cNvPr>
          <p:cNvSpPr txBox="1"/>
          <p:nvPr/>
        </p:nvSpPr>
        <p:spPr>
          <a:xfrm>
            <a:off x="4213688" y="304661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68" name="文字方塊 67">
            <a:extLst>
              <a:ext uri="{FF2B5EF4-FFF2-40B4-BE49-F238E27FC236}">
                <a16:creationId xmlns:a16="http://schemas.microsoft.com/office/drawing/2014/main" id="{C20896C8-BC2A-45F8-680E-1C1279440159}"/>
              </a:ext>
            </a:extLst>
          </p:cNvPr>
          <p:cNvSpPr txBox="1"/>
          <p:nvPr/>
        </p:nvSpPr>
        <p:spPr>
          <a:xfrm>
            <a:off x="7673438" y="304661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69" name="文字方塊 68">
            <a:extLst>
              <a:ext uri="{FF2B5EF4-FFF2-40B4-BE49-F238E27FC236}">
                <a16:creationId xmlns:a16="http://schemas.microsoft.com/office/drawing/2014/main" id="{AA40CA40-FE4E-B3D3-2EC9-A5A1C27EEDA3}"/>
              </a:ext>
            </a:extLst>
          </p:cNvPr>
          <p:cNvSpPr txBox="1"/>
          <p:nvPr/>
        </p:nvSpPr>
        <p:spPr>
          <a:xfrm>
            <a:off x="3060438"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0" name="文字方塊 69">
            <a:extLst>
              <a:ext uri="{FF2B5EF4-FFF2-40B4-BE49-F238E27FC236}">
                <a16:creationId xmlns:a16="http://schemas.microsoft.com/office/drawing/2014/main" id="{51F3C495-B6C8-AEB3-7E66-5641402DB567}"/>
              </a:ext>
            </a:extLst>
          </p:cNvPr>
          <p:cNvSpPr txBox="1"/>
          <p:nvPr/>
        </p:nvSpPr>
        <p:spPr>
          <a:xfrm>
            <a:off x="5366938"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1" name="文字方塊 70">
            <a:extLst>
              <a:ext uri="{FF2B5EF4-FFF2-40B4-BE49-F238E27FC236}">
                <a16:creationId xmlns:a16="http://schemas.microsoft.com/office/drawing/2014/main" id="{BF4AFEB7-75E2-728E-D70C-CEE3BFED22F9}"/>
              </a:ext>
            </a:extLst>
          </p:cNvPr>
          <p:cNvSpPr txBox="1"/>
          <p:nvPr/>
        </p:nvSpPr>
        <p:spPr>
          <a:xfrm>
            <a:off x="6520188"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2" name="文字方塊 71">
            <a:extLst>
              <a:ext uri="{FF2B5EF4-FFF2-40B4-BE49-F238E27FC236}">
                <a16:creationId xmlns:a16="http://schemas.microsoft.com/office/drawing/2014/main" id="{35C7E4E0-B139-A66E-240A-8A86FBC5A5A4}"/>
              </a:ext>
            </a:extLst>
          </p:cNvPr>
          <p:cNvSpPr txBox="1"/>
          <p:nvPr/>
        </p:nvSpPr>
        <p:spPr>
          <a:xfrm>
            <a:off x="8826688"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3" name="文字方塊 72">
            <a:extLst>
              <a:ext uri="{FF2B5EF4-FFF2-40B4-BE49-F238E27FC236}">
                <a16:creationId xmlns:a16="http://schemas.microsoft.com/office/drawing/2014/main" id="{C943FEF7-7720-C4D5-E69D-910DD5C01A9A}"/>
              </a:ext>
            </a:extLst>
          </p:cNvPr>
          <p:cNvSpPr txBox="1"/>
          <p:nvPr/>
        </p:nvSpPr>
        <p:spPr>
          <a:xfrm>
            <a:off x="9979938"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4" name="文字方塊 73">
            <a:extLst>
              <a:ext uri="{FF2B5EF4-FFF2-40B4-BE49-F238E27FC236}">
                <a16:creationId xmlns:a16="http://schemas.microsoft.com/office/drawing/2014/main" id="{6E3B1A05-7ABA-F933-FF3A-80F3D0FFD5A4}"/>
              </a:ext>
            </a:extLst>
          </p:cNvPr>
          <p:cNvSpPr txBox="1"/>
          <p:nvPr/>
        </p:nvSpPr>
        <p:spPr>
          <a:xfrm>
            <a:off x="11133189" y="304661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cxnSp>
        <p:nvCxnSpPr>
          <p:cNvPr id="76" name="直線接點 75">
            <a:extLst>
              <a:ext uri="{FF2B5EF4-FFF2-40B4-BE49-F238E27FC236}">
                <a16:creationId xmlns:a16="http://schemas.microsoft.com/office/drawing/2014/main" id="{B17B3D32-971B-E8BE-5C98-6AA116AFD534}"/>
              </a:ext>
            </a:extLst>
          </p:cNvPr>
          <p:cNvCxnSpPr>
            <a:cxnSpLocks/>
          </p:cNvCxnSpPr>
          <p:nvPr/>
        </p:nvCxnSpPr>
        <p:spPr>
          <a:xfrm>
            <a:off x="2623931"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1C062BAB-0D92-2A09-B7F1-F2CE60ECCC1D}"/>
              </a:ext>
            </a:extLst>
          </p:cNvPr>
          <p:cNvCxnSpPr>
            <a:cxnSpLocks/>
          </p:cNvCxnSpPr>
          <p:nvPr/>
        </p:nvCxnSpPr>
        <p:spPr>
          <a:xfrm>
            <a:off x="4972879"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2E95FB7F-AE1C-96AC-D864-8D5E202FF6E3}"/>
              </a:ext>
            </a:extLst>
          </p:cNvPr>
          <p:cNvCxnSpPr>
            <a:cxnSpLocks/>
          </p:cNvCxnSpPr>
          <p:nvPr/>
        </p:nvCxnSpPr>
        <p:spPr>
          <a:xfrm>
            <a:off x="7304500"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72A5434E-F254-E406-04C4-BA0A0C4A88AB}"/>
              </a:ext>
            </a:extLst>
          </p:cNvPr>
          <p:cNvCxnSpPr>
            <a:cxnSpLocks/>
          </p:cNvCxnSpPr>
          <p:nvPr/>
        </p:nvCxnSpPr>
        <p:spPr>
          <a:xfrm>
            <a:off x="9654210"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6AE1BFD1-53E8-12FF-A35B-C327609CE641}"/>
              </a:ext>
            </a:extLst>
          </p:cNvPr>
          <p:cNvCxnSpPr>
            <a:cxnSpLocks/>
          </p:cNvCxnSpPr>
          <p:nvPr/>
        </p:nvCxnSpPr>
        <p:spPr>
          <a:xfrm>
            <a:off x="11993219"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1" name="文字方塊 80">
            <a:extLst>
              <a:ext uri="{FF2B5EF4-FFF2-40B4-BE49-F238E27FC236}">
                <a16:creationId xmlns:a16="http://schemas.microsoft.com/office/drawing/2014/main" id="{8620A892-FE55-CB31-7C60-53D9B1571687}"/>
              </a:ext>
            </a:extLst>
          </p:cNvPr>
          <p:cNvSpPr txBox="1"/>
          <p:nvPr/>
        </p:nvSpPr>
        <p:spPr>
          <a:xfrm>
            <a:off x="2472327" y="5197403"/>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82" name="文字方塊 81">
            <a:extLst>
              <a:ext uri="{FF2B5EF4-FFF2-40B4-BE49-F238E27FC236}">
                <a16:creationId xmlns:a16="http://schemas.microsoft.com/office/drawing/2014/main" id="{8F6DF1AA-3C68-21FB-E734-134D7170A751}"/>
              </a:ext>
            </a:extLst>
          </p:cNvPr>
          <p:cNvSpPr txBox="1"/>
          <p:nvPr/>
        </p:nvSpPr>
        <p:spPr>
          <a:xfrm>
            <a:off x="4822036" y="5197403"/>
            <a:ext cx="301686" cy="369332"/>
          </a:xfrm>
          <a:prstGeom prst="rect">
            <a:avLst/>
          </a:prstGeom>
          <a:noFill/>
        </p:spPr>
        <p:txBody>
          <a:bodyPr wrap="none" rtlCol="0">
            <a:spAutoFit/>
          </a:bodyPr>
          <a:lstStyle/>
          <a:p>
            <a:r>
              <a:rPr lang="en-US" altLang="zh-TW" dirty="0">
                <a:solidFill>
                  <a:srgbClr val="FF0000"/>
                </a:solidFill>
              </a:rPr>
              <a:t>2</a:t>
            </a:r>
            <a:endParaRPr lang="zh-TW" altLang="en-US" dirty="0">
              <a:solidFill>
                <a:srgbClr val="FF0000"/>
              </a:solidFill>
            </a:endParaRPr>
          </a:p>
        </p:txBody>
      </p:sp>
      <p:sp>
        <p:nvSpPr>
          <p:cNvPr id="83" name="文字方塊 82">
            <a:extLst>
              <a:ext uri="{FF2B5EF4-FFF2-40B4-BE49-F238E27FC236}">
                <a16:creationId xmlns:a16="http://schemas.microsoft.com/office/drawing/2014/main" id="{2921052E-25E2-210C-4DEB-073CEA243214}"/>
              </a:ext>
            </a:extLst>
          </p:cNvPr>
          <p:cNvSpPr txBox="1"/>
          <p:nvPr/>
        </p:nvSpPr>
        <p:spPr>
          <a:xfrm>
            <a:off x="7171745" y="5197403"/>
            <a:ext cx="271904" cy="369332"/>
          </a:xfrm>
          <a:prstGeom prst="rect">
            <a:avLst/>
          </a:prstGeom>
          <a:noFill/>
        </p:spPr>
        <p:txBody>
          <a:bodyPr wrap="square" rtlCol="0">
            <a:spAutoFit/>
          </a:bodyPr>
          <a:lstStyle/>
          <a:p>
            <a:r>
              <a:rPr lang="en-US" altLang="zh-TW" dirty="0">
                <a:solidFill>
                  <a:srgbClr val="FF0000"/>
                </a:solidFill>
              </a:rPr>
              <a:t>3</a:t>
            </a:r>
            <a:endParaRPr lang="zh-TW" altLang="en-US" dirty="0">
              <a:solidFill>
                <a:srgbClr val="FF0000"/>
              </a:solidFill>
            </a:endParaRPr>
          </a:p>
        </p:txBody>
      </p:sp>
      <p:sp>
        <p:nvSpPr>
          <p:cNvPr id="84" name="文字方塊 83">
            <a:extLst>
              <a:ext uri="{FF2B5EF4-FFF2-40B4-BE49-F238E27FC236}">
                <a16:creationId xmlns:a16="http://schemas.microsoft.com/office/drawing/2014/main" id="{31E5D962-3391-33C9-FA4C-6FB06A9AD93F}"/>
              </a:ext>
            </a:extLst>
          </p:cNvPr>
          <p:cNvSpPr txBox="1"/>
          <p:nvPr/>
        </p:nvSpPr>
        <p:spPr>
          <a:xfrm>
            <a:off x="9491672" y="5197403"/>
            <a:ext cx="301686" cy="369332"/>
          </a:xfrm>
          <a:prstGeom prst="rect">
            <a:avLst/>
          </a:prstGeom>
          <a:noFill/>
        </p:spPr>
        <p:txBody>
          <a:bodyPr wrap="none" rtlCol="0">
            <a:spAutoFit/>
          </a:bodyPr>
          <a:lstStyle/>
          <a:p>
            <a:r>
              <a:rPr lang="en-US" altLang="zh-TW" dirty="0">
                <a:solidFill>
                  <a:srgbClr val="FF0000"/>
                </a:solidFill>
              </a:rPr>
              <a:t>4</a:t>
            </a:r>
            <a:endParaRPr lang="zh-TW" altLang="en-US" dirty="0">
              <a:solidFill>
                <a:srgbClr val="FF0000"/>
              </a:solidFill>
            </a:endParaRPr>
          </a:p>
        </p:txBody>
      </p:sp>
      <p:sp>
        <p:nvSpPr>
          <p:cNvPr id="85" name="文字方塊 84">
            <a:extLst>
              <a:ext uri="{FF2B5EF4-FFF2-40B4-BE49-F238E27FC236}">
                <a16:creationId xmlns:a16="http://schemas.microsoft.com/office/drawing/2014/main" id="{DC1DA570-42A0-63C1-0B75-F5580A454457}"/>
              </a:ext>
            </a:extLst>
          </p:cNvPr>
          <p:cNvSpPr txBox="1"/>
          <p:nvPr/>
        </p:nvSpPr>
        <p:spPr>
          <a:xfrm>
            <a:off x="11842376" y="5197403"/>
            <a:ext cx="301686" cy="369332"/>
          </a:xfrm>
          <a:prstGeom prst="rect">
            <a:avLst/>
          </a:prstGeom>
          <a:noFill/>
        </p:spPr>
        <p:txBody>
          <a:bodyPr wrap="none" rtlCol="0">
            <a:spAutoFit/>
          </a:bodyPr>
          <a:lstStyle/>
          <a:p>
            <a:r>
              <a:rPr lang="en-US" altLang="zh-TW" dirty="0">
                <a:solidFill>
                  <a:srgbClr val="FF0000"/>
                </a:solidFill>
              </a:rPr>
              <a:t>5</a:t>
            </a:r>
            <a:endParaRPr lang="zh-TW" altLang="en-US" dirty="0">
              <a:solidFill>
                <a:srgbClr val="FF0000"/>
              </a:solidFill>
            </a:endParaRPr>
          </a:p>
        </p:txBody>
      </p:sp>
      <p:sp>
        <p:nvSpPr>
          <p:cNvPr id="86" name="文字方塊 85">
            <a:extLst>
              <a:ext uri="{FF2B5EF4-FFF2-40B4-BE49-F238E27FC236}">
                <a16:creationId xmlns:a16="http://schemas.microsoft.com/office/drawing/2014/main" id="{D279CDAD-0E5D-0397-E05C-2DF5E96F35F4}"/>
              </a:ext>
            </a:extLst>
          </p:cNvPr>
          <p:cNvSpPr txBox="1"/>
          <p:nvPr/>
        </p:nvSpPr>
        <p:spPr>
          <a:xfrm>
            <a:off x="1101744" y="5013371"/>
            <a:ext cx="654346" cy="461665"/>
          </a:xfrm>
          <a:prstGeom prst="rect">
            <a:avLst/>
          </a:prstGeom>
          <a:noFill/>
        </p:spPr>
        <p:txBody>
          <a:bodyPr wrap="none" rtlCol="0">
            <a:spAutoFit/>
          </a:bodyPr>
          <a:lstStyle/>
          <a:p>
            <a:r>
              <a:rPr lang="en-US" altLang="zh-TW" sz="2400" dirty="0"/>
              <a:t>5Hz</a:t>
            </a:r>
            <a:endParaRPr lang="zh-TW" altLang="en-US" sz="3600" dirty="0"/>
          </a:p>
        </p:txBody>
      </p:sp>
      <p:sp>
        <p:nvSpPr>
          <p:cNvPr id="87" name="文字方塊 86">
            <a:extLst>
              <a:ext uri="{FF2B5EF4-FFF2-40B4-BE49-F238E27FC236}">
                <a16:creationId xmlns:a16="http://schemas.microsoft.com/office/drawing/2014/main" id="{77937FC7-07D3-27C6-6706-4733F4844DC4}"/>
              </a:ext>
            </a:extLst>
          </p:cNvPr>
          <p:cNvSpPr txBox="1"/>
          <p:nvPr/>
        </p:nvSpPr>
        <p:spPr>
          <a:xfrm>
            <a:off x="3537893" y="5013371"/>
            <a:ext cx="654346" cy="461665"/>
          </a:xfrm>
          <a:prstGeom prst="rect">
            <a:avLst/>
          </a:prstGeom>
          <a:noFill/>
        </p:spPr>
        <p:txBody>
          <a:bodyPr wrap="none" rtlCol="0">
            <a:spAutoFit/>
          </a:bodyPr>
          <a:lstStyle/>
          <a:p>
            <a:r>
              <a:rPr lang="en-US" altLang="zh-TW" sz="2400" dirty="0"/>
              <a:t>9Hz</a:t>
            </a:r>
            <a:endParaRPr lang="zh-TW" altLang="en-US" sz="3600" dirty="0"/>
          </a:p>
        </p:txBody>
      </p:sp>
      <p:sp>
        <p:nvSpPr>
          <p:cNvPr id="89" name="文字方塊 88">
            <a:extLst>
              <a:ext uri="{FF2B5EF4-FFF2-40B4-BE49-F238E27FC236}">
                <a16:creationId xmlns:a16="http://schemas.microsoft.com/office/drawing/2014/main" id="{F9C56646-D85B-829C-669F-8C361A117B21}"/>
              </a:ext>
            </a:extLst>
          </p:cNvPr>
          <p:cNvSpPr txBox="1"/>
          <p:nvPr/>
        </p:nvSpPr>
        <p:spPr>
          <a:xfrm>
            <a:off x="5896276" y="5013371"/>
            <a:ext cx="654346" cy="461665"/>
          </a:xfrm>
          <a:prstGeom prst="rect">
            <a:avLst/>
          </a:prstGeom>
          <a:noFill/>
        </p:spPr>
        <p:txBody>
          <a:bodyPr wrap="none" rtlCol="0">
            <a:spAutoFit/>
          </a:bodyPr>
          <a:lstStyle/>
          <a:p>
            <a:r>
              <a:rPr lang="en-US" altLang="zh-TW" sz="2400" dirty="0"/>
              <a:t>9Hz</a:t>
            </a:r>
            <a:endParaRPr lang="zh-TW" altLang="en-US" sz="3600" dirty="0"/>
          </a:p>
        </p:txBody>
      </p:sp>
      <p:sp>
        <p:nvSpPr>
          <p:cNvPr id="90" name="文字方塊 89">
            <a:extLst>
              <a:ext uri="{FF2B5EF4-FFF2-40B4-BE49-F238E27FC236}">
                <a16:creationId xmlns:a16="http://schemas.microsoft.com/office/drawing/2014/main" id="{710E2C7E-7A89-3278-DC61-545CF0C8CB66}"/>
              </a:ext>
            </a:extLst>
          </p:cNvPr>
          <p:cNvSpPr txBox="1"/>
          <p:nvPr/>
        </p:nvSpPr>
        <p:spPr>
          <a:xfrm>
            <a:off x="10571243" y="5013371"/>
            <a:ext cx="654346" cy="461665"/>
          </a:xfrm>
          <a:prstGeom prst="rect">
            <a:avLst/>
          </a:prstGeom>
          <a:noFill/>
        </p:spPr>
        <p:txBody>
          <a:bodyPr wrap="none" rtlCol="0">
            <a:spAutoFit/>
          </a:bodyPr>
          <a:lstStyle/>
          <a:p>
            <a:r>
              <a:rPr lang="en-US" altLang="zh-TW" sz="2400" dirty="0"/>
              <a:t>9Hz</a:t>
            </a:r>
            <a:endParaRPr lang="zh-TW" altLang="en-US" sz="3600" dirty="0"/>
          </a:p>
        </p:txBody>
      </p:sp>
      <p:sp>
        <p:nvSpPr>
          <p:cNvPr id="91" name="文字方塊 90">
            <a:extLst>
              <a:ext uri="{FF2B5EF4-FFF2-40B4-BE49-F238E27FC236}">
                <a16:creationId xmlns:a16="http://schemas.microsoft.com/office/drawing/2014/main" id="{2E8DE233-D166-9F97-421D-A51C7DB4701D}"/>
              </a:ext>
            </a:extLst>
          </p:cNvPr>
          <p:cNvSpPr txBox="1"/>
          <p:nvPr/>
        </p:nvSpPr>
        <p:spPr>
          <a:xfrm>
            <a:off x="8190809" y="5013371"/>
            <a:ext cx="654346" cy="461665"/>
          </a:xfrm>
          <a:prstGeom prst="rect">
            <a:avLst/>
          </a:prstGeom>
          <a:noFill/>
        </p:spPr>
        <p:txBody>
          <a:bodyPr wrap="none" rtlCol="0">
            <a:spAutoFit/>
          </a:bodyPr>
          <a:lstStyle/>
          <a:p>
            <a:r>
              <a:rPr lang="en-US" altLang="zh-TW" sz="2400" dirty="0"/>
              <a:t>7Hz</a:t>
            </a:r>
            <a:endParaRPr lang="zh-TW" altLang="en-US" sz="3600" dirty="0"/>
          </a:p>
        </p:txBody>
      </p:sp>
      <p:sp>
        <p:nvSpPr>
          <p:cNvPr id="96" name="投影片編號版面配置區 95">
            <a:extLst>
              <a:ext uri="{FF2B5EF4-FFF2-40B4-BE49-F238E27FC236}">
                <a16:creationId xmlns:a16="http://schemas.microsoft.com/office/drawing/2014/main" id="{013297FF-DF7F-D059-C291-1A3982EF27ED}"/>
              </a:ext>
            </a:extLst>
          </p:cNvPr>
          <p:cNvSpPr>
            <a:spLocks noGrp="1"/>
          </p:cNvSpPr>
          <p:nvPr>
            <p:ph type="sldNum" sz="quarter" idx="12"/>
          </p:nvPr>
        </p:nvSpPr>
        <p:spPr/>
        <p:txBody>
          <a:bodyPr/>
          <a:lstStyle/>
          <a:p>
            <a:fld id="{8539F7DE-D043-4C1B-A99A-5AD622BBCAEB}" type="slidenum">
              <a:rPr lang="zh-TW" altLang="en-US" smtClean="0"/>
              <a:t>11</a:t>
            </a:fld>
            <a:endParaRPr lang="zh-TW" altLang="en-US"/>
          </a:p>
        </p:txBody>
      </p:sp>
    </p:spTree>
    <p:extLst>
      <p:ext uri="{BB962C8B-B14F-4D97-AF65-F5344CB8AC3E}">
        <p14:creationId xmlns:p14="http://schemas.microsoft.com/office/powerpoint/2010/main" val="40602620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F1F60-8983-BB29-31D8-0A71A5B6EE3A}"/>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DE0D22DC-3097-C1F8-9EEF-D0DDC371442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FC6BDFF-A117-8FA4-3080-EDFC6565070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53385E2A-C08B-DB3E-3903-03D8DF2C759F}"/>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110</a:t>
            </a:fld>
            <a:endParaRPr lang="zh-TW" altLang="en-US">
              <a:latin typeface="Times New Roman" panose="02020603050405020304" pitchFamily="18" charset="0"/>
              <a:cs typeface="Times New Roman" panose="02020603050405020304" pitchFamily="18" charset="0"/>
            </a:endParaRPr>
          </a:p>
        </p:txBody>
      </p:sp>
      <p:pic>
        <p:nvPicPr>
          <p:cNvPr id="7" name="圖片 6">
            <a:extLst>
              <a:ext uri="{FF2B5EF4-FFF2-40B4-BE49-F238E27FC236}">
                <a16:creationId xmlns:a16="http://schemas.microsoft.com/office/drawing/2014/main" id="{6BC5C38F-6C7F-E4C4-F108-AF2EDF7F4905}"/>
              </a:ext>
            </a:extLst>
          </p:cNvPr>
          <p:cNvPicPr>
            <a:picLocks noChangeAspect="1"/>
          </p:cNvPicPr>
          <p:nvPr/>
        </p:nvPicPr>
        <p:blipFill>
          <a:blip r:embed="rId4"/>
          <a:stretch>
            <a:fillRect/>
          </a:stretch>
        </p:blipFill>
        <p:spPr>
          <a:xfrm>
            <a:off x="2362199" y="1182267"/>
            <a:ext cx="6998853" cy="5249140"/>
          </a:xfrm>
          <a:prstGeom prst="rect">
            <a:avLst/>
          </a:prstGeom>
        </p:spPr>
      </p:pic>
      <p:sp>
        <p:nvSpPr>
          <p:cNvPr id="2" name="文字方塊 1">
            <a:extLst>
              <a:ext uri="{FF2B5EF4-FFF2-40B4-BE49-F238E27FC236}">
                <a16:creationId xmlns:a16="http://schemas.microsoft.com/office/drawing/2014/main" id="{67EDF087-10B2-E6CC-C79E-5C6833AB9DF9}"/>
              </a:ext>
            </a:extLst>
          </p:cNvPr>
          <p:cNvSpPr txBox="1"/>
          <p:nvPr/>
        </p:nvSpPr>
        <p:spPr>
          <a:xfrm>
            <a:off x="0" y="6005878"/>
            <a:ext cx="1199367" cy="369332"/>
          </a:xfrm>
          <a:prstGeom prst="rect">
            <a:avLst/>
          </a:prstGeom>
          <a:noFill/>
        </p:spPr>
        <p:txBody>
          <a:bodyPr wrap="none" rtlCol="0">
            <a:spAutoFit/>
          </a:bodyPr>
          <a:lstStyle/>
          <a:p>
            <a:r>
              <a:rPr lang="en-US" altLang="zh-TW" b="1" dirty="0">
                <a:solidFill>
                  <a:srgbClr val="FF0000"/>
                </a:solidFill>
              </a:rPr>
              <a:t>300000 bit</a:t>
            </a:r>
            <a:endParaRPr lang="zh-TW" altLang="en-US" b="1" dirty="0">
              <a:solidFill>
                <a:srgbClr val="FF0000"/>
              </a:solidFill>
            </a:endParaRPr>
          </a:p>
        </p:txBody>
      </p:sp>
    </p:spTree>
    <p:extLst>
      <p:ext uri="{BB962C8B-B14F-4D97-AF65-F5344CB8AC3E}">
        <p14:creationId xmlns:p14="http://schemas.microsoft.com/office/powerpoint/2010/main" val="3123252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4A9A-FB0D-674F-007C-215A79B938A2}"/>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9EE82A2-548F-2118-F25F-204217166105}"/>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A8641F1-EA98-DEAD-26DA-D0213165D8A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1A909E6-ACC5-26E9-5719-7AE409277EA0}"/>
              </a:ext>
            </a:extLst>
          </p:cNvPr>
          <p:cNvSpPr>
            <a:spLocks noGrp="1"/>
          </p:cNvSpPr>
          <p:nvPr>
            <p:ph type="sldNum" sz="quarter" idx="12"/>
          </p:nvPr>
        </p:nvSpPr>
        <p:spPr/>
        <p:txBody>
          <a:bodyPr/>
          <a:lstStyle/>
          <a:p>
            <a:fld id="{8539F7DE-D043-4C1B-A99A-5AD622BBCAEB}" type="slidenum">
              <a:rPr lang="zh-TW" altLang="en-US" smtClean="0"/>
              <a:t>111</a:t>
            </a:fld>
            <a:endParaRPr lang="zh-TW" altLang="en-US"/>
          </a:p>
        </p:txBody>
      </p:sp>
      <p:sp>
        <p:nvSpPr>
          <p:cNvPr id="2" name="文字方塊 1">
            <a:extLst>
              <a:ext uri="{FF2B5EF4-FFF2-40B4-BE49-F238E27FC236}">
                <a16:creationId xmlns:a16="http://schemas.microsoft.com/office/drawing/2014/main" id="{A1F9228F-BFAC-B360-E7A4-1BCBD1EF9F9F}"/>
              </a:ext>
            </a:extLst>
          </p:cNvPr>
          <p:cNvSpPr txBox="1"/>
          <p:nvPr/>
        </p:nvSpPr>
        <p:spPr>
          <a:xfrm flipH="1">
            <a:off x="128846" y="959121"/>
            <a:ext cx="12063154" cy="5632311"/>
          </a:xfrm>
          <a:prstGeom prst="rect">
            <a:avLst/>
          </a:prstGeom>
          <a:noFill/>
        </p:spPr>
        <p:txBody>
          <a:bodyPr wrap="square" rtlCol="0">
            <a:spAutoFit/>
          </a:bodyPr>
          <a:lstStyle/>
          <a:p>
            <a:r>
              <a:rPr lang="en-US" altLang="zh-TW" dirty="0"/>
              <a:t>MATLAB </a:t>
            </a:r>
            <a:r>
              <a:rPr lang="en-US" altLang="zh-TW" sz="1800" b="0" i="0" dirty="0" err="1">
                <a:effectLst/>
                <a:latin typeface="Menlo"/>
              </a:rPr>
              <a:t>qfunc</a:t>
            </a:r>
            <a:r>
              <a:rPr lang="zh-TW" altLang="en-US" sz="1800" b="0" i="0" dirty="0">
                <a:effectLst/>
                <a:latin typeface="Menlo"/>
              </a:rPr>
              <a:t> </a:t>
            </a:r>
            <a:r>
              <a:rPr lang="en-US" altLang="zh-TW" dirty="0">
                <a:latin typeface="Menlo"/>
              </a:rPr>
              <a:t>function</a:t>
            </a:r>
          </a:p>
          <a:p>
            <a:r>
              <a:rPr lang="en-US" altLang="zh-TW" sz="1800" b="0" i="0" dirty="0">
                <a:solidFill>
                  <a:srgbClr val="0E00FF"/>
                </a:solidFill>
                <a:effectLst/>
                <a:latin typeface="Menlo"/>
              </a:rPr>
              <a:t>function </a:t>
            </a:r>
            <a:r>
              <a:rPr lang="en-US" altLang="zh-TW" sz="1800" b="0" i="0" dirty="0">
                <a:effectLst/>
                <a:latin typeface="Menlo"/>
              </a:rPr>
              <a:t>y = </a:t>
            </a:r>
            <a:r>
              <a:rPr lang="en-US" altLang="zh-TW" sz="1800" b="0" i="0" dirty="0" err="1">
                <a:effectLst/>
                <a:latin typeface="Menlo"/>
              </a:rPr>
              <a:t>qfunc</a:t>
            </a:r>
            <a:r>
              <a:rPr lang="en-US" altLang="zh-TW" sz="1800" b="0" i="0" dirty="0">
                <a:effectLst/>
                <a:latin typeface="Menlo"/>
              </a:rPr>
              <a:t>(x)</a:t>
            </a:r>
          </a:p>
          <a:p>
            <a:r>
              <a:rPr lang="en-US" altLang="zh-TW" sz="1800" b="0" i="0" dirty="0">
                <a:solidFill>
                  <a:srgbClr val="008013"/>
                </a:solidFill>
                <a:effectLst/>
                <a:latin typeface="Menlo"/>
              </a:rPr>
              <a:t>%QFUNC Q function.</a:t>
            </a:r>
            <a:endParaRPr lang="en-US" altLang="zh-TW" sz="1800" b="0" i="0" dirty="0">
              <a:effectLst/>
              <a:latin typeface="Menlo"/>
            </a:endParaRPr>
          </a:p>
          <a:p>
            <a:r>
              <a:rPr lang="en-US" altLang="zh-TW" sz="1800" b="0" i="0" dirty="0">
                <a:solidFill>
                  <a:srgbClr val="008013"/>
                </a:solidFill>
                <a:effectLst/>
                <a:latin typeface="Menlo"/>
              </a:rPr>
              <a:t>% Y = QFUNC(X) returns 1 minus the cumulative distribution function of the </a:t>
            </a:r>
            <a:endParaRPr lang="en-US" altLang="zh-TW" sz="1800" b="0" i="0" dirty="0">
              <a:effectLst/>
              <a:latin typeface="Menlo"/>
            </a:endParaRPr>
          </a:p>
          <a:p>
            <a:r>
              <a:rPr lang="en-US" altLang="zh-TW" sz="1800" b="0" i="0" dirty="0">
                <a:solidFill>
                  <a:srgbClr val="008013"/>
                </a:solidFill>
                <a:effectLst/>
                <a:latin typeface="Menlo"/>
              </a:rPr>
              <a:t>% standardized normal random variable for each element of X. X must be a real</a:t>
            </a:r>
            <a:endParaRPr lang="en-US" altLang="zh-TW" sz="1800" b="0" i="0" dirty="0">
              <a:effectLst/>
              <a:latin typeface="Menlo"/>
            </a:endParaRPr>
          </a:p>
          <a:p>
            <a:r>
              <a:rPr lang="en-US" altLang="zh-TW" sz="1800" b="0" i="0" dirty="0">
                <a:solidFill>
                  <a:srgbClr val="008013"/>
                </a:solidFill>
                <a:effectLst/>
                <a:latin typeface="Menlo"/>
              </a:rPr>
              <a:t>% array. The Q function is defined as:</a:t>
            </a:r>
            <a:endParaRPr lang="en-US" altLang="zh-TW" sz="1800" b="0" i="0" dirty="0">
              <a:effectLst/>
              <a:latin typeface="Menlo"/>
            </a:endParaRPr>
          </a:p>
          <a:p>
            <a:r>
              <a:rPr lang="en-US" altLang="zh-TW" sz="1800" b="0" i="0" dirty="0">
                <a:solidFill>
                  <a:srgbClr val="008013"/>
                </a:solidFill>
                <a:effectLst/>
                <a:latin typeface="Menlo"/>
              </a:rPr>
              <a:t>%</a:t>
            </a:r>
            <a:endParaRPr lang="en-US" altLang="zh-TW" sz="1800" b="0" i="0" dirty="0">
              <a:effectLst/>
              <a:latin typeface="Menlo"/>
            </a:endParaRPr>
          </a:p>
          <a:p>
            <a:r>
              <a:rPr lang="en-US" altLang="zh-TW" sz="1800" b="0" i="0" dirty="0">
                <a:solidFill>
                  <a:srgbClr val="008013"/>
                </a:solidFill>
                <a:effectLst/>
                <a:latin typeface="Menlo"/>
              </a:rPr>
              <a:t>% Q(x) = 1/sqrt(2*pi) * integral from x to inf of exp(-t^2/2) dt</a:t>
            </a:r>
            <a:endParaRPr lang="en-US" altLang="zh-TW" sz="1800" b="0" i="0" dirty="0">
              <a:effectLst/>
              <a:latin typeface="Menlo"/>
            </a:endParaRPr>
          </a:p>
          <a:p>
            <a:r>
              <a:rPr lang="en-US" altLang="zh-TW" sz="1800" b="0" i="0" dirty="0">
                <a:solidFill>
                  <a:srgbClr val="008013"/>
                </a:solidFill>
                <a:effectLst/>
                <a:latin typeface="Menlo"/>
              </a:rPr>
              <a:t>%</a:t>
            </a:r>
            <a:endParaRPr lang="en-US" altLang="zh-TW" sz="1800" b="0" i="0" dirty="0">
              <a:effectLst/>
              <a:latin typeface="Menlo"/>
            </a:endParaRPr>
          </a:p>
          <a:p>
            <a:r>
              <a:rPr lang="en-US" altLang="zh-TW" sz="1800" b="0" i="0" dirty="0">
                <a:solidFill>
                  <a:srgbClr val="008013"/>
                </a:solidFill>
                <a:effectLst/>
                <a:latin typeface="Menlo"/>
              </a:rPr>
              <a:t>% It is related to the complementary error function (</a:t>
            </a:r>
            <a:r>
              <a:rPr lang="en-US" altLang="zh-TW" sz="1800" b="0" i="0" dirty="0" err="1">
                <a:solidFill>
                  <a:srgbClr val="008013"/>
                </a:solidFill>
                <a:effectLst/>
                <a:latin typeface="Menlo"/>
              </a:rPr>
              <a:t>erfc</a:t>
            </a:r>
            <a:r>
              <a:rPr lang="en-US" altLang="zh-TW" sz="1800" b="0" i="0" dirty="0">
                <a:solidFill>
                  <a:srgbClr val="008013"/>
                </a:solidFill>
                <a:effectLst/>
                <a:latin typeface="Menlo"/>
              </a:rPr>
              <a:t>) according to</a:t>
            </a:r>
            <a:endParaRPr lang="en-US" altLang="zh-TW" sz="1800" b="0" i="0" dirty="0">
              <a:effectLst/>
              <a:latin typeface="Menlo"/>
            </a:endParaRPr>
          </a:p>
          <a:p>
            <a:r>
              <a:rPr lang="en-US" altLang="zh-TW" sz="1800" b="0" i="0" dirty="0">
                <a:solidFill>
                  <a:srgbClr val="008013"/>
                </a:solidFill>
                <a:effectLst/>
                <a:latin typeface="Menlo"/>
              </a:rPr>
              <a:t>%</a:t>
            </a:r>
            <a:endParaRPr lang="en-US" altLang="zh-TW" sz="1800" b="0" i="0" dirty="0">
              <a:effectLst/>
              <a:latin typeface="Menlo"/>
            </a:endParaRPr>
          </a:p>
          <a:p>
            <a:r>
              <a:rPr lang="en-US" altLang="zh-TW" sz="1800" b="0" i="0" dirty="0">
                <a:solidFill>
                  <a:srgbClr val="008013"/>
                </a:solidFill>
                <a:effectLst/>
                <a:latin typeface="Menlo"/>
              </a:rPr>
              <a:t>% Q(x) = 0.5 * </a:t>
            </a:r>
            <a:r>
              <a:rPr lang="en-US" altLang="zh-TW" sz="1800" b="0" i="0" dirty="0" err="1">
                <a:solidFill>
                  <a:srgbClr val="008013"/>
                </a:solidFill>
                <a:effectLst/>
                <a:latin typeface="Menlo"/>
              </a:rPr>
              <a:t>erfc</a:t>
            </a:r>
            <a:r>
              <a:rPr lang="en-US" altLang="zh-TW" sz="1800" b="0" i="0" dirty="0">
                <a:solidFill>
                  <a:srgbClr val="008013"/>
                </a:solidFill>
                <a:effectLst/>
                <a:latin typeface="Menlo"/>
              </a:rPr>
              <a:t>(x/sqrt(2))</a:t>
            </a:r>
            <a:endParaRPr lang="en-US" altLang="zh-TW" sz="1800" b="0" i="0" dirty="0">
              <a:effectLst/>
              <a:latin typeface="Menlo"/>
            </a:endParaRPr>
          </a:p>
          <a:p>
            <a:r>
              <a:rPr lang="en-US" altLang="zh-TW" sz="1800" b="0" i="0" dirty="0">
                <a:solidFill>
                  <a:srgbClr val="008013"/>
                </a:solidFill>
                <a:effectLst/>
                <a:latin typeface="Menlo"/>
              </a:rPr>
              <a:t>%</a:t>
            </a:r>
            <a:endParaRPr lang="en-US" altLang="zh-TW" sz="1800" b="0" i="0" dirty="0">
              <a:effectLst/>
              <a:latin typeface="Menlo"/>
            </a:endParaRPr>
          </a:p>
          <a:p>
            <a:r>
              <a:rPr lang="en-US" altLang="zh-TW" sz="1800" b="0" i="0" dirty="0">
                <a:solidFill>
                  <a:srgbClr val="008013"/>
                </a:solidFill>
                <a:effectLst/>
                <a:latin typeface="Menlo"/>
              </a:rPr>
              <a:t>% See also QFUNCINV, ERF, ERFC, ERFCX, ERFINV, ERFCINV.</a:t>
            </a:r>
            <a:endParaRPr lang="en-US" altLang="zh-TW" sz="1800" b="0" i="0" dirty="0">
              <a:effectLst/>
              <a:latin typeface="Menlo"/>
            </a:endParaRPr>
          </a:p>
          <a:p>
            <a:r>
              <a:rPr lang="en-US" altLang="zh-TW" sz="1800" b="0" i="0" dirty="0">
                <a:solidFill>
                  <a:srgbClr val="008013"/>
                </a:solidFill>
                <a:effectLst/>
                <a:latin typeface="Menlo"/>
              </a:rPr>
              <a:t>% Copyright 1996-2011 The MathWorks, Inc.</a:t>
            </a:r>
            <a:endParaRPr lang="en-US" altLang="zh-TW" sz="1800" b="0" i="0" dirty="0">
              <a:effectLst/>
              <a:latin typeface="Menlo"/>
            </a:endParaRPr>
          </a:p>
          <a:p>
            <a:r>
              <a:rPr lang="en-US" altLang="zh-TW" sz="1800" b="0" i="0" dirty="0">
                <a:solidFill>
                  <a:srgbClr val="0E00FF"/>
                </a:solidFill>
                <a:effectLst/>
                <a:latin typeface="Menlo"/>
              </a:rPr>
              <a:t>if </a:t>
            </a:r>
            <a:r>
              <a:rPr lang="en-US" altLang="zh-TW" sz="1800" b="0" i="0" dirty="0">
                <a:effectLst/>
                <a:latin typeface="Menlo"/>
              </a:rPr>
              <a:t>(~</a:t>
            </a:r>
            <a:r>
              <a:rPr lang="en-US" altLang="zh-TW" sz="1800" b="0" i="0" dirty="0" err="1">
                <a:effectLst/>
                <a:latin typeface="Menlo"/>
              </a:rPr>
              <a:t>isreal</a:t>
            </a:r>
            <a:r>
              <a:rPr lang="en-US" altLang="zh-TW" sz="1800" b="0" i="0" dirty="0">
                <a:effectLst/>
                <a:latin typeface="Menlo"/>
              </a:rPr>
              <a:t>(x) || </a:t>
            </a:r>
            <a:r>
              <a:rPr lang="en-US" altLang="zh-TW" sz="1800" b="0" i="0" dirty="0" err="1">
                <a:effectLst/>
                <a:latin typeface="Menlo"/>
              </a:rPr>
              <a:t>ischar</a:t>
            </a:r>
            <a:r>
              <a:rPr lang="en-US" altLang="zh-TW" sz="1800" b="0" i="0" dirty="0">
                <a:effectLst/>
                <a:latin typeface="Menlo"/>
              </a:rPr>
              <a:t>(x))</a:t>
            </a:r>
          </a:p>
          <a:p>
            <a:r>
              <a:rPr lang="en-US" altLang="zh-TW" sz="1800" b="0" i="0" dirty="0">
                <a:effectLst/>
                <a:latin typeface="Menlo"/>
              </a:rPr>
              <a:t>error(message(</a:t>
            </a:r>
            <a:r>
              <a:rPr lang="en-US" altLang="zh-TW" sz="1800" b="0" i="0" dirty="0">
                <a:solidFill>
                  <a:srgbClr val="A709F5"/>
                </a:solidFill>
                <a:effectLst/>
                <a:latin typeface="Menlo"/>
              </a:rPr>
              <a:t>'</a:t>
            </a:r>
            <a:r>
              <a:rPr lang="en-US" altLang="zh-TW" sz="1800" b="0" i="0" dirty="0" err="1">
                <a:solidFill>
                  <a:srgbClr val="A709F5"/>
                </a:solidFill>
                <a:effectLst/>
                <a:latin typeface="Menlo"/>
              </a:rPr>
              <a:t>comm:qfunc:InvalidArg</a:t>
            </a:r>
            <a:r>
              <a:rPr lang="en-US" altLang="zh-TW" sz="1800" b="0" i="0" dirty="0">
                <a:solidFill>
                  <a:srgbClr val="A709F5"/>
                </a:solidFill>
                <a:effectLst/>
                <a:latin typeface="Menlo"/>
              </a:rPr>
              <a:t>'</a:t>
            </a:r>
            <a:r>
              <a:rPr lang="en-US" altLang="zh-TW" sz="1800" b="0" i="0" dirty="0">
                <a:effectLst/>
                <a:latin typeface="Menlo"/>
              </a:rPr>
              <a:t>)); </a:t>
            </a:r>
          </a:p>
          <a:p>
            <a:r>
              <a:rPr lang="en-US" altLang="zh-TW" sz="1800" b="0" i="0" dirty="0">
                <a:solidFill>
                  <a:srgbClr val="0E00FF"/>
                </a:solidFill>
                <a:effectLst/>
                <a:latin typeface="Menlo"/>
              </a:rPr>
              <a:t>end</a:t>
            </a:r>
            <a:endParaRPr lang="en-US" altLang="zh-TW" sz="1800" b="0" i="0" dirty="0">
              <a:effectLst/>
              <a:latin typeface="Menlo"/>
            </a:endParaRPr>
          </a:p>
          <a:p>
            <a:r>
              <a:rPr lang="en-US" altLang="zh-TW" sz="1800" b="0" i="0" dirty="0">
                <a:effectLst/>
                <a:latin typeface="Menlo"/>
              </a:rPr>
              <a:t>y = 0.5 * </a:t>
            </a:r>
            <a:r>
              <a:rPr lang="en-US" altLang="zh-TW" sz="1800" b="0" i="0" dirty="0" err="1">
                <a:effectLst/>
                <a:latin typeface="Menlo"/>
              </a:rPr>
              <a:t>erfc</a:t>
            </a:r>
            <a:r>
              <a:rPr lang="en-US" altLang="zh-TW" sz="1800" b="0" i="0" dirty="0">
                <a:effectLst/>
                <a:latin typeface="Menlo"/>
              </a:rPr>
              <a:t>(x/sqrt(2));</a:t>
            </a:r>
          </a:p>
          <a:p>
            <a:r>
              <a:rPr lang="en-US" altLang="zh-TW" sz="1800" b="0" i="0" dirty="0">
                <a:solidFill>
                  <a:srgbClr val="0E00FF"/>
                </a:solidFill>
                <a:effectLst/>
                <a:latin typeface="Menlo"/>
              </a:rPr>
              <a:t>return</a:t>
            </a:r>
            <a:r>
              <a:rPr lang="en-US" altLang="zh-TW" sz="1800" b="0" i="0" dirty="0">
                <a:effectLst/>
                <a:latin typeface="Menlo"/>
              </a:rPr>
              <a:t>;</a:t>
            </a:r>
          </a:p>
        </p:txBody>
      </p:sp>
    </p:spTree>
    <p:extLst>
      <p:ext uri="{BB962C8B-B14F-4D97-AF65-F5344CB8AC3E}">
        <p14:creationId xmlns:p14="http://schemas.microsoft.com/office/powerpoint/2010/main" val="774055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0E3CE-A181-5D49-D892-7F44694840D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049C06B-9A84-EE3D-F749-2897F66F97BD}"/>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FFF3AC3-4822-A09C-AA10-F6AEB74D830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A3B5DA5D-F7E3-F253-44CA-23F7A3B52527}"/>
              </a:ext>
            </a:extLst>
          </p:cNvPr>
          <p:cNvSpPr>
            <a:spLocks noGrp="1"/>
          </p:cNvSpPr>
          <p:nvPr>
            <p:ph type="sldNum" sz="quarter" idx="12"/>
          </p:nvPr>
        </p:nvSpPr>
        <p:spPr/>
        <p:txBody>
          <a:bodyPr/>
          <a:lstStyle/>
          <a:p>
            <a:fld id="{8539F7DE-D043-4C1B-A99A-5AD622BBCAEB}" type="slidenum">
              <a:rPr lang="zh-TW" altLang="en-US" smtClean="0"/>
              <a:t>112</a:t>
            </a:fld>
            <a:endParaRPr lang="zh-TW" altLang="en-US"/>
          </a:p>
        </p:txBody>
      </p:sp>
      <p:sp>
        <p:nvSpPr>
          <p:cNvPr id="3" name="文字方塊 2">
            <a:extLst>
              <a:ext uri="{FF2B5EF4-FFF2-40B4-BE49-F238E27FC236}">
                <a16:creationId xmlns:a16="http://schemas.microsoft.com/office/drawing/2014/main" id="{7D9ABF46-347E-DDB5-3187-0253A489329A}"/>
              </a:ext>
            </a:extLst>
          </p:cNvPr>
          <p:cNvSpPr txBox="1"/>
          <p:nvPr/>
        </p:nvSpPr>
        <p:spPr>
          <a:xfrm flipH="1">
            <a:off x="64423" y="991863"/>
            <a:ext cx="12063154" cy="2031325"/>
          </a:xfrm>
          <a:prstGeom prst="rect">
            <a:avLst/>
          </a:prstGeom>
          <a:noFill/>
        </p:spPr>
        <p:txBody>
          <a:bodyPr wrap="square" rtlCol="0">
            <a:spAutoFit/>
          </a:bodyPr>
          <a:lstStyle/>
          <a:p>
            <a:r>
              <a:rPr lang="en-US" altLang="zh-TW" sz="1800" b="0" i="0" dirty="0">
                <a:solidFill>
                  <a:srgbClr val="008013"/>
                </a:solidFill>
                <a:effectLst/>
                <a:latin typeface="Menlo"/>
              </a:rPr>
              <a:t>%% 4-PAM </a:t>
            </a:r>
            <a:r>
              <a:rPr lang="zh-TW" altLang="en-US" sz="1800" b="0" i="0" dirty="0">
                <a:solidFill>
                  <a:srgbClr val="008013"/>
                </a:solidFill>
                <a:effectLst/>
                <a:latin typeface="Menlo"/>
              </a:rPr>
              <a:t>理論 </a:t>
            </a:r>
            <a:r>
              <a:rPr lang="en-US" altLang="zh-TW" sz="1800" b="0" i="0" dirty="0">
                <a:solidFill>
                  <a:srgbClr val="008013"/>
                </a:solidFill>
                <a:effectLst/>
                <a:latin typeface="Menlo"/>
              </a:rPr>
              <a:t>SER (</a:t>
            </a:r>
            <a:r>
              <a:rPr lang="zh-TW" altLang="en-US" sz="1800" b="0" i="0" dirty="0">
                <a:solidFill>
                  <a:srgbClr val="008013"/>
                </a:solidFill>
                <a:effectLst/>
                <a:latin typeface="Menlo"/>
              </a:rPr>
              <a:t>參考</a:t>
            </a:r>
            <a:r>
              <a:rPr lang="en-US" altLang="zh-TW" sz="1800" b="0" i="0" dirty="0">
                <a:solidFill>
                  <a:srgbClr val="008013"/>
                </a:solidFill>
                <a:effectLst/>
                <a:latin typeface="Menlo"/>
              </a:rPr>
              <a:t>)</a:t>
            </a:r>
          </a:p>
          <a:p>
            <a:r>
              <a:rPr lang="en-US" altLang="zh-TW" sz="1800" b="0" i="0" dirty="0" err="1">
                <a:effectLst/>
                <a:latin typeface="Menlo"/>
              </a:rPr>
              <a:t>theorySER</a:t>
            </a:r>
            <a:r>
              <a:rPr lang="en-US" altLang="zh-TW" sz="1800" b="0" i="0" dirty="0">
                <a:effectLst/>
                <a:latin typeface="Menlo"/>
              </a:rPr>
              <a:t> = zeros(size(EsN0_dB));</a:t>
            </a:r>
          </a:p>
          <a:p>
            <a:r>
              <a:rPr lang="en-US" altLang="zh-TW" sz="1800" b="0" i="0" dirty="0">
                <a:solidFill>
                  <a:srgbClr val="0E00FF"/>
                </a:solidFill>
                <a:effectLst/>
                <a:latin typeface="Menlo"/>
              </a:rPr>
              <a:t>for </a:t>
            </a:r>
            <a:r>
              <a:rPr lang="en-US" altLang="zh-TW" sz="1800" b="0" i="0" dirty="0">
                <a:effectLst/>
                <a:latin typeface="Menlo"/>
              </a:rPr>
              <a:t>ii = 1:length(EsN0_dB)</a:t>
            </a:r>
          </a:p>
          <a:p>
            <a:r>
              <a:rPr lang="en-US" altLang="zh-TW" sz="1800" b="0" i="0" dirty="0">
                <a:effectLst/>
                <a:latin typeface="Menlo"/>
              </a:rPr>
              <a:t>gamma = 10^(EsN0_dB(ii)/10); </a:t>
            </a:r>
            <a:r>
              <a:rPr lang="en-US" altLang="zh-TW" sz="1800" b="0" i="0" dirty="0">
                <a:solidFill>
                  <a:srgbClr val="008013"/>
                </a:solidFill>
                <a:effectLst/>
                <a:latin typeface="Menlo"/>
              </a:rPr>
              <a:t>% Es/N0(</a:t>
            </a:r>
            <a:r>
              <a:rPr lang="zh-TW" altLang="en-US" sz="1800" b="0" i="0" dirty="0">
                <a:solidFill>
                  <a:srgbClr val="008013"/>
                </a:solidFill>
                <a:effectLst/>
                <a:latin typeface="Menlo"/>
              </a:rPr>
              <a:t>線性</a:t>
            </a:r>
            <a:r>
              <a:rPr lang="en-US" altLang="zh-TW" sz="1800" b="0" i="0" dirty="0">
                <a:solidFill>
                  <a:srgbClr val="008013"/>
                </a:solidFill>
                <a:effectLst/>
                <a:latin typeface="Menlo"/>
              </a:rPr>
              <a:t>)</a:t>
            </a:r>
            <a:endParaRPr lang="zh-TW" altLang="en-US" sz="1800" b="0" i="0" dirty="0">
              <a:effectLst/>
              <a:latin typeface="Menlo"/>
            </a:endParaRPr>
          </a:p>
          <a:p>
            <a:r>
              <a:rPr lang="en-US" altLang="zh-TW" sz="1800" b="0" i="0" dirty="0">
                <a:solidFill>
                  <a:srgbClr val="008013"/>
                </a:solidFill>
                <a:effectLst/>
                <a:latin typeface="Menlo"/>
              </a:rPr>
              <a:t>% </a:t>
            </a:r>
            <a:r>
              <a:rPr lang="zh-TW" altLang="en-US" sz="1800" b="0" i="0" dirty="0">
                <a:solidFill>
                  <a:srgbClr val="008013"/>
                </a:solidFill>
                <a:effectLst/>
                <a:latin typeface="Menlo"/>
              </a:rPr>
              <a:t>一種常見 </a:t>
            </a:r>
            <a:r>
              <a:rPr lang="en-US" altLang="zh-TW" sz="1800" b="0" i="0" dirty="0">
                <a:solidFill>
                  <a:srgbClr val="008013"/>
                </a:solidFill>
                <a:effectLst/>
                <a:latin typeface="Menlo"/>
              </a:rPr>
              <a:t>4-PAM SER </a:t>
            </a:r>
            <a:r>
              <a:rPr lang="zh-TW" altLang="en-US" sz="1800" b="0" i="0" dirty="0">
                <a:solidFill>
                  <a:srgbClr val="008013"/>
                </a:solidFill>
                <a:effectLst/>
                <a:latin typeface="Menlo"/>
              </a:rPr>
              <a:t>近似公式 </a:t>
            </a:r>
            <a:r>
              <a:rPr lang="en-US" altLang="zh-TW" sz="1800" b="0" i="0" dirty="0">
                <a:solidFill>
                  <a:srgbClr val="008013"/>
                </a:solidFill>
                <a:effectLst/>
                <a:latin typeface="Menlo"/>
              </a:rPr>
              <a:t>(</a:t>
            </a:r>
            <a:r>
              <a:rPr lang="zh-TW" altLang="en-US" sz="1800" b="0" i="0" dirty="0">
                <a:solidFill>
                  <a:srgbClr val="008013"/>
                </a:solidFill>
                <a:effectLst/>
                <a:latin typeface="Menlo"/>
              </a:rPr>
              <a:t>星座點為 </a:t>
            </a:r>
            <a:r>
              <a:rPr lang="en-US" altLang="zh-TW" sz="1800" b="0" i="0" dirty="0">
                <a:solidFill>
                  <a:srgbClr val="008013"/>
                </a:solidFill>
                <a:effectLst/>
                <a:latin typeface="Menlo"/>
              </a:rPr>
              <a:t>±1, ±3)</a:t>
            </a:r>
            <a:endParaRPr lang="zh-TW" altLang="en-US" sz="1800" b="0" i="0" dirty="0">
              <a:effectLst/>
              <a:latin typeface="Menlo"/>
            </a:endParaRPr>
          </a:p>
          <a:p>
            <a:r>
              <a:rPr lang="en-US" altLang="zh-TW" sz="1800" b="0" i="0" dirty="0" err="1">
                <a:effectLst/>
                <a:latin typeface="Menlo"/>
              </a:rPr>
              <a:t>theorySER</a:t>
            </a:r>
            <a:r>
              <a:rPr lang="en-US" altLang="zh-TW" sz="1800" b="0" i="0" dirty="0">
                <a:effectLst/>
                <a:latin typeface="Menlo"/>
              </a:rPr>
              <a:t>(ii) = 3/2 * </a:t>
            </a:r>
            <a:r>
              <a:rPr lang="en-US" altLang="zh-TW" sz="1800" b="0" i="0" dirty="0" err="1">
                <a:effectLst/>
                <a:latin typeface="Menlo"/>
              </a:rPr>
              <a:t>qfunc</a:t>
            </a:r>
            <a:r>
              <a:rPr lang="en-US" altLang="zh-TW" sz="1800" b="0" i="0" dirty="0">
                <a:effectLst/>
                <a:latin typeface="Menlo"/>
              </a:rPr>
              <a:t>( sqrt( (2/5) * gamma) );</a:t>
            </a:r>
          </a:p>
          <a:p>
            <a:r>
              <a:rPr lang="en-US" altLang="zh-TW" sz="1800" b="0" i="0" dirty="0">
                <a:solidFill>
                  <a:srgbClr val="0E00FF"/>
                </a:solidFill>
                <a:effectLst/>
                <a:latin typeface="Menlo"/>
              </a:rPr>
              <a:t>end</a:t>
            </a:r>
            <a:endParaRPr lang="en-US" altLang="zh-TW" sz="1800" b="0" i="0" dirty="0">
              <a:effectLst/>
              <a:latin typeface="Menlo"/>
            </a:endParaRPr>
          </a:p>
        </p:txBody>
      </p:sp>
      <p:pic>
        <p:nvPicPr>
          <p:cNvPr id="1026" name="Picture 2">
            <a:extLst>
              <a:ext uri="{FF2B5EF4-FFF2-40B4-BE49-F238E27FC236}">
                <a16:creationId xmlns:a16="http://schemas.microsoft.com/office/drawing/2014/main" id="{1B1EDF4C-6D4A-3947-D3C6-C8B50166F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3165435"/>
            <a:ext cx="3324225" cy="268605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A23BA461-BEB8-6A50-0ADC-19A3F9B6829D}"/>
              </a:ext>
            </a:extLst>
          </p:cNvPr>
          <p:cNvSpPr txBox="1"/>
          <p:nvPr/>
        </p:nvSpPr>
        <p:spPr>
          <a:xfrm>
            <a:off x="3643313" y="5306814"/>
            <a:ext cx="6101080" cy="369332"/>
          </a:xfrm>
          <a:prstGeom prst="rect">
            <a:avLst/>
          </a:prstGeom>
          <a:noFill/>
        </p:spPr>
        <p:txBody>
          <a:bodyPr wrap="square">
            <a:spAutoFit/>
          </a:bodyPr>
          <a:lstStyle/>
          <a:p>
            <a:r>
              <a:rPr lang="zh-TW" altLang="en-US" dirty="0">
                <a:hlinkClick r:id="rId4"/>
              </a:rPr>
              <a:t>https://blog.csdn.net/m0_50111463/article/details/134561813</a:t>
            </a:r>
            <a:r>
              <a:rPr lang="zh-TW" altLang="en-US" dirty="0"/>
              <a:t> </a:t>
            </a:r>
          </a:p>
        </p:txBody>
      </p:sp>
      <p:sp>
        <p:nvSpPr>
          <p:cNvPr id="8" name="文字方塊 7">
            <a:extLst>
              <a:ext uri="{FF2B5EF4-FFF2-40B4-BE49-F238E27FC236}">
                <a16:creationId xmlns:a16="http://schemas.microsoft.com/office/drawing/2014/main" id="{AF8855D4-4D58-197C-28E3-25D2B0ECD6D3}"/>
              </a:ext>
            </a:extLst>
          </p:cNvPr>
          <p:cNvSpPr txBox="1"/>
          <p:nvPr/>
        </p:nvSpPr>
        <p:spPr>
          <a:xfrm flipH="1">
            <a:off x="5278120" y="3220462"/>
            <a:ext cx="5836920" cy="2031325"/>
          </a:xfrm>
          <a:prstGeom prst="rect">
            <a:avLst/>
          </a:prstGeom>
          <a:noFill/>
        </p:spPr>
        <p:txBody>
          <a:bodyPr wrap="square" rtlCol="0">
            <a:spAutoFit/>
          </a:bodyPr>
          <a:lstStyle/>
          <a:p>
            <a:r>
              <a:rPr lang="en-US" altLang="zh-TW" sz="1800" b="0" i="0" dirty="0">
                <a:solidFill>
                  <a:srgbClr val="008013"/>
                </a:solidFill>
                <a:effectLst/>
                <a:latin typeface="Menlo"/>
              </a:rPr>
              <a:t>%% 4-PAM </a:t>
            </a:r>
            <a:r>
              <a:rPr lang="zh-TW" altLang="en-US" sz="1800" b="0" i="0" dirty="0">
                <a:solidFill>
                  <a:srgbClr val="008013"/>
                </a:solidFill>
                <a:effectLst/>
                <a:latin typeface="Menlo"/>
              </a:rPr>
              <a:t>理論 </a:t>
            </a:r>
            <a:r>
              <a:rPr lang="en-US" altLang="zh-TW" sz="1800" b="0" i="0" dirty="0">
                <a:solidFill>
                  <a:srgbClr val="008013"/>
                </a:solidFill>
                <a:effectLst/>
                <a:latin typeface="Menlo"/>
              </a:rPr>
              <a:t>SER (</a:t>
            </a:r>
            <a:r>
              <a:rPr lang="zh-TW" altLang="en-US" sz="1800" b="0" i="0" dirty="0">
                <a:solidFill>
                  <a:srgbClr val="008013"/>
                </a:solidFill>
                <a:effectLst/>
                <a:latin typeface="Menlo"/>
              </a:rPr>
              <a:t>參考</a:t>
            </a:r>
            <a:r>
              <a:rPr lang="en-US" altLang="zh-TW" sz="1800" b="0" i="0" dirty="0">
                <a:solidFill>
                  <a:srgbClr val="008013"/>
                </a:solidFill>
                <a:effectLst/>
                <a:latin typeface="Menlo"/>
              </a:rPr>
              <a:t>)</a:t>
            </a:r>
            <a:endParaRPr lang="zh-TW" altLang="en-US" sz="1800" b="0" i="0" dirty="0">
              <a:effectLst/>
              <a:latin typeface="Menlo"/>
            </a:endParaRPr>
          </a:p>
          <a:p>
            <a:r>
              <a:rPr lang="en-US" altLang="zh-TW" sz="1800" b="0" i="0" dirty="0" err="1">
                <a:effectLst/>
                <a:latin typeface="Menlo"/>
              </a:rPr>
              <a:t>theorySER</a:t>
            </a:r>
            <a:r>
              <a:rPr lang="en-US" altLang="zh-TW" sz="1800" b="0" i="0" dirty="0">
                <a:effectLst/>
                <a:latin typeface="Menlo"/>
              </a:rPr>
              <a:t> = zeros(size(EsN0_dB));</a:t>
            </a:r>
          </a:p>
          <a:p>
            <a:r>
              <a:rPr lang="en-US" altLang="zh-TW" sz="1800" b="0" i="0" dirty="0">
                <a:solidFill>
                  <a:srgbClr val="0E00FF"/>
                </a:solidFill>
                <a:effectLst/>
                <a:latin typeface="Menlo"/>
              </a:rPr>
              <a:t>for </a:t>
            </a:r>
            <a:r>
              <a:rPr lang="en-US" altLang="zh-TW" sz="1800" b="0" i="0" dirty="0">
                <a:effectLst/>
                <a:latin typeface="Menlo"/>
              </a:rPr>
              <a:t>ii = 1:length(EsN0_dB)</a:t>
            </a:r>
          </a:p>
          <a:p>
            <a:r>
              <a:rPr lang="en-US" altLang="zh-TW" sz="1800" b="0" i="0" dirty="0">
                <a:effectLst/>
                <a:latin typeface="Menlo"/>
              </a:rPr>
              <a:t>gamma = 10^(EsN0_dB(ii)/10); </a:t>
            </a:r>
            <a:r>
              <a:rPr lang="en-US" altLang="zh-TW" sz="1800" b="0" i="0" dirty="0">
                <a:solidFill>
                  <a:srgbClr val="008013"/>
                </a:solidFill>
                <a:effectLst/>
                <a:latin typeface="Menlo"/>
              </a:rPr>
              <a:t>% Es/N0(</a:t>
            </a:r>
            <a:r>
              <a:rPr lang="zh-TW" altLang="en-US" sz="1800" b="0" i="0" dirty="0">
                <a:solidFill>
                  <a:srgbClr val="008013"/>
                </a:solidFill>
                <a:effectLst/>
                <a:latin typeface="Menlo"/>
              </a:rPr>
              <a:t>線性</a:t>
            </a:r>
            <a:r>
              <a:rPr lang="en-US" altLang="zh-TW" sz="1800" b="0" i="0" dirty="0">
                <a:solidFill>
                  <a:srgbClr val="008013"/>
                </a:solidFill>
                <a:effectLst/>
                <a:latin typeface="Menlo"/>
              </a:rPr>
              <a:t>)</a:t>
            </a:r>
            <a:endParaRPr lang="zh-TW" altLang="en-US" sz="1800" b="0" i="0" dirty="0">
              <a:effectLst/>
              <a:latin typeface="Menlo"/>
            </a:endParaRPr>
          </a:p>
          <a:p>
            <a:r>
              <a:rPr lang="en-US" altLang="zh-TW" sz="1800" b="0" i="0" dirty="0">
                <a:solidFill>
                  <a:srgbClr val="008013"/>
                </a:solidFill>
                <a:effectLst/>
                <a:latin typeface="Menlo"/>
              </a:rPr>
              <a:t>% </a:t>
            </a:r>
            <a:r>
              <a:rPr lang="zh-TW" altLang="en-US" sz="1800" b="0" i="0" dirty="0">
                <a:solidFill>
                  <a:srgbClr val="008013"/>
                </a:solidFill>
                <a:effectLst/>
                <a:latin typeface="Menlo"/>
              </a:rPr>
              <a:t>一種常見 </a:t>
            </a:r>
            <a:r>
              <a:rPr lang="en-US" altLang="zh-TW" sz="1800" b="0" i="0" dirty="0">
                <a:solidFill>
                  <a:srgbClr val="008013"/>
                </a:solidFill>
                <a:effectLst/>
                <a:latin typeface="Menlo"/>
              </a:rPr>
              <a:t>4-PAM SER </a:t>
            </a:r>
            <a:r>
              <a:rPr lang="zh-TW" altLang="en-US" sz="1800" b="0" i="0" dirty="0">
                <a:solidFill>
                  <a:srgbClr val="008013"/>
                </a:solidFill>
                <a:effectLst/>
                <a:latin typeface="Menlo"/>
              </a:rPr>
              <a:t>近似公式 </a:t>
            </a:r>
            <a:r>
              <a:rPr lang="en-US" altLang="zh-TW" sz="1800" b="0" i="0" dirty="0">
                <a:solidFill>
                  <a:srgbClr val="008013"/>
                </a:solidFill>
                <a:effectLst/>
                <a:latin typeface="Menlo"/>
              </a:rPr>
              <a:t>(</a:t>
            </a:r>
            <a:r>
              <a:rPr lang="zh-TW" altLang="en-US" sz="1800" b="0" i="0" dirty="0">
                <a:solidFill>
                  <a:srgbClr val="008013"/>
                </a:solidFill>
                <a:effectLst/>
                <a:latin typeface="Menlo"/>
              </a:rPr>
              <a:t>星座點為 </a:t>
            </a:r>
            <a:r>
              <a:rPr lang="en-US" altLang="zh-TW" sz="1800" b="0" i="0" dirty="0">
                <a:solidFill>
                  <a:srgbClr val="008013"/>
                </a:solidFill>
                <a:effectLst/>
                <a:latin typeface="Menlo"/>
              </a:rPr>
              <a:t>±1, ±3)</a:t>
            </a:r>
            <a:endParaRPr lang="zh-TW" altLang="en-US" sz="1800" b="0" i="0" dirty="0">
              <a:effectLst/>
              <a:latin typeface="Menlo"/>
            </a:endParaRPr>
          </a:p>
          <a:p>
            <a:r>
              <a:rPr lang="en-US" altLang="zh-TW" sz="1800" b="0" i="0" dirty="0" err="1">
                <a:effectLst/>
                <a:latin typeface="Menlo"/>
              </a:rPr>
              <a:t>theorySER</a:t>
            </a:r>
            <a:r>
              <a:rPr lang="en-US" altLang="zh-TW" sz="1800" b="0" i="0" dirty="0">
                <a:effectLst/>
                <a:latin typeface="Menlo"/>
              </a:rPr>
              <a:t>(ii) = 3/2 * </a:t>
            </a:r>
            <a:r>
              <a:rPr lang="en-US" altLang="zh-TW" sz="1800" b="0" i="0" dirty="0" err="1">
                <a:effectLst/>
                <a:latin typeface="Menlo"/>
              </a:rPr>
              <a:t>qfunc</a:t>
            </a:r>
            <a:r>
              <a:rPr lang="en-US" altLang="zh-TW" sz="1800" b="0" i="0" dirty="0">
                <a:effectLst/>
                <a:latin typeface="Menlo"/>
              </a:rPr>
              <a:t>( sqrt( (2/5) * gamma) );</a:t>
            </a:r>
          </a:p>
          <a:p>
            <a:r>
              <a:rPr lang="en-US" altLang="zh-TW" sz="1800" b="0" i="0" dirty="0">
                <a:solidFill>
                  <a:srgbClr val="0E00FF"/>
                </a:solidFill>
                <a:effectLst/>
                <a:latin typeface="Menlo"/>
              </a:rPr>
              <a:t>end</a:t>
            </a:r>
            <a:endParaRPr lang="en-US" altLang="zh-TW" sz="1800" b="0" i="0" dirty="0">
              <a:effectLst/>
              <a:latin typeface="Menlo"/>
            </a:endParaRPr>
          </a:p>
        </p:txBody>
      </p:sp>
    </p:spTree>
    <p:extLst>
      <p:ext uri="{BB962C8B-B14F-4D97-AF65-F5344CB8AC3E}">
        <p14:creationId xmlns:p14="http://schemas.microsoft.com/office/powerpoint/2010/main" val="18125866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07DF4-D27C-D939-666F-44470004B07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6BF6442-56B5-3D52-16A9-E567983BE884}"/>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94490CD-08C9-ABA9-76EA-FE24B4AC407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95CA57F-20A0-5FAD-69CA-666623E613BF}"/>
              </a:ext>
            </a:extLst>
          </p:cNvPr>
          <p:cNvSpPr>
            <a:spLocks noGrp="1"/>
          </p:cNvSpPr>
          <p:nvPr>
            <p:ph type="sldNum" sz="quarter" idx="12"/>
          </p:nvPr>
        </p:nvSpPr>
        <p:spPr/>
        <p:txBody>
          <a:bodyPr/>
          <a:lstStyle/>
          <a:p>
            <a:fld id="{8539F7DE-D043-4C1B-A99A-5AD622BBCAEB}" type="slidenum">
              <a:rPr lang="zh-TW" altLang="en-US" smtClean="0"/>
              <a:t>113</a:t>
            </a:fld>
            <a:endParaRPr lang="zh-TW" altLang="en-US"/>
          </a:p>
        </p:txBody>
      </p:sp>
      <p:sp>
        <p:nvSpPr>
          <p:cNvPr id="7" name="文字方塊 6">
            <a:extLst>
              <a:ext uri="{FF2B5EF4-FFF2-40B4-BE49-F238E27FC236}">
                <a16:creationId xmlns:a16="http://schemas.microsoft.com/office/drawing/2014/main" id="{CC1FC19F-15CA-F782-9EE4-F3EBBF60A9C0}"/>
              </a:ext>
            </a:extLst>
          </p:cNvPr>
          <p:cNvSpPr txBox="1"/>
          <p:nvPr/>
        </p:nvSpPr>
        <p:spPr>
          <a:xfrm>
            <a:off x="924560" y="2905780"/>
            <a:ext cx="10342880" cy="707886"/>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MATLAB Implement Viterbi decoder</a:t>
            </a:r>
            <a:endParaRPr lang="zh-TW"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1168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6B2E0-A4E3-F112-1123-98F73BD218F1}"/>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594BDCB-2D66-188C-18BA-6F56B9352F2C}"/>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E3BE3E60-1675-8E83-517C-EC508F8AD85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D971DF9-EE56-3AAF-7874-7EF9364A5569}"/>
              </a:ext>
            </a:extLst>
          </p:cNvPr>
          <p:cNvSpPr>
            <a:spLocks noGrp="1"/>
          </p:cNvSpPr>
          <p:nvPr>
            <p:ph type="sldNum" sz="quarter" idx="12"/>
          </p:nvPr>
        </p:nvSpPr>
        <p:spPr/>
        <p:txBody>
          <a:bodyPr/>
          <a:lstStyle/>
          <a:p>
            <a:fld id="{8539F7DE-D043-4C1B-A99A-5AD622BBCAEB}" type="slidenum">
              <a:rPr lang="zh-TW" altLang="en-US" smtClean="0"/>
              <a:t>114</a:t>
            </a:fld>
            <a:endParaRPr lang="zh-TW" altLang="en-US"/>
          </a:p>
        </p:txBody>
      </p:sp>
      <p:pic>
        <p:nvPicPr>
          <p:cNvPr id="8" name="圖片 7">
            <a:extLst>
              <a:ext uri="{FF2B5EF4-FFF2-40B4-BE49-F238E27FC236}">
                <a16:creationId xmlns:a16="http://schemas.microsoft.com/office/drawing/2014/main" id="{97E74218-D605-6193-4F90-EDF6EE8414AA}"/>
              </a:ext>
            </a:extLst>
          </p:cNvPr>
          <p:cNvPicPr>
            <a:picLocks noChangeAspect="1"/>
          </p:cNvPicPr>
          <p:nvPr/>
        </p:nvPicPr>
        <p:blipFill>
          <a:blip r:embed="rId4"/>
          <a:stretch>
            <a:fillRect/>
          </a:stretch>
        </p:blipFill>
        <p:spPr>
          <a:xfrm>
            <a:off x="0" y="852122"/>
            <a:ext cx="12192000" cy="5886450"/>
          </a:xfrm>
          <a:prstGeom prst="rect">
            <a:avLst/>
          </a:prstGeom>
        </p:spPr>
      </p:pic>
      <p:sp>
        <p:nvSpPr>
          <p:cNvPr id="9" name="文字方塊 8">
            <a:extLst>
              <a:ext uri="{FF2B5EF4-FFF2-40B4-BE49-F238E27FC236}">
                <a16:creationId xmlns:a16="http://schemas.microsoft.com/office/drawing/2014/main" id="{18DAF069-5161-B41C-C029-7779CB751379}"/>
              </a:ext>
            </a:extLst>
          </p:cNvPr>
          <p:cNvSpPr txBox="1"/>
          <p:nvPr/>
        </p:nvSpPr>
        <p:spPr>
          <a:xfrm>
            <a:off x="0" y="6005878"/>
            <a:ext cx="1241494" cy="646331"/>
          </a:xfrm>
          <a:prstGeom prst="rect">
            <a:avLst/>
          </a:prstGeom>
          <a:noFill/>
        </p:spPr>
        <p:txBody>
          <a:bodyPr wrap="none" rtlCol="0">
            <a:spAutoFit/>
          </a:bodyPr>
          <a:lstStyle/>
          <a:p>
            <a:r>
              <a:rPr lang="en-US" altLang="zh-TW" b="1" dirty="0">
                <a:solidFill>
                  <a:srgbClr val="FF0000"/>
                </a:solidFill>
              </a:rPr>
              <a:t>300000 bit</a:t>
            </a:r>
          </a:p>
          <a:p>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35712277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D5CD2-334B-E4CC-4D73-C6F70969F48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A0E052F-EDF1-FE26-D85A-CCD19EC2F9C5}"/>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C37DA8D-5394-C87A-D0AD-402CC1DE6BA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B82EAE2-BF10-11C9-054A-DE4B0AD90BD8}"/>
              </a:ext>
            </a:extLst>
          </p:cNvPr>
          <p:cNvSpPr>
            <a:spLocks noGrp="1"/>
          </p:cNvSpPr>
          <p:nvPr>
            <p:ph type="sldNum" sz="quarter" idx="12"/>
          </p:nvPr>
        </p:nvSpPr>
        <p:spPr/>
        <p:txBody>
          <a:bodyPr/>
          <a:lstStyle/>
          <a:p>
            <a:fld id="{8539F7DE-D043-4C1B-A99A-5AD622BBCAEB}" type="slidenum">
              <a:rPr lang="zh-TW" altLang="en-US" smtClean="0"/>
              <a:t>115</a:t>
            </a:fld>
            <a:endParaRPr lang="zh-TW" altLang="en-US"/>
          </a:p>
        </p:txBody>
      </p:sp>
      <p:pic>
        <p:nvPicPr>
          <p:cNvPr id="8" name="圖片 7">
            <a:extLst>
              <a:ext uri="{FF2B5EF4-FFF2-40B4-BE49-F238E27FC236}">
                <a16:creationId xmlns:a16="http://schemas.microsoft.com/office/drawing/2014/main" id="{030F11F2-C41F-74E9-4F73-9B5B1338BD0D}"/>
              </a:ext>
            </a:extLst>
          </p:cNvPr>
          <p:cNvPicPr>
            <a:picLocks noChangeAspect="1"/>
          </p:cNvPicPr>
          <p:nvPr/>
        </p:nvPicPr>
        <p:blipFill>
          <a:blip r:embed="rId3"/>
          <a:stretch>
            <a:fillRect/>
          </a:stretch>
        </p:blipFill>
        <p:spPr>
          <a:xfrm>
            <a:off x="0" y="971550"/>
            <a:ext cx="12192000" cy="5886450"/>
          </a:xfrm>
          <a:prstGeom prst="rect">
            <a:avLst/>
          </a:prstGeom>
        </p:spPr>
      </p:pic>
      <p:sp>
        <p:nvSpPr>
          <p:cNvPr id="9" name="文字方塊 8">
            <a:extLst>
              <a:ext uri="{FF2B5EF4-FFF2-40B4-BE49-F238E27FC236}">
                <a16:creationId xmlns:a16="http://schemas.microsoft.com/office/drawing/2014/main" id="{8B834EE8-940B-83FA-2767-6D2F90092FEC}"/>
              </a:ext>
            </a:extLst>
          </p:cNvPr>
          <p:cNvSpPr txBox="1"/>
          <p:nvPr/>
        </p:nvSpPr>
        <p:spPr>
          <a:xfrm>
            <a:off x="0" y="6005878"/>
            <a:ext cx="1241494" cy="646331"/>
          </a:xfrm>
          <a:prstGeom prst="rect">
            <a:avLst/>
          </a:prstGeom>
          <a:noFill/>
        </p:spPr>
        <p:txBody>
          <a:bodyPr wrap="none" rtlCol="0">
            <a:spAutoFit/>
          </a:bodyPr>
          <a:lstStyle/>
          <a:p>
            <a:r>
              <a:rPr lang="en-US" altLang="zh-TW" b="1" dirty="0">
                <a:solidFill>
                  <a:srgbClr val="FF0000"/>
                </a:solidFill>
              </a:rPr>
              <a:t>300000 bit</a:t>
            </a:r>
          </a:p>
          <a:p>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28693323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A657-FF2A-E8C3-3197-5BC19859D239}"/>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42AB9B6-DA78-EC68-91E6-0FD9C548C75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C4AD6CC-9AD7-0A1F-4E4C-D702375A71A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4F4A7F7-AC89-4D5C-1625-6D915C069C81}"/>
              </a:ext>
            </a:extLst>
          </p:cNvPr>
          <p:cNvSpPr>
            <a:spLocks noGrp="1"/>
          </p:cNvSpPr>
          <p:nvPr>
            <p:ph type="sldNum" sz="quarter" idx="12"/>
          </p:nvPr>
        </p:nvSpPr>
        <p:spPr/>
        <p:txBody>
          <a:bodyPr/>
          <a:lstStyle/>
          <a:p>
            <a:fld id="{8539F7DE-D043-4C1B-A99A-5AD622BBCAEB}" type="slidenum">
              <a:rPr lang="zh-TW" altLang="en-US" smtClean="0"/>
              <a:t>116</a:t>
            </a:fld>
            <a:endParaRPr lang="zh-TW" altLang="en-US"/>
          </a:p>
        </p:txBody>
      </p:sp>
      <p:pic>
        <p:nvPicPr>
          <p:cNvPr id="3" name="圖片 2">
            <a:extLst>
              <a:ext uri="{FF2B5EF4-FFF2-40B4-BE49-F238E27FC236}">
                <a16:creationId xmlns:a16="http://schemas.microsoft.com/office/drawing/2014/main" id="{7792C625-AABA-1C27-5D60-1F9ABC384CD3}"/>
              </a:ext>
            </a:extLst>
          </p:cNvPr>
          <p:cNvPicPr>
            <a:picLocks noChangeAspect="1"/>
          </p:cNvPicPr>
          <p:nvPr/>
        </p:nvPicPr>
        <p:blipFill>
          <a:blip r:embed="rId4"/>
          <a:stretch>
            <a:fillRect/>
          </a:stretch>
        </p:blipFill>
        <p:spPr>
          <a:xfrm>
            <a:off x="0" y="901976"/>
            <a:ext cx="12192000" cy="5886450"/>
          </a:xfrm>
          <a:prstGeom prst="rect">
            <a:avLst/>
          </a:prstGeom>
        </p:spPr>
      </p:pic>
      <p:sp>
        <p:nvSpPr>
          <p:cNvPr id="6" name="文字方塊 5">
            <a:extLst>
              <a:ext uri="{FF2B5EF4-FFF2-40B4-BE49-F238E27FC236}">
                <a16:creationId xmlns:a16="http://schemas.microsoft.com/office/drawing/2014/main" id="{574491CC-5D4F-6BEF-B45E-777B708A6877}"/>
              </a:ext>
            </a:extLst>
          </p:cNvPr>
          <p:cNvSpPr txBox="1"/>
          <p:nvPr/>
        </p:nvSpPr>
        <p:spPr>
          <a:xfrm>
            <a:off x="0" y="6005878"/>
            <a:ext cx="1118063" cy="646331"/>
          </a:xfrm>
          <a:prstGeom prst="rect">
            <a:avLst/>
          </a:prstGeom>
          <a:noFill/>
        </p:spPr>
        <p:txBody>
          <a:bodyPr wrap="none" rtlCol="0">
            <a:spAutoFit/>
          </a:bodyPr>
          <a:lstStyle/>
          <a:p>
            <a:r>
              <a:rPr lang="en-US" altLang="zh-TW" b="1" dirty="0">
                <a:solidFill>
                  <a:srgbClr val="FF0000"/>
                </a:solidFill>
              </a:rPr>
              <a:t>8190 bit</a:t>
            </a:r>
          </a:p>
          <a:p>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2488961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8D39F-CAD5-688E-FF32-732E7E402FFE}"/>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F093AC87-666F-864B-F518-8519062A04BE}"/>
              </a:ext>
            </a:extLst>
          </p:cNvPr>
          <p:cNvPicPr>
            <a:picLocks noChangeAspect="1"/>
          </p:cNvPicPr>
          <p:nvPr/>
        </p:nvPicPr>
        <p:blipFill>
          <a:blip r:embed="rId3"/>
          <a:stretch>
            <a:fillRect/>
          </a:stretch>
        </p:blipFill>
        <p:spPr>
          <a:xfrm>
            <a:off x="0" y="971550"/>
            <a:ext cx="12192000" cy="5886450"/>
          </a:xfrm>
          <a:prstGeom prst="rect">
            <a:avLst/>
          </a:prstGeom>
        </p:spPr>
      </p:pic>
      <p:pic>
        <p:nvPicPr>
          <p:cNvPr id="4" name="圖片 3">
            <a:extLst>
              <a:ext uri="{FF2B5EF4-FFF2-40B4-BE49-F238E27FC236}">
                <a16:creationId xmlns:a16="http://schemas.microsoft.com/office/drawing/2014/main" id="{145E663F-E555-EF3C-4CA6-1209DCF2B7F3}"/>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7993A12-F097-AE7D-2E2C-D521394CFCC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3281A807-BEDD-725A-5B0D-2A96085C061F}"/>
              </a:ext>
            </a:extLst>
          </p:cNvPr>
          <p:cNvSpPr>
            <a:spLocks noGrp="1"/>
          </p:cNvSpPr>
          <p:nvPr>
            <p:ph type="sldNum" sz="quarter" idx="12"/>
          </p:nvPr>
        </p:nvSpPr>
        <p:spPr/>
        <p:txBody>
          <a:bodyPr/>
          <a:lstStyle/>
          <a:p>
            <a:fld id="{8539F7DE-D043-4C1B-A99A-5AD622BBCAEB}" type="slidenum">
              <a:rPr lang="zh-TW" altLang="en-US" smtClean="0"/>
              <a:t>117</a:t>
            </a:fld>
            <a:endParaRPr lang="zh-TW" altLang="en-US"/>
          </a:p>
        </p:txBody>
      </p:sp>
      <p:sp>
        <p:nvSpPr>
          <p:cNvPr id="2" name="文字方塊 1">
            <a:extLst>
              <a:ext uri="{FF2B5EF4-FFF2-40B4-BE49-F238E27FC236}">
                <a16:creationId xmlns:a16="http://schemas.microsoft.com/office/drawing/2014/main" id="{C4CCB07A-5162-5156-3F2A-DF9B35F73D78}"/>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300000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10544124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66880-19C3-E2E8-E0AC-7FB092B56C6B}"/>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5ED4CF8D-7190-6209-BA18-54F4F6698454}"/>
              </a:ext>
            </a:extLst>
          </p:cNvPr>
          <p:cNvPicPr>
            <a:picLocks noChangeAspect="1"/>
          </p:cNvPicPr>
          <p:nvPr/>
        </p:nvPicPr>
        <p:blipFill>
          <a:blip r:embed="rId3"/>
          <a:stretch>
            <a:fillRect/>
          </a:stretch>
        </p:blipFill>
        <p:spPr>
          <a:xfrm>
            <a:off x="0" y="971550"/>
            <a:ext cx="12192000" cy="5886450"/>
          </a:xfrm>
          <a:prstGeom prst="rect">
            <a:avLst/>
          </a:prstGeom>
        </p:spPr>
      </p:pic>
      <p:pic>
        <p:nvPicPr>
          <p:cNvPr id="4" name="圖片 3">
            <a:extLst>
              <a:ext uri="{FF2B5EF4-FFF2-40B4-BE49-F238E27FC236}">
                <a16:creationId xmlns:a16="http://schemas.microsoft.com/office/drawing/2014/main" id="{42D9939D-B43F-4BBB-97B0-E21A5A4EE71C}"/>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FA84CD1D-A398-860B-CB32-EEA101A2AAF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7531BCF-0719-7DF6-C684-B840A189FD7F}"/>
              </a:ext>
            </a:extLst>
          </p:cNvPr>
          <p:cNvSpPr>
            <a:spLocks noGrp="1"/>
          </p:cNvSpPr>
          <p:nvPr>
            <p:ph type="sldNum" sz="quarter" idx="12"/>
          </p:nvPr>
        </p:nvSpPr>
        <p:spPr/>
        <p:txBody>
          <a:bodyPr/>
          <a:lstStyle/>
          <a:p>
            <a:fld id="{8539F7DE-D043-4C1B-A99A-5AD622BBCAEB}" type="slidenum">
              <a:rPr lang="zh-TW" altLang="en-US" smtClean="0"/>
              <a:t>118</a:t>
            </a:fld>
            <a:endParaRPr lang="zh-TW" altLang="en-US"/>
          </a:p>
        </p:txBody>
      </p:sp>
      <p:sp>
        <p:nvSpPr>
          <p:cNvPr id="2" name="文字方塊 1">
            <a:extLst>
              <a:ext uri="{FF2B5EF4-FFF2-40B4-BE49-F238E27FC236}">
                <a16:creationId xmlns:a16="http://schemas.microsoft.com/office/drawing/2014/main" id="{DDD39A24-C68E-689D-0B8C-F813BC2CE2EF}"/>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300000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2936911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1410F-BC9F-DD48-2208-1F90E6F8F66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EDD6380-4B87-FFC1-48CB-996A4AF69A2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F2CAF17-4021-C279-968E-B020166B813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1260365-FFC5-3220-3B64-AFA9A6489A38}"/>
              </a:ext>
            </a:extLst>
          </p:cNvPr>
          <p:cNvSpPr>
            <a:spLocks noGrp="1"/>
          </p:cNvSpPr>
          <p:nvPr>
            <p:ph type="sldNum" sz="quarter" idx="12"/>
          </p:nvPr>
        </p:nvSpPr>
        <p:spPr/>
        <p:txBody>
          <a:bodyPr/>
          <a:lstStyle/>
          <a:p>
            <a:fld id="{8539F7DE-D043-4C1B-A99A-5AD622BBCAEB}" type="slidenum">
              <a:rPr lang="zh-TW" altLang="en-US" smtClean="0"/>
              <a:t>119</a:t>
            </a:fld>
            <a:endParaRPr lang="zh-TW" altLang="en-US"/>
          </a:p>
        </p:txBody>
      </p:sp>
      <p:pic>
        <p:nvPicPr>
          <p:cNvPr id="6" name="圖片 5">
            <a:extLst>
              <a:ext uri="{FF2B5EF4-FFF2-40B4-BE49-F238E27FC236}">
                <a16:creationId xmlns:a16="http://schemas.microsoft.com/office/drawing/2014/main" id="{DE713434-D2F0-F4E1-B7CD-1B65B26D9168}"/>
              </a:ext>
            </a:extLst>
          </p:cNvPr>
          <p:cNvPicPr>
            <a:picLocks noChangeAspect="1"/>
          </p:cNvPicPr>
          <p:nvPr/>
        </p:nvPicPr>
        <p:blipFill>
          <a:blip r:embed="rId4"/>
          <a:stretch>
            <a:fillRect/>
          </a:stretch>
        </p:blipFill>
        <p:spPr>
          <a:xfrm>
            <a:off x="0" y="971550"/>
            <a:ext cx="12192000" cy="5886450"/>
          </a:xfrm>
          <a:prstGeom prst="rect">
            <a:avLst/>
          </a:prstGeom>
        </p:spPr>
      </p:pic>
      <p:sp>
        <p:nvSpPr>
          <p:cNvPr id="7" name="文字方塊 6">
            <a:extLst>
              <a:ext uri="{FF2B5EF4-FFF2-40B4-BE49-F238E27FC236}">
                <a16:creationId xmlns:a16="http://schemas.microsoft.com/office/drawing/2014/main" id="{4A97FF9F-7BD0-FA3D-8DEF-8CB9AFDC0EB8}"/>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3557707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D039-89FF-840B-8C18-2F55EA3A8ED2}"/>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30C791AB-0160-67A0-7AC6-2AC6BAA3CE8F}"/>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C2578BBB-FDEE-8354-B655-1CA0956A14F7}"/>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Digital Communication System</a:t>
            </a:r>
            <a:endParaRPr lang="zh-TW"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ADF3F09-E86B-10C2-09ED-8783E3420703}"/>
                  </a:ext>
                </a:extLst>
              </p:cNvPr>
              <p:cNvSpPr txBox="1"/>
              <p:nvPr/>
            </p:nvSpPr>
            <p:spPr>
              <a:xfrm>
                <a:off x="363460" y="1717649"/>
                <a:ext cx="5178341" cy="738664"/>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Phase Shift Keying (PSK)</a:t>
                </a:r>
              </a:p>
              <a:p>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𝑺</m:t>
                        </m:r>
                      </m:e>
                      <m:sub>
                        <m:r>
                          <a:rPr lang="en-US" altLang="zh-TW" b="1" i="1" smtClean="0">
                            <a:solidFill>
                              <a:schemeClr val="tx1"/>
                            </a:solidFill>
                            <a:latin typeface="Cambria Math" panose="02040503050406030204" pitchFamily="18" charset="0"/>
                          </a:rPr>
                          <m:t>𝒊</m:t>
                        </m:r>
                      </m:sub>
                    </m:sSub>
                    <m:d>
                      <m:dPr>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𝒕</m:t>
                        </m:r>
                      </m:e>
                    </m:d>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𝑨𝒄𝒐𝒔</m:t>
                    </m:r>
                    <m:d>
                      <m:dPr>
                        <m:begChr m:val="["/>
                        <m:endChr m:val="]"/>
                        <m:ctrlPr>
                          <a:rPr lang="en-US" altLang="zh-TW" b="1" i="1" smtClean="0">
                            <a:solidFill>
                              <a:schemeClr val="tx1"/>
                            </a:solidFill>
                            <a:latin typeface="Cambria Math" panose="02040503050406030204" pitchFamily="18" charset="0"/>
                          </a:rPr>
                        </m:ctrlPr>
                      </m:dPr>
                      <m:e>
                        <m:r>
                          <a:rPr lang="en-US" altLang="zh-TW" b="1" i="1" smtClean="0">
                            <a:solidFill>
                              <a:schemeClr val="tx1"/>
                            </a:solidFill>
                            <a:latin typeface="Cambria Math" panose="02040503050406030204" pitchFamily="18" charset="0"/>
                          </a:rPr>
                          <m:t>𝟐</m:t>
                        </m:r>
                        <m:r>
                          <a:rPr lang="zh-TW" altLang="en-US" b="1" i="1" smtClean="0">
                            <a:solidFill>
                              <a:schemeClr val="tx1"/>
                            </a:solidFill>
                            <a:latin typeface="Cambria Math" panose="02040503050406030204" pitchFamily="18" charset="0"/>
                          </a:rPr>
                          <m:t>𝝅</m:t>
                        </m:r>
                        <m:sSub>
                          <m:sSubPr>
                            <m:ctrlPr>
                              <a:rPr lang="en-US" altLang="zh-TW" b="1" i="1" smtClean="0">
                                <a:solidFill>
                                  <a:schemeClr val="tx1"/>
                                </a:solidFill>
                                <a:latin typeface="Cambria Math" panose="02040503050406030204" pitchFamily="18" charset="0"/>
                              </a:rPr>
                            </m:ctrlPr>
                          </m:sSubPr>
                          <m:e>
                            <m:r>
                              <a:rPr lang="en-US" altLang="zh-TW" b="1" i="1" smtClean="0">
                                <a:solidFill>
                                  <a:schemeClr val="tx1"/>
                                </a:solidFill>
                                <a:latin typeface="Cambria Math" panose="02040503050406030204" pitchFamily="18" charset="0"/>
                              </a:rPr>
                              <m:t>𝒇</m:t>
                            </m:r>
                          </m:e>
                          <m:sub>
                            <m:r>
                              <a:rPr lang="en-US" altLang="zh-TW" b="1" i="1" smtClean="0">
                                <a:solidFill>
                                  <a:schemeClr val="tx1"/>
                                </a:solidFill>
                                <a:latin typeface="Cambria Math" panose="02040503050406030204" pitchFamily="18" charset="0"/>
                              </a:rPr>
                              <m:t>𝒄</m:t>
                            </m:r>
                          </m:sub>
                        </m:sSub>
                        <m:r>
                          <a:rPr lang="en-US" altLang="zh-TW" b="1" i="1" smtClean="0">
                            <a:solidFill>
                              <a:schemeClr val="tx1"/>
                            </a:solidFill>
                            <a:latin typeface="Cambria Math" panose="02040503050406030204" pitchFamily="18" charset="0"/>
                          </a:rPr>
                          <m:t>𝒕</m:t>
                        </m:r>
                        <m:r>
                          <a:rPr lang="en-US" altLang="zh-TW" b="1" i="1" smtClean="0">
                            <a:solidFill>
                              <a:schemeClr val="tx1"/>
                            </a:solidFill>
                            <a:latin typeface="Cambria Math" panose="02040503050406030204" pitchFamily="18" charset="0"/>
                          </a:rPr>
                          <m:t>+</m:t>
                        </m:r>
                        <m:r>
                          <a:rPr lang="zh-TW" altLang="en-US" b="1" i="1" smtClean="0">
                            <a:solidFill>
                              <a:schemeClr val="tx1"/>
                            </a:solidFill>
                            <a:latin typeface="Cambria Math" panose="02040503050406030204" pitchFamily="18" charset="0"/>
                          </a:rPr>
                          <m:t>𝜽</m:t>
                        </m:r>
                      </m:e>
                    </m:d>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𝟎</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𝒕</m:t>
                    </m:r>
                    <m:r>
                      <a:rPr lang="en-US" altLang="zh-TW" b="1" i="1" smtClean="0">
                        <a:solidFill>
                          <a:schemeClr val="tx1"/>
                        </a:solidFill>
                        <a:latin typeface="Cambria Math" panose="02040503050406030204" pitchFamily="18" charset="0"/>
                        <a:ea typeface="Cambria Math" panose="02040503050406030204" pitchFamily="18" charset="0"/>
                      </a:rPr>
                      <m:t>≤</m:t>
                    </m:r>
                    <m:sSub>
                      <m:sSubPr>
                        <m:ctrlPr>
                          <a:rPr lang="en-US" altLang="zh-TW" b="1" i="1" smtClean="0">
                            <a:solidFill>
                              <a:schemeClr val="tx1"/>
                            </a:solidFill>
                            <a:latin typeface="Cambria Math" panose="02040503050406030204" pitchFamily="18" charset="0"/>
                            <a:ea typeface="Cambria Math" panose="02040503050406030204" pitchFamily="18" charset="0"/>
                          </a:rPr>
                        </m:ctrlPr>
                      </m:sSubPr>
                      <m:e>
                        <m:r>
                          <a:rPr lang="en-US" altLang="zh-TW" b="1" i="1" smtClean="0">
                            <a:solidFill>
                              <a:schemeClr val="tx1"/>
                            </a:solidFill>
                            <a:latin typeface="Cambria Math" panose="02040503050406030204" pitchFamily="18" charset="0"/>
                            <a:ea typeface="Cambria Math" panose="02040503050406030204" pitchFamily="18" charset="0"/>
                          </a:rPr>
                          <m:t>𝑻</m:t>
                        </m:r>
                      </m:e>
                      <m:sub>
                        <m:r>
                          <a:rPr lang="en-US" altLang="zh-TW" b="1" i="1" smtClean="0">
                            <a:solidFill>
                              <a:schemeClr val="tx1"/>
                            </a:solidFill>
                            <a:latin typeface="Cambria Math" panose="02040503050406030204" pitchFamily="18" charset="0"/>
                            <a:ea typeface="Cambria Math" panose="02040503050406030204" pitchFamily="18" charset="0"/>
                          </a:rPr>
                          <m:t>𝒔</m:t>
                        </m:r>
                      </m:sub>
                    </m:sSub>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𝒊</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𝟏</m:t>
                    </m:r>
                    <m:r>
                      <a:rPr lang="en-US" altLang="zh-TW" b="1" i="1" smtClean="0">
                        <a:solidFill>
                          <a:schemeClr val="tx1"/>
                        </a:solidFill>
                        <a:latin typeface="Cambria Math" panose="02040503050406030204" pitchFamily="18" charset="0"/>
                        <a:ea typeface="Cambria Math" panose="02040503050406030204" pitchFamily="18" charset="0"/>
                      </a:rPr>
                      <m:t>,</m:t>
                    </m:r>
                    <m:r>
                      <a:rPr lang="en-US" altLang="zh-TW" b="1" i="1" smtClean="0">
                        <a:solidFill>
                          <a:schemeClr val="tx1"/>
                        </a:solidFill>
                        <a:latin typeface="Cambria Math" panose="02040503050406030204" pitchFamily="18" charset="0"/>
                        <a:ea typeface="Cambria Math" panose="02040503050406030204" pitchFamily="18" charset="0"/>
                      </a:rPr>
                      <m:t>𝟐</m:t>
                    </m:r>
                    <m:r>
                      <a:rPr lang="en-US" altLang="zh-TW" b="1" i="1" smtClean="0">
                        <a:solidFill>
                          <a:schemeClr val="tx1"/>
                        </a:solidFill>
                        <a:latin typeface="Cambria Math" panose="02040503050406030204" pitchFamily="18" charset="0"/>
                        <a:ea typeface="Cambria Math" panose="02040503050406030204" pitchFamily="18" charset="0"/>
                      </a:rPr>
                      <m:t>,</m:t>
                    </m:r>
                  </m:oMath>
                </a14:m>
                <a:r>
                  <a:rPr lang="en-US" altLang="zh-TW" b="1" dirty="0">
                    <a:solidFill>
                      <a:schemeClr val="tx1"/>
                    </a:solidFill>
                    <a:latin typeface="Times New Roman" panose="02020603050405020304" pitchFamily="18" charset="0"/>
                    <a:cs typeface="Times New Roman" panose="02020603050405020304" pitchFamily="18" charset="0"/>
                  </a:rPr>
                  <a:t>…M</a:t>
                </a:r>
              </a:p>
            </p:txBody>
          </p:sp>
        </mc:Choice>
        <mc:Fallback xmlns="">
          <p:sp>
            <p:nvSpPr>
              <p:cNvPr id="10" name="文字方塊 9">
                <a:extLst>
                  <a:ext uri="{FF2B5EF4-FFF2-40B4-BE49-F238E27FC236}">
                    <a16:creationId xmlns:a16="http://schemas.microsoft.com/office/drawing/2014/main" id="{DADF3F09-E86B-10C2-09ED-8783E3420703}"/>
                  </a:ext>
                </a:extLst>
              </p:cNvPr>
              <p:cNvSpPr txBox="1">
                <a:spLocks noRot="1" noChangeAspect="1" noMove="1" noResize="1" noEditPoints="1" noAdjustHandles="1" noChangeArrowheads="1" noChangeShapeType="1" noTextEdit="1"/>
              </p:cNvSpPr>
              <p:nvPr/>
            </p:nvSpPr>
            <p:spPr>
              <a:xfrm>
                <a:off x="363460" y="1717649"/>
                <a:ext cx="5178341" cy="738664"/>
              </a:xfrm>
              <a:prstGeom prst="rect">
                <a:avLst/>
              </a:prstGeom>
              <a:blipFill>
                <a:blip r:embed="rId3"/>
                <a:stretch>
                  <a:fillRect l="-1885" t="-6612" r="-353" b="-12397"/>
                </a:stretch>
              </a:blipFill>
            </p:spPr>
            <p:txBody>
              <a:bodyPr/>
              <a:lstStyle/>
              <a:p>
                <a:r>
                  <a:rPr lang="zh-TW" altLang="en-US">
                    <a:noFill/>
                  </a:rPr>
                  <a:t> </a:t>
                </a:r>
              </a:p>
            </p:txBody>
          </p:sp>
        </mc:Fallback>
      </mc:AlternateContent>
      <p:sp>
        <p:nvSpPr>
          <p:cNvPr id="58" name="矩形 57">
            <a:extLst>
              <a:ext uri="{FF2B5EF4-FFF2-40B4-BE49-F238E27FC236}">
                <a16:creationId xmlns:a16="http://schemas.microsoft.com/office/drawing/2014/main" id="{F037F95C-95AD-B05D-8537-D6EB8A561F9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4BE6819-727D-E8D0-9F3C-A17F1BF67A1C}"/>
              </a:ext>
            </a:extLst>
          </p:cNvPr>
          <p:cNvSpPr txBox="1"/>
          <p:nvPr/>
        </p:nvSpPr>
        <p:spPr>
          <a:xfrm>
            <a:off x="206182" y="2388288"/>
            <a:ext cx="2286203" cy="461665"/>
          </a:xfrm>
          <a:prstGeom prst="rect">
            <a:avLst/>
          </a:prstGeom>
          <a:noFill/>
        </p:spPr>
        <p:txBody>
          <a:bodyPr wrap="none" rtlCol="0">
            <a:spAutoFit/>
          </a:bodyPr>
          <a:lstStyle/>
          <a:p>
            <a:r>
              <a:rPr lang="en-US" altLang="zh-TW" sz="2400" b="1" dirty="0" err="1">
                <a:latin typeface="Times New Roman" panose="02020603050405020304" pitchFamily="18" charset="0"/>
                <a:cs typeface="Times New Roman" panose="02020603050405020304" pitchFamily="18" charset="0"/>
              </a:rPr>
              <a:t>Example:QPSK</a:t>
            </a:r>
            <a:endParaRPr lang="en-US" altLang="zh-TW"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33DEA425-58D3-92A0-D807-6A0603B3205E}"/>
                  </a:ext>
                </a:extLst>
              </p:cNvPr>
              <p:cNvSpPr txBox="1"/>
              <p:nvPr/>
            </p:nvSpPr>
            <p:spPr>
              <a:xfrm>
                <a:off x="5582643" y="989730"/>
                <a:ext cx="4906499" cy="338554"/>
              </a:xfrm>
              <a:prstGeom prst="rect">
                <a:avLst/>
              </a:prstGeom>
              <a:noFill/>
            </p:spPr>
            <p:txBody>
              <a:bodyPr wrap="square" rtlCol="0">
                <a:spAutoFit/>
              </a:bodyPr>
              <a:lstStyle/>
              <a:p>
                <a:pPr indent="457200" algn="just" eaLnBrk="0" hangingPunct="0"/>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QPSK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改變相位</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0~2</a:t>
                </a:r>
                <a14:m>
                  <m:oMath xmlns:m="http://schemas.openxmlformats.org/officeDocument/2006/math">
                    <m:r>
                      <a:rPr lang="zh-TW" altLang="en-US" sz="1600" b="1" i="1" smtClean="0">
                        <a:solidFill>
                          <a:schemeClr val="tx1"/>
                        </a:solidFill>
                        <a:latin typeface="Cambria Math" panose="02040503050406030204" pitchFamily="18" charset="0"/>
                      </a:rPr>
                      <m:t>𝝅</m:t>
                    </m:r>
                  </m:oMath>
                </a14:m>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來看，舉</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來看</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33DEA425-58D3-92A0-D807-6A0603B3205E}"/>
                  </a:ext>
                </a:extLst>
              </p:cNvPr>
              <p:cNvSpPr txBox="1">
                <a:spLocks noRot="1" noChangeAspect="1" noMove="1" noResize="1" noEditPoints="1" noAdjustHandles="1" noChangeArrowheads="1" noChangeShapeType="1" noTextEdit="1"/>
              </p:cNvSpPr>
              <p:nvPr/>
            </p:nvSpPr>
            <p:spPr>
              <a:xfrm>
                <a:off x="5582643" y="989730"/>
                <a:ext cx="4906499" cy="338554"/>
              </a:xfrm>
              <a:prstGeom prst="rect">
                <a:avLst/>
              </a:prstGeom>
              <a:blipFill>
                <a:blip r:embed="rId4"/>
                <a:stretch>
                  <a:fillRect t="-5357" b="-21429"/>
                </a:stretch>
              </a:blipFill>
            </p:spPr>
            <p:txBody>
              <a:bodyPr/>
              <a:lstStyle/>
              <a:p>
                <a:r>
                  <a:rPr lang="zh-TW" altLang="en-US">
                    <a:noFill/>
                  </a:rPr>
                  <a:t> </a:t>
                </a:r>
              </a:p>
            </p:txBody>
          </p:sp>
        </mc:Fallback>
      </mc:AlternateContent>
      <p:grpSp>
        <p:nvGrpSpPr>
          <p:cNvPr id="42" name="群組 41">
            <a:extLst>
              <a:ext uri="{FF2B5EF4-FFF2-40B4-BE49-F238E27FC236}">
                <a16:creationId xmlns:a16="http://schemas.microsoft.com/office/drawing/2014/main" id="{58078BA2-0770-341F-CF31-8B4F413BB52B}"/>
              </a:ext>
            </a:extLst>
          </p:cNvPr>
          <p:cNvGrpSpPr/>
          <p:nvPr/>
        </p:nvGrpSpPr>
        <p:grpSpPr>
          <a:xfrm>
            <a:off x="6330383" y="1328284"/>
            <a:ext cx="1969456" cy="1826692"/>
            <a:chOff x="8977063" y="1242539"/>
            <a:chExt cx="1969456" cy="1826692"/>
          </a:xfrm>
        </p:grpSpPr>
        <p:sp>
          <p:nvSpPr>
            <p:cNvPr id="3" name="橢圓 2">
              <a:extLst>
                <a:ext uri="{FF2B5EF4-FFF2-40B4-BE49-F238E27FC236}">
                  <a16:creationId xmlns:a16="http://schemas.microsoft.com/office/drawing/2014/main" id="{750C6E64-5C29-845C-0C70-4A17FE3F5F53}"/>
                </a:ext>
              </a:extLst>
            </p:cNvPr>
            <p:cNvSpPr/>
            <p:nvPr/>
          </p:nvSpPr>
          <p:spPr>
            <a:xfrm>
              <a:off x="9479280" y="1717649"/>
              <a:ext cx="900000" cy="90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A8FF42E3-AE2E-85A1-6D0B-82A3F85193CB}"/>
                </a:ext>
              </a:extLst>
            </p:cNvPr>
            <p:cNvCxnSpPr>
              <a:cxnSpLocks/>
            </p:cNvCxnSpPr>
            <p:nvPr/>
          </p:nvCxnSpPr>
          <p:spPr>
            <a:xfrm>
              <a:off x="9301480" y="2174276"/>
              <a:ext cx="1315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9A470B90-C8C2-D62C-A69C-F3B98A515E62}"/>
                </a:ext>
              </a:extLst>
            </p:cNvPr>
            <p:cNvCxnSpPr>
              <a:cxnSpLocks/>
            </p:cNvCxnSpPr>
            <p:nvPr/>
          </p:nvCxnSpPr>
          <p:spPr>
            <a:xfrm flipV="1">
              <a:off x="9917679" y="1498600"/>
              <a:ext cx="23203" cy="13513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群組 20">
              <a:extLst>
                <a:ext uri="{FF2B5EF4-FFF2-40B4-BE49-F238E27FC236}">
                  <a16:creationId xmlns:a16="http://schemas.microsoft.com/office/drawing/2014/main" id="{8DE35B2F-7A7C-DD1A-9854-766D42AC863B}"/>
                </a:ext>
              </a:extLst>
            </p:cNvPr>
            <p:cNvGrpSpPr/>
            <p:nvPr/>
          </p:nvGrpSpPr>
          <p:grpSpPr>
            <a:xfrm>
              <a:off x="9424416" y="2122353"/>
              <a:ext cx="109728" cy="104815"/>
              <a:chOff x="6621017" y="1753112"/>
              <a:chExt cx="109728" cy="104815"/>
            </a:xfrm>
          </p:grpSpPr>
          <p:cxnSp>
            <p:nvCxnSpPr>
              <p:cNvPr id="22" name="直線接點 21">
                <a:extLst>
                  <a:ext uri="{FF2B5EF4-FFF2-40B4-BE49-F238E27FC236}">
                    <a16:creationId xmlns:a16="http://schemas.microsoft.com/office/drawing/2014/main" id="{FE5EBE8F-4822-F730-568B-609BEF41FF60}"/>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6770D0F9-CD66-6C4E-E0E5-F03392BDE465}"/>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8B1E43C4-553D-84EC-18E7-6527A2BA746F}"/>
                </a:ext>
              </a:extLst>
            </p:cNvPr>
            <p:cNvGrpSpPr/>
            <p:nvPr/>
          </p:nvGrpSpPr>
          <p:grpSpPr>
            <a:xfrm>
              <a:off x="9878259" y="1656000"/>
              <a:ext cx="109728" cy="104815"/>
              <a:chOff x="6621017" y="1753112"/>
              <a:chExt cx="109728" cy="104815"/>
            </a:xfrm>
          </p:grpSpPr>
          <p:cxnSp>
            <p:nvCxnSpPr>
              <p:cNvPr id="25" name="直線接點 24">
                <a:extLst>
                  <a:ext uri="{FF2B5EF4-FFF2-40B4-BE49-F238E27FC236}">
                    <a16:creationId xmlns:a16="http://schemas.microsoft.com/office/drawing/2014/main" id="{6CEF3BFC-FCDF-86BE-FC80-6A7F661689FE}"/>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1F88449F-2B86-EE34-F6EB-9304F2760352}"/>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DB99F190-1CB7-D76B-8263-8BEB6A695A38}"/>
                </a:ext>
              </a:extLst>
            </p:cNvPr>
            <p:cNvGrpSpPr/>
            <p:nvPr/>
          </p:nvGrpSpPr>
          <p:grpSpPr>
            <a:xfrm>
              <a:off x="9862815" y="2567692"/>
              <a:ext cx="109728" cy="104815"/>
              <a:chOff x="6621017" y="1753112"/>
              <a:chExt cx="109728" cy="104815"/>
            </a:xfrm>
          </p:grpSpPr>
          <p:cxnSp>
            <p:nvCxnSpPr>
              <p:cNvPr id="28" name="直線接點 27">
                <a:extLst>
                  <a:ext uri="{FF2B5EF4-FFF2-40B4-BE49-F238E27FC236}">
                    <a16:creationId xmlns:a16="http://schemas.microsoft.com/office/drawing/2014/main" id="{DADF2F72-F6C5-9360-61EF-7E6E7848E22D}"/>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5251EF9B-71D6-5AFC-2443-1658FDBEFDF8}"/>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群組 33">
              <a:extLst>
                <a:ext uri="{FF2B5EF4-FFF2-40B4-BE49-F238E27FC236}">
                  <a16:creationId xmlns:a16="http://schemas.microsoft.com/office/drawing/2014/main" id="{52C9313B-8E6F-8FC7-CD36-67996829D493}"/>
                </a:ext>
              </a:extLst>
            </p:cNvPr>
            <p:cNvGrpSpPr/>
            <p:nvPr/>
          </p:nvGrpSpPr>
          <p:grpSpPr>
            <a:xfrm>
              <a:off x="10324417" y="2120231"/>
              <a:ext cx="109728" cy="104815"/>
              <a:chOff x="6621017" y="1753112"/>
              <a:chExt cx="109728" cy="104815"/>
            </a:xfrm>
          </p:grpSpPr>
          <p:cxnSp>
            <p:nvCxnSpPr>
              <p:cNvPr id="35" name="直線接點 34">
                <a:extLst>
                  <a:ext uri="{FF2B5EF4-FFF2-40B4-BE49-F238E27FC236}">
                    <a16:creationId xmlns:a16="http://schemas.microsoft.com/office/drawing/2014/main" id="{E149F999-EEF6-3DDD-9F54-076F4E63363D}"/>
                  </a:ext>
                </a:extLst>
              </p:cNvPr>
              <p:cNvCxnSpPr/>
              <p:nvPr/>
            </p:nvCxnSpPr>
            <p:spPr>
              <a:xfrm>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D40E0AF2-8038-F533-8405-A9B6DDF59E5D}"/>
                  </a:ext>
                </a:extLst>
              </p:cNvPr>
              <p:cNvCxnSpPr>
                <a:cxnSpLocks/>
              </p:cNvCxnSpPr>
              <p:nvPr/>
            </p:nvCxnSpPr>
            <p:spPr>
              <a:xfrm flipV="1">
                <a:off x="6621017" y="1753112"/>
                <a:ext cx="109728" cy="1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字方塊 37">
              <a:extLst>
                <a:ext uri="{FF2B5EF4-FFF2-40B4-BE49-F238E27FC236}">
                  <a16:creationId xmlns:a16="http://schemas.microsoft.com/office/drawing/2014/main" id="{3E758BCC-CBE9-44FF-DA47-6903F5E5A420}"/>
                </a:ext>
              </a:extLst>
            </p:cNvPr>
            <p:cNvSpPr txBox="1"/>
            <p:nvPr/>
          </p:nvSpPr>
          <p:spPr>
            <a:xfrm>
              <a:off x="9757178" y="1242539"/>
              <a:ext cx="367408" cy="307777"/>
            </a:xfrm>
            <a:prstGeom prst="rect">
              <a:avLst/>
            </a:prstGeom>
            <a:noFill/>
          </p:spPr>
          <p:txBody>
            <a:bodyPr wrap="none" rtlCol="0">
              <a:spAutoFit/>
            </a:bodyPr>
            <a:lstStyle/>
            <a:p>
              <a:pPr algn="ctr"/>
              <a:r>
                <a:rPr lang="en-US" altLang="zh-TW" sz="1400" dirty="0"/>
                <a:t>01</a:t>
              </a:r>
              <a:endParaRPr lang="zh-TW" altLang="en-US" dirty="0"/>
            </a:p>
          </p:txBody>
        </p:sp>
        <p:sp>
          <p:nvSpPr>
            <p:cNvPr id="39" name="文字方塊 38">
              <a:extLst>
                <a:ext uri="{FF2B5EF4-FFF2-40B4-BE49-F238E27FC236}">
                  <a16:creationId xmlns:a16="http://schemas.microsoft.com/office/drawing/2014/main" id="{ED367CFC-54A1-C023-E53A-52392F67966E}"/>
                </a:ext>
              </a:extLst>
            </p:cNvPr>
            <p:cNvSpPr txBox="1"/>
            <p:nvPr/>
          </p:nvSpPr>
          <p:spPr>
            <a:xfrm>
              <a:off x="8977063" y="2013760"/>
              <a:ext cx="367408" cy="307777"/>
            </a:xfrm>
            <a:prstGeom prst="rect">
              <a:avLst/>
            </a:prstGeom>
            <a:noFill/>
          </p:spPr>
          <p:txBody>
            <a:bodyPr wrap="none" rtlCol="0">
              <a:spAutoFit/>
            </a:bodyPr>
            <a:lstStyle/>
            <a:p>
              <a:pPr algn="ctr"/>
              <a:r>
                <a:rPr lang="en-US" altLang="zh-TW" sz="1400" dirty="0"/>
                <a:t>10</a:t>
              </a:r>
              <a:endParaRPr lang="zh-TW" altLang="en-US" dirty="0"/>
            </a:p>
          </p:txBody>
        </p:sp>
        <p:sp>
          <p:nvSpPr>
            <p:cNvPr id="40" name="文字方塊 39">
              <a:extLst>
                <a:ext uri="{FF2B5EF4-FFF2-40B4-BE49-F238E27FC236}">
                  <a16:creationId xmlns:a16="http://schemas.microsoft.com/office/drawing/2014/main" id="{16F5F456-921F-9505-162D-0860B38016AB}"/>
                </a:ext>
              </a:extLst>
            </p:cNvPr>
            <p:cNvSpPr txBox="1"/>
            <p:nvPr/>
          </p:nvSpPr>
          <p:spPr>
            <a:xfrm>
              <a:off x="10579111" y="2020387"/>
              <a:ext cx="367408" cy="307777"/>
            </a:xfrm>
            <a:prstGeom prst="rect">
              <a:avLst/>
            </a:prstGeom>
            <a:noFill/>
          </p:spPr>
          <p:txBody>
            <a:bodyPr wrap="none" rtlCol="0">
              <a:spAutoFit/>
            </a:bodyPr>
            <a:lstStyle/>
            <a:p>
              <a:pPr algn="ctr"/>
              <a:r>
                <a:rPr lang="en-US" altLang="zh-TW" sz="1400" dirty="0"/>
                <a:t>00</a:t>
              </a:r>
              <a:endParaRPr lang="zh-TW" altLang="en-US" dirty="0"/>
            </a:p>
          </p:txBody>
        </p:sp>
        <p:sp>
          <p:nvSpPr>
            <p:cNvPr id="41" name="文字方塊 40">
              <a:extLst>
                <a:ext uri="{FF2B5EF4-FFF2-40B4-BE49-F238E27FC236}">
                  <a16:creationId xmlns:a16="http://schemas.microsoft.com/office/drawing/2014/main" id="{53A1D7CA-4058-DC2A-4B93-6D2D2D771903}"/>
                </a:ext>
              </a:extLst>
            </p:cNvPr>
            <p:cNvSpPr txBox="1"/>
            <p:nvPr/>
          </p:nvSpPr>
          <p:spPr>
            <a:xfrm>
              <a:off x="9733975" y="2761454"/>
              <a:ext cx="367408" cy="307777"/>
            </a:xfrm>
            <a:prstGeom prst="rect">
              <a:avLst/>
            </a:prstGeom>
            <a:noFill/>
          </p:spPr>
          <p:txBody>
            <a:bodyPr wrap="none" rtlCol="0">
              <a:spAutoFit/>
            </a:bodyPr>
            <a:lstStyle/>
            <a:p>
              <a:pPr algn="ctr"/>
              <a:r>
                <a:rPr lang="en-US" altLang="zh-TW" sz="1400" dirty="0"/>
                <a:t>11</a:t>
              </a:r>
              <a:endParaRPr lang="zh-TW" altLang="en-US" dirty="0"/>
            </a:p>
          </p:txBody>
        </p:sp>
      </p:grpSp>
      <p:grpSp>
        <p:nvGrpSpPr>
          <p:cNvPr id="104" name="群組 103">
            <a:extLst>
              <a:ext uri="{FF2B5EF4-FFF2-40B4-BE49-F238E27FC236}">
                <a16:creationId xmlns:a16="http://schemas.microsoft.com/office/drawing/2014/main" id="{21995ABF-F809-3DC2-8FB0-8847DC76131C}"/>
              </a:ext>
            </a:extLst>
          </p:cNvPr>
          <p:cNvGrpSpPr/>
          <p:nvPr/>
        </p:nvGrpSpPr>
        <p:grpSpPr>
          <a:xfrm>
            <a:off x="10160" y="3127892"/>
            <a:ext cx="12192000" cy="2387447"/>
            <a:chOff x="0" y="3320932"/>
            <a:chExt cx="12192000" cy="2387447"/>
          </a:xfrm>
        </p:grpSpPr>
        <p:pic>
          <p:nvPicPr>
            <p:cNvPr id="93" name="圖片 92">
              <a:extLst>
                <a:ext uri="{FF2B5EF4-FFF2-40B4-BE49-F238E27FC236}">
                  <a16:creationId xmlns:a16="http://schemas.microsoft.com/office/drawing/2014/main" id="{A53CA0FE-7D71-5F32-9B78-FA4DE1E314AC}"/>
                </a:ext>
              </a:extLst>
            </p:cNvPr>
            <p:cNvPicPr>
              <a:picLocks noChangeAspect="1"/>
            </p:cNvPicPr>
            <p:nvPr/>
          </p:nvPicPr>
          <p:blipFill>
            <a:blip r:embed="rId5"/>
            <a:stretch>
              <a:fillRect/>
            </a:stretch>
          </p:blipFill>
          <p:spPr>
            <a:xfrm>
              <a:off x="0" y="3482713"/>
              <a:ext cx="12192000" cy="2225666"/>
            </a:xfrm>
            <a:prstGeom prst="rect">
              <a:avLst/>
            </a:prstGeom>
          </p:spPr>
        </p:pic>
        <p:sp>
          <p:nvSpPr>
            <p:cNvPr id="43" name="文字方塊 42">
              <a:extLst>
                <a:ext uri="{FF2B5EF4-FFF2-40B4-BE49-F238E27FC236}">
                  <a16:creationId xmlns:a16="http://schemas.microsoft.com/office/drawing/2014/main" id="{3D44E58B-E557-5251-1918-62F4EB14510D}"/>
                </a:ext>
              </a:extLst>
            </p:cNvPr>
            <p:cNvSpPr txBox="1"/>
            <p:nvPr/>
          </p:nvSpPr>
          <p:spPr>
            <a:xfrm>
              <a:off x="753938" y="332093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44" name="文字方塊 43">
              <a:extLst>
                <a:ext uri="{FF2B5EF4-FFF2-40B4-BE49-F238E27FC236}">
                  <a16:creationId xmlns:a16="http://schemas.microsoft.com/office/drawing/2014/main" id="{CF3CF2B8-9CA7-29EA-6AFB-807276C2092F}"/>
                </a:ext>
              </a:extLst>
            </p:cNvPr>
            <p:cNvSpPr txBox="1"/>
            <p:nvPr/>
          </p:nvSpPr>
          <p:spPr>
            <a:xfrm>
              <a:off x="1907188" y="332093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45" name="文字方塊 44">
              <a:extLst>
                <a:ext uri="{FF2B5EF4-FFF2-40B4-BE49-F238E27FC236}">
                  <a16:creationId xmlns:a16="http://schemas.microsoft.com/office/drawing/2014/main" id="{E69EB48F-D57A-7FD9-27CA-3DAE464918F1}"/>
                </a:ext>
              </a:extLst>
            </p:cNvPr>
            <p:cNvSpPr txBox="1"/>
            <p:nvPr/>
          </p:nvSpPr>
          <p:spPr>
            <a:xfrm>
              <a:off x="4213688" y="332093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48" name="文字方塊 47">
              <a:extLst>
                <a:ext uri="{FF2B5EF4-FFF2-40B4-BE49-F238E27FC236}">
                  <a16:creationId xmlns:a16="http://schemas.microsoft.com/office/drawing/2014/main" id="{5ABE002D-A1F9-29FD-87A2-0838F5A64CE8}"/>
                </a:ext>
              </a:extLst>
            </p:cNvPr>
            <p:cNvSpPr txBox="1"/>
            <p:nvPr/>
          </p:nvSpPr>
          <p:spPr>
            <a:xfrm>
              <a:off x="7673438" y="3320932"/>
              <a:ext cx="301686" cy="369332"/>
            </a:xfrm>
            <a:prstGeom prst="rect">
              <a:avLst/>
            </a:prstGeom>
            <a:noFill/>
          </p:spPr>
          <p:txBody>
            <a:bodyPr wrap="none" rtlCol="0">
              <a:spAutoFit/>
            </a:bodyPr>
            <a:lstStyle/>
            <a:p>
              <a:r>
                <a:rPr lang="en-US" altLang="zh-TW" dirty="0">
                  <a:solidFill>
                    <a:srgbClr val="FF0000"/>
                  </a:solidFill>
                </a:rPr>
                <a:t>0</a:t>
              </a:r>
              <a:endParaRPr lang="zh-TW" altLang="en-US" dirty="0">
                <a:solidFill>
                  <a:srgbClr val="FF0000"/>
                </a:solidFill>
              </a:endParaRPr>
            </a:p>
          </p:txBody>
        </p:sp>
        <p:sp>
          <p:nvSpPr>
            <p:cNvPr id="49" name="文字方塊 48">
              <a:extLst>
                <a:ext uri="{FF2B5EF4-FFF2-40B4-BE49-F238E27FC236}">
                  <a16:creationId xmlns:a16="http://schemas.microsoft.com/office/drawing/2014/main" id="{12E446DC-67BB-4A68-889B-2FB945F7E53B}"/>
                </a:ext>
              </a:extLst>
            </p:cNvPr>
            <p:cNvSpPr txBox="1"/>
            <p:nvPr/>
          </p:nvSpPr>
          <p:spPr>
            <a:xfrm>
              <a:off x="3060438"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50" name="文字方塊 49">
              <a:extLst>
                <a:ext uri="{FF2B5EF4-FFF2-40B4-BE49-F238E27FC236}">
                  <a16:creationId xmlns:a16="http://schemas.microsoft.com/office/drawing/2014/main" id="{030E954C-BB85-66C7-E50E-228C601A6003}"/>
                </a:ext>
              </a:extLst>
            </p:cNvPr>
            <p:cNvSpPr txBox="1"/>
            <p:nvPr/>
          </p:nvSpPr>
          <p:spPr>
            <a:xfrm>
              <a:off x="5366938"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51" name="文字方塊 50">
              <a:extLst>
                <a:ext uri="{FF2B5EF4-FFF2-40B4-BE49-F238E27FC236}">
                  <a16:creationId xmlns:a16="http://schemas.microsoft.com/office/drawing/2014/main" id="{331B4607-8C89-D2FD-7CD7-F6F6F1E3E259}"/>
                </a:ext>
              </a:extLst>
            </p:cNvPr>
            <p:cNvSpPr txBox="1"/>
            <p:nvPr/>
          </p:nvSpPr>
          <p:spPr>
            <a:xfrm>
              <a:off x="6520188"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75" name="文字方塊 74">
              <a:extLst>
                <a:ext uri="{FF2B5EF4-FFF2-40B4-BE49-F238E27FC236}">
                  <a16:creationId xmlns:a16="http://schemas.microsoft.com/office/drawing/2014/main" id="{C77C7BF0-5DBB-A999-9B16-377A017681BF}"/>
                </a:ext>
              </a:extLst>
            </p:cNvPr>
            <p:cNvSpPr txBox="1"/>
            <p:nvPr/>
          </p:nvSpPr>
          <p:spPr>
            <a:xfrm>
              <a:off x="8826688"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88" name="文字方塊 87">
              <a:extLst>
                <a:ext uri="{FF2B5EF4-FFF2-40B4-BE49-F238E27FC236}">
                  <a16:creationId xmlns:a16="http://schemas.microsoft.com/office/drawing/2014/main" id="{89D6493F-B21E-E3C6-AE95-64BBD66BC0F1}"/>
                </a:ext>
              </a:extLst>
            </p:cNvPr>
            <p:cNvSpPr txBox="1"/>
            <p:nvPr/>
          </p:nvSpPr>
          <p:spPr>
            <a:xfrm>
              <a:off x="9979938"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92" name="文字方塊 91">
              <a:extLst>
                <a:ext uri="{FF2B5EF4-FFF2-40B4-BE49-F238E27FC236}">
                  <a16:creationId xmlns:a16="http://schemas.microsoft.com/office/drawing/2014/main" id="{D5E4EB3B-4F0C-89B2-CCA9-E81AD7789E1C}"/>
                </a:ext>
              </a:extLst>
            </p:cNvPr>
            <p:cNvSpPr txBox="1"/>
            <p:nvPr/>
          </p:nvSpPr>
          <p:spPr>
            <a:xfrm>
              <a:off x="11133189" y="3320932"/>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grpSp>
      <p:cxnSp>
        <p:nvCxnSpPr>
          <p:cNvPr id="94" name="直線接點 93">
            <a:extLst>
              <a:ext uri="{FF2B5EF4-FFF2-40B4-BE49-F238E27FC236}">
                <a16:creationId xmlns:a16="http://schemas.microsoft.com/office/drawing/2014/main" id="{B28DC513-EAAC-095A-DD3C-7963371B304F}"/>
              </a:ext>
            </a:extLst>
          </p:cNvPr>
          <p:cNvCxnSpPr>
            <a:cxnSpLocks/>
          </p:cNvCxnSpPr>
          <p:nvPr/>
        </p:nvCxnSpPr>
        <p:spPr>
          <a:xfrm>
            <a:off x="2725531" y="315843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467B1A47-B3AB-10C8-BE9F-1477452871B7}"/>
              </a:ext>
            </a:extLst>
          </p:cNvPr>
          <p:cNvCxnSpPr>
            <a:cxnSpLocks/>
          </p:cNvCxnSpPr>
          <p:nvPr/>
        </p:nvCxnSpPr>
        <p:spPr>
          <a:xfrm>
            <a:off x="5043999" y="311779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5E61C867-C3AF-3DA1-AEBA-F2D3360C8B1F}"/>
              </a:ext>
            </a:extLst>
          </p:cNvPr>
          <p:cNvCxnSpPr>
            <a:cxnSpLocks/>
          </p:cNvCxnSpPr>
          <p:nvPr/>
        </p:nvCxnSpPr>
        <p:spPr>
          <a:xfrm>
            <a:off x="7334980" y="310763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1491CDF7-8FCE-52BE-349E-F7FB918766AF}"/>
              </a:ext>
            </a:extLst>
          </p:cNvPr>
          <p:cNvCxnSpPr>
            <a:cxnSpLocks/>
          </p:cNvCxnSpPr>
          <p:nvPr/>
        </p:nvCxnSpPr>
        <p:spPr>
          <a:xfrm>
            <a:off x="9654210"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466E31C3-4AD4-D2CD-3C3D-C04579C1C847}"/>
              </a:ext>
            </a:extLst>
          </p:cNvPr>
          <p:cNvCxnSpPr>
            <a:cxnSpLocks/>
          </p:cNvCxnSpPr>
          <p:nvPr/>
        </p:nvCxnSpPr>
        <p:spPr>
          <a:xfrm>
            <a:off x="11952579" y="3097471"/>
            <a:ext cx="0" cy="20574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FA6D7639-0AE4-EF35-B870-A0E1577832DD}"/>
              </a:ext>
            </a:extLst>
          </p:cNvPr>
          <p:cNvSpPr txBox="1"/>
          <p:nvPr/>
        </p:nvSpPr>
        <p:spPr>
          <a:xfrm>
            <a:off x="2573927" y="5258363"/>
            <a:ext cx="301686" cy="369332"/>
          </a:xfrm>
          <a:prstGeom prst="rect">
            <a:avLst/>
          </a:prstGeom>
          <a:noFill/>
        </p:spPr>
        <p:txBody>
          <a:bodyPr wrap="none" rtlCol="0">
            <a:spAutoFit/>
          </a:bodyPr>
          <a:lstStyle/>
          <a:p>
            <a:r>
              <a:rPr lang="en-US" altLang="zh-TW" dirty="0">
                <a:solidFill>
                  <a:srgbClr val="FF0000"/>
                </a:solidFill>
              </a:rPr>
              <a:t>1</a:t>
            </a:r>
            <a:endParaRPr lang="zh-TW" altLang="en-US" dirty="0">
              <a:solidFill>
                <a:srgbClr val="FF0000"/>
              </a:solidFill>
            </a:endParaRPr>
          </a:p>
        </p:txBody>
      </p:sp>
      <p:sp>
        <p:nvSpPr>
          <p:cNvPr id="100" name="文字方塊 99">
            <a:extLst>
              <a:ext uri="{FF2B5EF4-FFF2-40B4-BE49-F238E27FC236}">
                <a16:creationId xmlns:a16="http://schemas.microsoft.com/office/drawing/2014/main" id="{87178256-176E-07A6-6FDF-4F11B041F00C}"/>
              </a:ext>
            </a:extLst>
          </p:cNvPr>
          <p:cNvSpPr txBox="1"/>
          <p:nvPr/>
        </p:nvSpPr>
        <p:spPr>
          <a:xfrm>
            <a:off x="4893156" y="5217723"/>
            <a:ext cx="301686" cy="369332"/>
          </a:xfrm>
          <a:prstGeom prst="rect">
            <a:avLst/>
          </a:prstGeom>
          <a:noFill/>
        </p:spPr>
        <p:txBody>
          <a:bodyPr wrap="none" rtlCol="0">
            <a:spAutoFit/>
          </a:bodyPr>
          <a:lstStyle/>
          <a:p>
            <a:r>
              <a:rPr lang="en-US" altLang="zh-TW" dirty="0">
                <a:solidFill>
                  <a:srgbClr val="FF0000"/>
                </a:solidFill>
              </a:rPr>
              <a:t>2</a:t>
            </a:r>
            <a:endParaRPr lang="zh-TW" altLang="en-US" dirty="0">
              <a:solidFill>
                <a:srgbClr val="FF0000"/>
              </a:solidFill>
            </a:endParaRPr>
          </a:p>
        </p:txBody>
      </p:sp>
      <p:sp>
        <p:nvSpPr>
          <p:cNvPr id="101" name="文字方塊 100">
            <a:extLst>
              <a:ext uri="{FF2B5EF4-FFF2-40B4-BE49-F238E27FC236}">
                <a16:creationId xmlns:a16="http://schemas.microsoft.com/office/drawing/2014/main" id="{1608F4EC-FB8D-F2A2-A18D-E11E855DE20F}"/>
              </a:ext>
            </a:extLst>
          </p:cNvPr>
          <p:cNvSpPr txBox="1"/>
          <p:nvPr/>
        </p:nvSpPr>
        <p:spPr>
          <a:xfrm>
            <a:off x="7202225" y="5207563"/>
            <a:ext cx="271904" cy="369332"/>
          </a:xfrm>
          <a:prstGeom prst="rect">
            <a:avLst/>
          </a:prstGeom>
          <a:noFill/>
        </p:spPr>
        <p:txBody>
          <a:bodyPr wrap="square" rtlCol="0">
            <a:spAutoFit/>
          </a:bodyPr>
          <a:lstStyle/>
          <a:p>
            <a:r>
              <a:rPr lang="en-US" altLang="zh-TW" dirty="0">
                <a:solidFill>
                  <a:srgbClr val="FF0000"/>
                </a:solidFill>
              </a:rPr>
              <a:t>3</a:t>
            </a:r>
            <a:endParaRPr lang="zh-TW" altLang="en-US" dirty="0">
              <a:solidFill>
                <a:srgbClr val="FF0000"/>
              </a:solidFill>
            </a:endParaRPr>
          </a:p>
        </p:txBody>
      </p:sp>
      <p:sp>
        <p:nvSpPr>
          <p:cNvPr id="102" name="文字方塊 101">
            <a:extLst>
              <a:ext uri="{FF2B5EF4-FFF2-40B4-BE49-F238E27FC236}">
                <a16:creationId xmlns:a16="http://schemas.microsoft.com/office/drawing/2014/main" id="{275F781D-3F87-B217-1230-E95BF60D6A4E}"/>
              </a:ext>
            </a:extLst>
          </p:cNvPr>
          <p:cNvSpPr txBox="1"/>
          <p:nvPr/>
        </p:nvSpPr>
        <p:spPr>
          <a:xfrm>
            <a:off x="9491672" y="5197403"/>
            <a:ext cx="301686" cy="369332"/>
          </a:xfrm>
          <a:prstGeom prst="rect">
            <a:avLst/>
          </a:prstGeom>
          <a:noFill/>
        </p:spPr>
        <p:txBody>
          <a:bodyPr wrap="none" rtlCol="0">
            <a:spAutoFit/>
          </a:bodyPr>
          <a:lstStyle/>
          <a:p>
            <a:r>
              <a:rPr lang="en-US" altLang="zh-TW" dirty="0">
                <a:solidFill>
                  <a:srgbClr val="FF0000"/>
                </a:solidFill>
              </a:rPr>
              <a:t>4</a:t>
            </a:r>
            <a:endParaRPr lang="zh-TW" altLang="en-US" dirty="0">
              <a:solidFill>
                <a:srgbClr val="FF0000"/>
              </a:solidFill>
            </a:endParaRPr>
          </a:p>
        </p:txBody>
      </p:sp>
      <p:sp>
        <p:nvSpPr>
          <p:cNvPr id="103" name="文字方塊 102">
            <a:extLst>
              <a:ext uri="{FF2B5EF4-FFF2-40B4-BE49-F238E27FC236}">
                <a16:creationId xmlns:a16="http://schemas.microsoft.com/office/drawing/2014/main" id="{41620EED-D707-49E2-FE8D-C5A77DA75843}"/>
              </a:ext>
            </a:extLst>
          </p:cNvPr>
          <p:cNvSpPr txBox="1"/>
          <p:nvPr/>
        </p:nvSpPr>
        <p:spPr>
          <a:xfrm>
            <a:off x="11801736" y="5197403"/>
            <a:ext cx="301686" cy="369332"/>
          </a:xfrm>
          <a:prstGeom prst="rect">
            <a:avLst/>
          </a:prstGeom>
          <a:noFill/>
        </p:spPr>
        <p:txBody>
          <a:bodyPr wrap="none" rtlCol="0">
            <a:spAutoFit/>
          </a:bodyPr>
          <a:lstStyle/>
          <a:p>
            <a:r>
              <a:rPr lang="en-US" altLang="zh-TW" dirty="0">
                <a:solidFill>
                  <a:srgbClr val="FF0000"/>
                </a:solidFill>
              </a:rPr>
              <a:t>5</a:t>
            </a:r>
            <a:endParaRPr lang="zh-TW" altLang="en-US" dirty="0">
              <a:solidFill>
                <a:srgbClr val="FF0000"/>
              </a:solidFill>
            </a:endParaRPr>
          </a:p>
        </p:txBody>
      </p:sp>
      <p:sp>
        <p:nvSpPr>
          <p:cNvPr id="117" name="投影片編號版面配置區 116">
            <a:extLst>
              <a:ext uri="{FF2B5EF4-FFF2-40B4-BE49-F238E27FC236}">
                <a16:creationId xmlns:a16="http://schemas.microsoft.com/office/drawing/2014/main" id="{885DD981-F69F-AB91-EA03-C2F5A36D1E9A}"/>
              </a:ext>
            </a:extLst>
          </p:cNvPr>
          <p:cNvSpPr>
            <a:spLocks noGrp="1"/>
          </p:cNvSpPr>
          <p:nvPr>
            <p:ph type="sldNum" sz="quarter" idx="12"/>
          </p:nvPr>
        </p:nvSpPr>
        <p:spPr/>
        <p:txBody>
          <a:bodyPr/>
          <a:lstStyle/>
          <a:p>
            <a:fld id="{8539F7DE-D043-4C1B-A99A-5AD622BBCAEB}" type="slidenum">
              <a:rPr lang="zh-TW" altLang="en-US" smtClean="0"/>
              <a:t>12</a:t>
            </a:fld>
            <a:endParaRPr lang="zh-TW" altLang="en-US"/>
          </a:p>
        </p:txBody>
      </p:sp>
    </p:spTree>
    <p:extLst>
      <p:ext uri="{BB962C8B-B14F-4D97-AF65-F5344CB8AC3E}">
        <p14:creationId xmlns:p14="http://schemas.microsoft.com/office/powerpoint/2010/main" val="29583145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D7540-BDA1-E29D-6D70-67CCEC6D8635}"/>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4F40966-131B-C1B5-231E-BADD27CD9C89}"/>
              </a:ext>
            </a:extLst>
          </p:cNvPr>
          <p:cNvPicPr>
            <a:picLocks noChangeAspect="1"/>
          </p:cNvPicPr>
          <p:nvPr/>
        </p:nvPicPr>
        <p:blipFill>
          <a:blip r:embed="rId3"/>
          <a:stretch>
            <a:fillRect/>
          </a:stretch>
        </p:blipFill>
        <p:spPr>
          <a:xfrm>
            <a:off x="0" y="835025"/>
            <a:ext cx="12192000" cy="5886450"/>
          </a:xfrm>
          <a:prstGeom prst="rect">
            <a:avLst/>
          </a:prstGeom>
        </p:spPr>
      </p:pic>
      <p:pic>
        <p:nvPicPr>
          <p:cNvPr id="4" name="圖片 3">
            <a:extLst>
              <a:ext uri="{FF2B5EF4-FFF2-40B4-BE49-F238E27FC236}">
                <a16:creationId xmlns:a16="http://schemas.microsoft.com/office/drawing/2014/main" id="{2CACA169-494F-F0B3-7F23-3524A9C821B3}"/>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C233F00-49CF-C64D-ACA3-D4D9E809A070}"/>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C680AB8-6244-4E47-3E2A-CFFB1DBE76E4}"/>
              </a:ext>
            </a:extLst>
          </p:cNvPr>
          <p:cNvSpPr>
            <a:spLocks noGrp="1"/>
          </p:cNvSpPr>
          <p:nvPr>
            <p:ph type="sldNum" sz="quarter" idx="12"/>
          </p:nvPr>
        </p:nvSpPr>
        <p:spPr/>
        <p:txBody>
          <a:bodyPr/>
          <a:lstStyle/>
          <a:p>
            <a:fld id="{8539F7DE-D043-4C1B-A99A-5AD622BBCAEB}" type="slidenum">
              <a:rPr lang="zh-TW" altLang="en-US" smtClean="0"/>
              <a:t>120</a:t>
            </a:fld>
            <a:endParaRPr lang="zh-TW" altLang="en-US"/>
          </a:p>
        </p:txBody>
      </p:sp>
      <p:sp>
        <p:nvSpPr>
          <p:cNvPr id="7" name="文字方塊 6">
            <a:extLst>
              <a:ext uri="{FF2B5EF4-FFF2-40B4-BE49-F238E27FC236}">
                <a16:creationId xmlns:a16="http://schemas.microsoft.com/office/drawing/2014/main" id="{07AAA4FA-824C-90BD-3002-5C857D4CC9F8}"/>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18120537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2FB2-E2D6-23F9-B8B8-0F4FBD7FC215}"/>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58BE2EC3-E6B9-B77F-9479-7EDA81498103}"/>
              </a:ext>
            </a:extLst>
          </p:cNvPr>
          <p:cNvPicPr>
            <a:picLocks noChangeAspect="1"/>
          </p:cNvPicPr>
          <p:nvPr/>
        </p:nvPicPr>
        <p:blipFill>
          <a:blip r:embed="rId3"/>
          <a:stretch>
            <a:fillRect/>
          </a:stretch>
        </p:blipFill>
        <p:spPr>
          <a:xfrm>
            <a:off x="0" y="904641"/>
            <a:ext cx="12192000" cy="5886450"/>
          </a:xfrm>
          <a:prstGeom prst="rect">
            <a:avLst/>
          </a:prstGeom>
        </p:spPr>
      </p:pic>
      <p:pic>
        <p:nvPicPr>
          <p:cNvPr id="4" name="圖片 3">
            <a:extLst>
              <a:ext uri="{FF2B5EF4-FFF2-40B4-BE49-F238E27FC236}">
                <a16:creationId xmlns:a16="http://schemas.microsoft.com/office/drawing/2014/main" id="{7FE553A5-9396-B56B-62AD-1A35513604C2}"/>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624AD21-E690-FCD5-A1E0-2CA8FD82000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8B0AF394-6F77-B86D-893A-F66503A7B344}"/>
              </a:ext>
            </a:extLst>
          </p:cNvPr>
          <p:cNvSpPr>
            <a:spLocks noGrp="1"/>
          </p:cNvSpPr>
          <p:nvPr>
            <p:ph type="sldNum" sz="quarter" idx="12"/>
          </p:nvPr>
        </p:nvSpPr>
        <p:spPr/>
        <p:txBody>
          <a:bodyPr/>
          <a:lstStyle/>
          <a:p>
            <a:fld id="{8539F7DE-D043-4C1B-A99A-5AD622BBCAEB}" type="slidenum">
              <a:rPr lang="zh-TW" altLang="en-US" smtClean="0"/>
              <a:t>121</a:t>
            </a:fld>
            <a:endParaRPr lang="zh-TW" altLang="en-US"/>
          </a:p>
        </p:txBody>
      </p:sp>
      <p:sp>
        <p:nvSpPr>
          <p:cNvPr id="7" name="文字方塊 6">
            <a:extLst>
              <a:ext uri="{FF2B5EF4-FFF2-40B4-BE49-F238E27FC236}">
                <a16:creationId xmlns:a16="http://schemas.microsoft.com/office/drawing/2014/main" id="{46C97CA6-A910-D56F-C464-35CAC9E05635}"/>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19869677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7C50-8A39-22F3-B003-54C7CB9D6C8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A475365-03A8-8E9F-000C-B1B669017CDA}"/>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69C6DFB-AA3D-481C-7331-6C4AF723073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2BA5BBB-12AA-B928-2049-CD3CD73DFAF2}"/>
              </a:ext>
            </a:extLst>
          </p:cNvPr>
          <p:cNvSpPr>
            <a:spLocks noGrp="1"/>
          </p:cNvSpPr>
          <p:nvPr>
            <p:ph type="sldNum" sz="quarter" idx="12"/>
          </p:nvPr>
        </p:nvSpPr>
        <p:spPr/>
        <p:txBody>
          <a:bodyPr/>
          <a:lstStyle/>
          <a:p>
            <a:fld id="{8539F7DE-D043-4C1B-A99A-5AD622BBCAEB}" type="slidenum">
              <a:rPr lang="zh-TW" altLang="en-US" smtClean="0"/>
              <a:t>122</a:t>
            </a:fld>
            <a:endParaRPr lang="zh-TW" altLang="en-US"/>
          </a:p>
        </p:txBody>
      </p:sp>
      <p:sp>
        <p:nvSpPr>
          <p:cNvPr id="7" name="文字方塊 6">
            <a:extLst>
              <a:ext uri="{FF2B5EF4-FFF2-40B4-BE49-F238E27FC236}">
                <a16:creationId xmlns:a16="http://schemas.microsoft.com/office/drawing/2014/main" id="{745B2DD3-5512-E8FD-754A-CE030BEE7730}"/>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pic>
        <p:nvPicPr>
          <p:cNvPr id="2" name="圖片 1">
            <a:extLst>
              <a:ext uri="{FF2B5EF4-FFF2-40B4-BE49-F238E27FC236}">
                <a16:creationId xmlns:a16="http://schemas.microsoft.com/office/drawing/2014/main" id="{90978AFA-6ECA-D708-70A6-DF8ACA4FEB1E}"/>
              </a:ext>
            </a:extLst>
          </p:cNvPr>
          <p:cNvPicPr>
            <a:picLocks noChangeAspect="1"/>
          </p:cNvPicPr>
          <p:nvPr/>
        </p:nvPicPr>
        <p:blipFill>
          <a:blip r:embed="rId4"/>
          <a:stretch>
            <a:fillRect/>
          </a:stretch>
        </p:blipFill>
        <p:spPr>
          <a:xfrm>
            <a:off x="0" y="1076084"/>
            <a:ext cx="12192000" cy="5886450"/>
          </a:xfrm>
          <a:prstGeom prst="rect">
            <a:avLst/>
          </a:prstGeom>
        </p:spPr>
      </p:pic>
    </p:spTree>
    <p:extLst>
      <p:ext uri="{BB962C8B-B14F-4D97-AF65-F5344CB8AC3E}">
        <p14:creationId xmlns:p14="http://schemas.microsoft.com/office/powerpoint/2010/main" val="40971714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5BF0-030C-2797-BB31-48F324369F0C}"/>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42275606-E350-148F-31D6-442521221486}"/>
              </a:ext>
            </a:extLst>
          </p:cNvPr>
          <p:cNvPicPr>
            <a:picLocks noChangeAspect="1"/>
          </p:cNvPicPr>
          <p:nvPr/>
        </p:nvPicPr>
        <p:blipFill>
          <a:blip r:embed="rId3"/>
          <a:stretch>
            <a:fillRect/>
          </a:stretch>
        </p:blipFill>
        <p:spPr>
          <a:xfrm>
            <a:off x="0" y="856166"/>
            <a:ext cx="12192000" cy="5886450"/>
          </a:xfrm>
          <a:prstGeom prst="rect">
            <a:avLst/>
          </a:prstGeom>
        </p:spPr>
      </p:pic>
      <p:pic>
        <p:nvPicPr>
          <p:cNvPr id="4" name="圖片 3">
            <a:extLst>
              <a:ext uri="{FF2B5EF4-FFF2-40B4-BE49-F238E27FC236}">
                <a16:creationId xmlns:a16="http://schemas.microsoft.com/office/drawing/2014/main" id="{464530D4-A633-81B1-6EAE-F1422EF73F5F}"/>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743BE62-5F69-ADB4-AECA-CE047AE9980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2700AFB-6338-872B-1E91-64275901C0CF}"/>
              </a:ext>
            </a:extLst>
          </p:cNvPr>
          <p:cNvSpPr>
            <a:spLocks noGrp="1"/>
          </p:cNvSpPr>
          <p:nvPr>
            <p:ph type="sldNum" sz="quarter" idx="12"/>
          </p:nvPr>
        </p:nvSpPr>
        <p:spPr/>
        <p:txBody>
          <a:bodyPr/>
          <a:lstStyle/>
          <a:p>
            <a:fld id="{8539F7DE-D043-4C1B-A99A-5AD622BBCAEB}" type="slidenum">
              <a:rPr lang="zh-TW" altLang="en-US" smtClean="0"/>
              <a:t>123</a:t>
            </a:fld>
            <a:endParaRPr lang="zh-TW" altLang="en-US"/>
          </a:p>
        </p:txBody>
      </p:sp>
      <p:sp>
        <p:nvSpPr>
          <p:cNvPr id="7" name="文字方塊 6">
            <a:extLst>
              <a:ext uri="{FF2B5EF4-FFF2-40B4-BE49-F238E27FC236}">
                <a16:creationId xmlns:a16="http://schemas.microsoft.com/office/drawing/2014/main" id="{91BA3859-E7A7-CD12-F615-6C27A5E57737}"/>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spTree>
    <p:extLst>
      <p:ext uri="{BB962C8B-B14F-4D97-AF65-F5344CB8AC3E}">
        <p14:creationId xmlns:p14="http://schemas.microsoft.com/office/powerpoint/2010/main" val="23523020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69861-42FE-D016-9823-B5E98F729E21}"/>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45AF9174-62E5-B5E5-99C9-C994E75B560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E9067E1E-0FD2-F44B-81AB-2CEB039DB17A}"/>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AA7164BC-CAE7-9C03-481A-7600A1A73C8E}"/>
              </a:ext>
            </a:extLst>
          </p:cNvPr>
          <p:cNvSpPr>
            <a:spLocks noGrp="1"/>
          </p:cNvSpPr>
          <p:nvPr>
            <p:ph type="sldNum" sz="quarter" idx="12"/>
          </p:nvPr>
        </p:nvSpPr>
        <p:spPr/>
        <p:txBody>
          <a:bodyPr/>
          <a:lstStyle/>
          <a:p>
            <a:fld id="{8539F7DE-D043-4C1B-A99A-5AD622BBCAEB}" type="slidenum">
              <a:rPr lang="zh-TW" altLang="en-US" smtClean="0"/>
              <a:t>124</a:t>
            </a:fld>
            <a:endParaRPr lang="zh-TW" altLang="en-US"/>
          </a:p>
        </p:txBody>
      </p:sp>
      <p:sp>
        <p:nvSpPr>
          <p:cNvPr id="7" name="文字方塊 6">
            <a:extLst>
              <a:ext uri="{FF2B5EF4-FFF2-40B4-BE49-F238E27FC236}">
                <a16:creationId xmlns:a16="http://schemas.microsoft.com/office/drawing/2014/main" id="{733EB76E-5E41-923B-4ACB-6C529DC012B9}"/>
              </a:ext>
            </a:extLst>
          </p:cNvPr>
          <p:cNvSpPr txBox="1"/>
          <p:nvPr/>
        </p:nvSpPr>
        <p:spPr>
          <a:xfrm>
            <a:off x="0" y="6005878"/>
            <a:ext cx="1417824" cy="646331"/>
          </a:xfrm>
          <a:prstGeom prst="rect">
            <a:avLst/>
          </a:prstGeom>
          <a:noFill/>
        </p:spPr>
        <p:txBody>
          <a:bodyPr wrap="none" rtlCol="0">
            <a:spAutoFit/>
          </a:bodyPr>
          <a:lstStyle/>
          <a:p>
            <a:r>
              <a:rPr lang="en-US" altLang="zh-TW" b="1" dirty="0">
                <a:solidFill>
                  <a:srgbClr val="FF0000"/>
                </a:solidFill>
              </a:rPr>
              <a:t>8191 bit</a:t>
            </a:r>
            <a:br>
              <a:rPr lang="en-US" altLang="zh-TW" b="1" dirty="0">
                <a:solidFill>
                  <a:srgbClr val="FF0000"/>
                </a:solidFill>
              </a:rPr>
            </a:br>
            <a:r>
              <a:rPr lang="en-US" altLang="zh-TW" b="1" dirty="0">
                <a:solidFill>
                  <a:srgbClr val="FF0000"/>
                </a:solidFill>
              </a:rPr>
              <a:t>no </a:t>
            </a:r>
            <a:r>
              <a:rPr lang="en-US" altLang="zh-TW" b="1" dirty="0" err="1">
                <a:solidFill>
                  <a:srgbClr val="FF0000"/>
                </a:solidFill>
              </a:rPr>
              <a:t>upsmaple</a:t>
            </a:r>
            <a:endParaRPr lang="zh-TW" altLang="en-US" b="1" dirty="0">
              <a:solidFill>
                <a:srgbClr val="FF0000"/>
              </a:solidFill>
            </a:endParaRPr>
          </a:p>
        </p:txBody>
      </p:sp>
      <p:pic>
        <p:nvPicPr>
          <p:cNvPr id="3" name="圖片 2">
            <a:extLst>
              <a:ext uri="{FF2B5EF4-FFF2-40B4-BE49-F238E27FC236}">
                <a16:creationId xmlns:a16="http://schemas.microsoft.com/office/drawing/2014/main" id="{34367C3E-C997-2AC1-38B9-7428385B8591}"/>
              </a:ext>
            </a:extLst>
          </p:cNvPr>
          <p:cNvPicPr>
            <a:picLocks noChangeAspect="1"/>
          </p:cNvPicPr>
          <p:nvPr/>
        </p:nvPicPr>
        <p:blipFill>
          <a:blip r:embed="rId4"/>
          <a:stretch>
            <a:fillRect/>
          </a:stretch>
        </p:blipFill>
        <p:spPr>
          <a:xfrm>
            <a:off x="0" y="971550"/>
            <a:ext cx="12192000" cy="5886450"/>
          </a:xfrm>
          <a:prstGeom prst="rect">
            <a:avLst/>
          </a:prstGeom>
        </p:spPr>
      </p:pic>
    </p:spTree>
    <p:extLst>
      <p:ext uri="{BB962C8B-B14F-4D97-AF65-F5344CB8AC3E}">
        <p14:creationId xmlns:p14="http://schemas.microsoft.com/office/powerpoint/2010/main" val="23072241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89A71-8C6C-4CA9-4B8B-E2153428A6C4}"/>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4E0D3DEB-3E3A-082C-A534-C89DDB0F441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DAAC08F-4CE5-5FA8-9B86-BCCA0BEBD7E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46579DB-6946-275B-1989-76C243F7FBD8}"/>
              </a:ext>
            </a:extLst>
          </p:cNvPr>
          <p:cNvSpPr>
            <a:spLocks noGrp="1"/>
          </p:cNvSpPr>
          <p:nvPr>
            <p:ph type="sldNum" sz="quarter" idx="12"/>
          </p:nvPr>
        </p:nvSpPr>
        <p:spPr/>
        <p:txBody>
          <a:bodyPr/>
          <a:lstStyle/>
          <a:p>
            <a:fld id="{8539F7DE-D043-4C1B-A99A-5AD622BBCAEB}" type="slidenum">
              <a:rPr lang="zh-TW" altLang="en-US" smtClean="0"/>
              <a:t>125</a:t>
            </a:fld>
            <a:endParaRPr lang="zh-TW" altLang="en-US"/>
          </a:p>
        </p:txBody>
      </p:sp>
      <p:sp>
        <p:nvSpPr>
          <p:cNvPr id="7" name="文字方塊 6">
            <a:extLst>
              <a:ext uri="{FF2B5EF4-FFF2-40B4-BE49-F238E27FC236}">
                <a16:creationId xmlns:a16="http://schemas.microsoft.com/office/drawing/2014/main" id="{8118B14A-0199-8CC1-6A77-D27ADD05E6D2}"/>
              </a:ext>
            </a:extLst>
          </p:cNvPr>
          <p:cNvSpPr txBox="1"/>
          <p:nvPr/>
        </p:nvSpPr>
        <p:spPr>
          <a:xfrm>
            <a:off x="924560" y="2905780"/>
            <a:ext cx="10342880" cy="707886"/>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Verilog Implement Viterbi decoder</a:t>
            </a:r>
            <a:endParaRPr lang="zh-TW"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3641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199D9-F6B2-ADAE-8BAF-43542965B5E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4178BE3A-791F-A78A-DE8C-36DE941AFBC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FD168994-F76E-D1FE-FDAE-1186308DBF4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932B87A-DB8A-B328-CB46-7BECC52F4703}"/>
              </a:ext>
            </a:extLst>
          </p:cNvPr>
          <p:cNvSpPr>
            <a:spLocks noGrp="1"/>
          </p:cNvSpPr>
          <p:nvPr>
            <p:ph type="sldNum" sz="quarter" idx="12"/>
          </p:nvPr>
        </p:nvSpPr>
        <p:spPr/>
        <p:txBody>
          <a:bodyPr/>
          <a:lstStyle/>
          <a:p>
            <a:fld id="{8539F7DE-D043-4C1B-A99A-5AD622BBCAEB}" type="slidenum">
              <a:rPr lang="zh-TW" altLang="en-US" smtClean="0"/>
              <a:t>126</a:t>
            </a:fld>
            <a:endParaRPr lang="zh-TW" altLang="en-US"/>
          </a:p>
        </p:txBody>
      </p:sp>
      <p:grpSp>
        <p:nvGrpSpPr>
          <p:cNvPr id="86" name="群組 85">
            <a:extLst>
              <a:ext uri="{FF2B5EF4-FFF2-40B4-BE49-F238E27FC236}">
                <a16:creationId xmlns:a16="http://schemas.microsoft.com/office/drawing/2014/main" id="{9341702F-5C00-F19C-DB76-0F978EBF2594}"/>
              </a:ext>
            </a:extLst>
          </p:cNvPr>
          <p:cNvGrpSpPr/>
          <p:nvPr/>
        </p:nvGrpSpPr>
        <p:grpSpPr>
          <a:xfrm>
            <a:off x="3487" y="1488829"/>
            <a:ext cx="12185027" cy="2017162"/>
            <a:chOff x="-1224448" y="3022989"/>
            <a:chExt cx="12185027" cy="2017162"/>
          </a:xfrm>
        </p:grpSpPr>
        <p:grpSp>
          <p:nvGrpSpPr>
            <p:cNvPr id="62" name="群組 61">
              <a:extLst>
                <a:ext uri="{FF2B5EF4-FFF2-40B4-BE49-F238E27FC236}">
                  <a16:creationId xmlns:a16="http://schemas.microsoft.com/office/drawing/2014/main" id="{599B30F3-3AA1-3FCF-F041-5546533494E9}"/>
                </a:ext>
              </a:extLst>
            </p:cNvPr>
            <p:cNvGrpSpPr/>
            <p:nvPr/>
          </p:nvGrpSpPr>
          <p:grpSpPr>
            <a:xfrm>
              <a:off x="1217136" y="4440702"/>
              <a:ext cx="7393464" cy="599449"/>
              <a:chOff x="1217136" y="4704317"/>
              <a:chExt cx="7393464" cy="599449"/>
            </a:xfrm>
          </p:grpSpPr>
          <p:sp>
            <p:nvSpPr>
              <p:cNvPr id="2" name="矩形 1">
                <a:extLst>
                  <a:ext uri="{FF2B5EF4-FFF2-40B4-BE49-F238E27FC236}">
                    <a16:creationId xmlns:a16="http://schemas.microsoft.com/office/drawing/2014/main" id="{B3AC7359-A59A-BDD2-77C9-FF06B1F89915}"/>
                  </a:ext>
                </a:extLst>
              </p:cNvPr>
              <p:cNvSpPr/>
              <p:nvPr/>
            </p:nvSpPr>
            <p:spPr>
              <a:xfrm>
                <a:off x="1217136" y="4704317"/>
                <a:ext cx="7393464" cy="5994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550A20CF-FAFA-5259-EAB1-23836FB8362D}"/>
                  </a:ext>
                </a:extLst>
              </p:cNvPr>
              <p:cNvSpPr txBox="1"/>
              <p:nvPr/>
            </p:nvSpPr>
            <p:spPr>
              <a:xfrm>
                <a:off x="3958390" y="4773209"/>
                <a:ext cx="1910956" cy="461665"/>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Control Unit</a:t>
                </a:r>
                <a:endParaRPr lang="zh-TW" altLang="en-US" sz="2400" dirty="0">
                  <a:latin typeface="Times New Roman" panose="02020603050405020304" pitchFamily="18" charset="0"/>
                  <a:cs typeface="Times New Roman" panose="02020603050405020304" pitchFamily="18" charset="0"/>
                </a:endParaRPr>
              </a:p>
            </p:txBody>
          </p:sp>
        </p:grpSp>
        <p:grpSp>
          <p:nvGrpSpPr>
            <p:cNvPr id="56" name="群組 55">
              <a:extLst>
                <a:ext uri="{FF2B5EF4-FFF2-40B4-BE49-F238E27FC236}">
                  <a16:creationId xmlns:a16="http://schemas.microsoft.com/office/drawing/2014/main" id="{C4F063C5-C3AC-1036-EB16-937930489C85}"/>
                </a:ext>
              </a:extLst>
            </p:cNvPr>
            <p:cNvGrpSpPr/>
            <p:nvPr/>
          </p:nvGrpSpPr>
          <p:grpSpPr>
            <a:xfrm>
              <a:off x="1214669" y="3022989"/>
              <a:ext cx="2045754" cy="888191"/>
              <a:chOff x="1214669" y="3010679"/>
              <a:chExt cx="2045754" cy="888191"/>
            </a:xfrm>
          </p:grpSpPr>
          <p:sp>
            <p:nvSpPr>
              <p:cNvPr id="8" name="矩形 7">
                <a:extLst>
                  <a:ext uri="{FF2B5EF4-FFF2-40B4-BE49-F238E27FC236}">
                    <a16:creationId xmlns:a16="http://schemas.microsoft.com/office/drawing/2014/main" id="{A3C24627-E687-31C8-817D-D54FCAE74B41}"/>
                  </a:ext>
                </a:extLst>
              </p:cNvPr>
              <p:cNvSpPr/>
              <p:nvPr/>
            </p:nvSpPr>
            <p:spPr>
              <a:xfrm>
                <a:off x="1214670" y="3010679"/>
                <a:ext cx="2045753" cy="8881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FDFCFE92-2970-28DF-9604-76E0A838BF33}"/>
                  </a:ext>
                </a:extLst>
              </p:cNvPr>
              <p:cNvSpPr txBox="1"/>
              <p:nvPr/>
            </p:nvSpPr>
            <p:spPr>
              <a:xfrm>
                <a:off x="1214669" y="3039276"/>
                <a:ext cx="2045753" cy="830997"/>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Branch Metric </a:t>
                </a:r>
              </a:p>
              <a:p>
                <a:pPr algn="ctr"/>
                <a:r>
                  <a:rPr lang="en-US" altLang="zh-TW" sz="2400" dirty="0">
                    <a:latin typeface="Times New Roman" panose="02020603050405020304" pitchFamily="18" charset="0"/>
                    <a:cs typeface="Times New Roman" panose="02020603050405020304" pitchFamily="18" charset="0"/>
                  </a:rPr>
                  <a:t>Unit</a:t>
                </a:r>
                <a:endParaRPr lang="zh-TW" altLang="en-US" sz="2400" dirty="0">
                  <a:latin typeface="Times New Roman" panose="02020603050405020304" pitchFamily="18" charset="0"/>
                  <a:cs typeface="Times New Roman" panose="02020603050405020304" pitchFamily="18" charset="0"/>
                </a:endParaRPr>
              </a:p>
            </p:txBody>
          </p:sp>
        </p:grpSp>
        <p:cxnSp>
          <p:nvCxnSpPr>
            <p:cNvPr id="46" name="直線單箭頭接點 45">
              <a:extLst>
                <a:ext uri="{FF2B5EF4-FFF2-40B4-BE49-F238E27FC236}">
                  <a16:creationId xmlns:a16="http://schemas.microsoft.com/office/drawing/2014/main" id="{B27FAAB1-798B-8886-E71A-11150D9A3F38}"/>
                </a:ext>
              </a:extLst>
            </p:cNvPr>
            <p:cNvCxnSpPr>
              <a:cxnSpLocks/>
              <a:stCxn id="9" idx="3"/>
              <a:endCxn id="50" idx="1"/>
            </p:cNvCxnSpPr>
            <p:nvPr/>
          </p:nvCxnSpPr>
          <p:spPr>
            <a:xfrm>
              <a:off x="3260422" y="3467085"/>
              <a:ext cx="6293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群組 54">
              <a:extLst>
                <a:ext uri="{FF2B5EF4-FFF2-40B4-BE49-F238E27FC236}">
                  <a16:creationId xmlns:a16="http://schemas.microsoft.com/office/drawing/2014/main" id="{1F104628-218E-4498-3265-0D132C19482B}"/>
                </a:ext>
              </a:extLst>
            </p:cNvPr>
            <p:cNvGrpSpPr/>
            <p:nvPr/>
          </p:nvGrpSpPr>
          <p:grpSpPr>
            <a:xfrm>
              <a:off x="3889759" y="3022989"/>
              <a:ext cx="2045753" cy="888191"/>
              <a:chOff x="3780518" y="3005720"/>
              <a:chExt cx="2045753" cy="888191"/>
            </a:xfrm>
          </p:grpSpPr>
          <p:sp>
            <p:nvSpPr>
              <p:cNvPr id="50" name="矩形 49">
                <a:extLst>
                  <a:ext uri="{FF2B5EF4-FFF2-40B4-BE49-F238E27FC236}">
                    <a16:creationId xmlns:a16="http://schemas.microsoft.com/office/drawing/2014/main" id="{CB454C33-FB2E-E942-6A10-32EC7C19203A}"/>
                  </a:ext>
                </a:extLst>
              </p:cNvPr>
              <p:cNvSpPr/>
              <p:nvPr/>
            </p:nvSpPr>
            <p:spPr>
              <a:xfrm>
                <a:off x="3780518" y="3005720"/>
                <a:ext cx="2045753" cy="8881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B8174A6F-BD9C-437B-DA5C-EC02C9B25A92}"/>
                  </a:ext>
                </a:extLst>
              </p:cNvPr>
              <p:cNvSpPr txBox="1"/>
              <p:nvPr/>
            </p:nvSpPr>
            <p:spPr>
              <a:xfrm>
                <a:off x="3951237" y="3034317"/>
                <a:ext cx="1704313" cy="830997"/>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Path Metric </a:t>
                </a:r>
              </a:p>
              <a:p>
                <a:pPr algn="ctr"/>
                <a:r>
                  <a:rPr lang="en-US" altLang="zh-TW" sz="2400" dirty="0">
                    <a:latin typeface="Times New Roman" panose="02020603050405020304" pitchFamily="18" charset="0"/>
                    <a:cs typeface="Times New Roman" panose="02020603050405020304" pitchFamily="18" charset="0"/>
                  </a:rPr>
                  <a:t>Unit</a:t>
                </a:r>
                <a:endParaRPr lang="zh-TW" altLang="en-US" sz="2400" dirty="0">
                  <a:latin typeface="Times New Roman" panose="02020603050405020304" pitchFamily="18" charset="0"/>
                  <a:cs typeface="Times New Roman" panose="02020603050405020304" pitchFamily="18" charset="0"/>
                </a:endParaRPr>
              </a:p>
            </p:txBody>
          </p:sp>
        </p:grpSp>
        <p:grpSp>
          <p:nvGrpSpPr>
            <p:cNvPr id="54" name="群組 53">
              <a:extLst>
                <a:ext uri="{FF2B5EF4-FFF2-40B4-BE49-F238E27FC236}">
                  <a16:creationId xmlns:a16="http://schemas.microsoft.com/office/drawing/2014/main" id="{DAC73655-A753-8AC6-AFCB-BB20306B4EC6}"/>
                </a:ext>
              </a:extLst>
            </p:cNvPr>
            <p:cNvGrpSpPr/>
            <p:nvPr/>
          </p:nvGrpSpPr>
          <p:grpSpPr>
            <a:xfrm>
              <a:off x="6564847" y="3022989"/>
              <a:ext cx="2045753" cy="888191"/>
              <a:chOff x="6096000" y="1989221"/>
              <a:chExt cx="2045753" cy="888191"/>
            </a:xfrm>
          </p:grpSpPr>
          <p:sp>
            <p:nvSpPr>
              <p:cNvPr id="52" name="矩形 51">
                <a:extLst>
                  <a:ext uri="{FF2B5EF4-FFF2-40B4-BE49-F238E27FC236}">
                    <a16:creationId xmlns:a16="http://schemas.microsoft.com/office/drawing/2014/main" id="{DEC1D6C6-0D28-E9F6-DB6E-C221723AE31B}"/>
                  </a:ext>
                </a:extLst>
              </p:cNvPr>
              <p:cNvSpPr/>
              <p:nvPr/>
            </p:nvSpPr>
            <p:spPr>
              <a:xfrm>
                <a:off x="6096000" y="1989221"/>
                <a:ext cx="2045753" cy="8881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2F3793CD-FDE9-5147-D2EE-C21472C5B7D6}"/>
                  </a:ext>
                </a:extLst>
              </p:cNvPr>
              <p:cNvSpPr txBox="1"/>
              <p:nvPr/>
            </p:nvSpPr>
            <p:spPr>
              <a:xfrm>
                <a:off x="6116838" y="2017818"/>
                <a:ext cx="2004075" cy="830997"/>
              </a:xfrm>
              <a:prstGeom prst="rect">
                <a:avLst/>
              </a:prstGeom>
              <a:noFill/>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Survivor</a:t>
                </a:r>
              </a:p>
              <a:p>
                <a:pPr algn="ctr"/>
                <a:r>
                  <a:rPr lang="en-US" altLang="zh-TW" sz="2400" dirty="0">
                    <a:latin typeface="Times New Roman" panose="02020603050405020304" pitchFamily="18" charset="0"/>
                    <a:cs typeface="Times New Roman" panose="02020603050405020304" pitchFamily="18" charset="0"/>
                  </a:rPr>
                  <a:t>Decoding Unit</a:t>
                </a:r>
                <a:endParaRPr lang="zh-TW" altLang="en-US" sz="2400" dirty="0">
                  <a:latin typeface="Times New Roman" panose="02020603050405020304" pitchFamily="18" charset="0"/>
                  <a:cs typeface="Times New Roman" panose="02020603050405020304" pitchFamily="18" charset="0"/>
                </a:endParaRPr>
              </a:p>
            </p:txBody>
          </p:sp>
        </p:grpSp>
        <p:cxnSp>
          <p:nvCxnSpPr>
            <p:cNvPr id="59" name="直線單箭頭接點 58">
              <a:extLst>
                <a:ext uri="{FF2B5EF4-FFF2-40B4-BE49-F238E27FC236}">
                  <a16:creationId xmlns:a16="http://schemas.microsoft.com/office/drawing/2014/main" id="{9B026B79-85BD-75D1-9511-D0B4EB661D25}"/>
                </a:ext>
              </a:extLst>
            </p:cNvPr>
            <p:cNvCxnSpPr>
              <a:cxnSpLocks/>
              <a:stCxn id="50" idx="3"/>
              <a:endCxn id="53" idx="1"/>
            </p:cNvCxnSpPr>
            <p:nvPr/>
          </p:nvCxnSpPr>
          <p:spPr>
            <a:xfrm>
              <a:off x="5935512" y="3467085"/>
              <a:ext cx="6501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C64A6013-36A0-408C-F27C-CED2B901876E}"/>
                </a:ext>
              </a:extLst>
            </p:cNvPr>
            <p:cNvCxnSpPr>
              <a:cxnSpLocks/>
              <a:endCxn id="9" idx="2"/>
            </p:cNvCxnSpPr>
            <p:nvPr/>
          </p:nvCxnSpPr>
          <p:spPr>
            <a:xfrm flipV="1">
              <a:off x="2237545" y="3882583"/>
              <a:ext cx="1" cy="558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6963CC5F-AB6F-B7CE-13DC-7E7EDBDA8464}"/>
                </a:ext>
              </a:extLst>
            </p:cNvPr>
            <p:cNvCxnSpPr>
              <a:cxnSpLocks/>
            </p:cNvCxnSpPr>
            <p:nvPr/>
          </p:nvCxnSpPr>
          <p:spPr>
            <a:xfrm flipV="1">
              <a:off x="4968866" y="3911180"/>
              <a:ext cx="1" cy="5295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036B8DD-57FC-E8EB-3BD7-852FCD070E4C}"/>
                </a:ext>
              </a:extLst>
            </p:cNvPr>
            <p:cNvCxnSpPr>
              <a:cxnSpLocks/>
            </p:cNvCxnSpPr>
            <p:nvPr/>
          </p:nvCxnSpPr>
          <p:spPr>
            <a:xfrm flipV="1">
              <a:off x="2237545" y="3882583"/>
              <a:ext cx="1" cy="5295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C800CE65-A308-F4DC-161B-E5031FD751AA}"/>
                </a:ext>
              </a:extLst>
            </p:cNvPr>
            <p:cNvCxnSpPr>
              <a:cxnSpLocks/>
              <a:endCxn id="53" idx="2"/>
            </p:cNvCxnSpPr>
            <p:nvPr/>
          </p:nvCxnSpPr>
          <p:spPr>
            <a:xfrm flipV="1">
              <a:off x="7587723" y="3882583"/>
              <a:ext cx="0" cy="5295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BF2EA745-8FF8-4284-8C5E-B49629BFD97E}"/>
                </a:ext>
              </a:extLst>
            </p:cNvPr>
            <p:cNvCxnSpPr>
              <a:cxnSpLocks/>
              <a:stCxn id="52" idx="3"/>
            </p:cNvCxnSpPr>
            <p:nvPr/>
          </p:nvCxnSpPr>
          <p:spPr>
            <a:xfrm>
              <a:off x="8610600" y="3467085"/>
              <a:ext cx="6918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79">
              <a:extLst>
                <a:ext uri="{FF2B5EF4-FFF2-40B4-BE49-F238E27FC236}">
                  <a16:creationId xmlns:a16="http://schemas.microsoft.com/office/drawing/2014/main" id="{C23B97D5-AC3B-18D5-9B7C-215007A3476C}"/>
                </a:ext>
              </a:extLst>
            </p:cNvPr>
            <p:cNvSpPr txBox="1"/>
            <p:nvPr/>
          </p:nvSpPr>
          <p:spPr>
            <a:xfrm>
              <a:off x="9302496" y="3267029"/>
              <a:ext cx="1658083" cy="400110"/>
            </a:xfrm>
            <a:prstGeom prst="rect">
              <a:avLst/>
            </a:prstGeom>
            <a:noFill/>
          </p:spPr>
          <p:txBody>
            <a:bodyPr wrap="none" rtlCol="0">
              <a:spAutoFit/>
            </a:bodyPr>
            <a:lstStyle/>
            <a:p>
              <a:r>
                <a:rPr lang="en-US" altLang="zh-TW" sz="2000" b="1" dirty="0"/>
                <a:t>Decoded data</a:t>
              </a:r>
              <a:endParaRPr lang="zh-TW" altLang="en-US" sz="2000" b="1" dirty="0"/>
            </a:p>
          </p:txBody>
        </p:sp>
        <p:sp>
          <p:nvSpPr>
            <p:cNvPr id="82" name="文字方塊 81">
              <a:extLst>
                <a:ext uri="{FF2B5EF4-FFF2-40B4-BE49-F238E27FC236}">
                  <a16:creationId xmlns:a16="http://schemas.microsoft.com/office/drawing/2014/main" id="{E6FD40DD-3DF9-01A3-E28B-5E5ABC7AC42C}"/>
                </a:ext>
              </a:extLst>
            </p:cNvPr>
            <p:cNvSpPr txBox="1"/>
            <p:nvPr/>
          </p:nvSpPr>
          <p:spPr>
            <a:xfrm>
              <a:off x="-1224448" y="3267029"/>
              <a:ext cx="1622047" cy="400110"/>
            </a:xfrm>
            <a:prstGeom prst="rect">
              <a:avLst/>
            </a:prstGeom>
            <a:noFill/>
          </p:spPr>
          <p:txBody>
            <a:bodyPr wrap="none" rtlCol="0">
              <a:spAutoFit/>
            </a:bodyPr>
            <a:lstStyle/>
            <a:p>
              <a:r>
                <a:rPr lang="en-US" altLang="zh-TW" sz="2000" b="1" dirty="0"/>
                <a:t>received data</a:t>
              </a:r>
              <a:endParaRPr lang="zh-TW" altLang="en-US" sz="2000" b="1" dirty="0"/>
            </a:p>
          </p:txBody>
        </p:sp>
        <p:cxnSp>
          <p:nvCxnSpPr>
            <p:cNvPr id="83" name="直線單箭頭接點 82">
              <a:extLst>
                <a:ext uri="{FF2B5EF4-FFF2-40B4-BE49-F238E27FC236}">
                  <a16:creationId xmlns:a16="http://schemas.microsoft.com/office/drawing/2014/main" id="{2D4FD1E8-BF61-B680-FF3A-12C540CAD3C3}"/>
                </a:ext>
              </a:extLst>
            </p:cNvPr>
            <p:cNvCxnSpPr>
              <a:cxnSpLocks/>
              <a:endCxn id="9" idx="1"/>
            </p:cNvCxnSpPr>
            <p:nvPr/>
          </p:nvCxnSpPr>
          <p:spPr>
            <a:xfrm>
              <a:off x="449457" y="3467085"/>
              <a:ext cx="76521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28466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22C9C-D105-3C06-188C-C7A2B065D895}"/>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1BA80FC-D3A3-C102-5ED5-67D9C0AB156C}"/>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1E56167-2584-40E8-A5D0-FFC20F1F6F6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3E92ED7E-556C-64F3-57A9-DF0B216EFB5A}"/>
              </a:ext>
            </a:extLst>
          </p:cNvPr>
          <p:cNvSpPr>
            <a:spLocks noGrp="1"/>
          </p:cNvSpPr>
          <p:nvPr>
            <p:ph type="sldNum" sz="quarter" idx="12"/>
          </p:nvPr>
        </p:nvSpPr>
        <p:spPr/>
        <p:txBody>
          <a:bodyPr/>
          <a:lstStyle/>
          <a:p>
            <a:fld id="{8539F7DE-D043-4C1B-A99A-5AD622BBCAEB}" type="slidenum">
              <a:rPr lang="zh-TW" altLang="en-US" smtClean="0"/>
              <a:t>127</a:t>
            </a:fld>
            <a:endParaRPr lang="zh-TW" altLang="en-US"/>
          </a:p>
        </p:txBody>
      </p:sp>
      <p:pic>
        <p:nvPicPr>
          <p:cNvPr id="8" name="圖片 7">
            <a:extLst>
              <a:ext uri="{FF2B5EF4-FFF2-40B4-BE49-F238E27FC236}">
                <a16:creationId xmlns:a16="http://schemas.microsoft.com/office/drawing/2014/main" id="{7FD15CE6-AD1B-07F3-C0E8-D3B8402953C4}"/>
              </a:ext>
            </a:extLst>
          </p:cNvPr>
          <p:cNvPicPr>
            <a:picLocks noChangeAspect="1"/>
          </p:cNvPicPr>
          <p:nvPr/>
        </p:nvPicPr>
        <p:blipFill>
          <a:blip r:embed="rId3"/>
          <a:stretch>
            <a:fillRect/>
          </a:stretch>
        </p:blipFill>
        <p:spPr>
          <a:xfrm>
            <a:off x="0" y="1018839"/>
            <a:ext cx="7944959" cy="2410161"/>
          </a:xfrm>
          <a:prstGeom prst="rect">
            <a:avLst/>
          </a:prstGeom>
        </p:spPr>
      </p:pic>
      <p:pic>
        <p:nvPicPr>
          <p:cNvPr id="11" name="圖片 10">
            <a:extLst>
              <a:ext uri="{FF2B5EF4-FFF2-40B4-BE49-F238E27FC236}">
                <a16:creationId xmlns:a16="http://schemas.microsoft.com/office/drawing/2014/main" id="{31ABCC28-8264-F59B-A3DD-8AAB6282575C}"/>
              </a:ext>
            </a:extLst>
          </p:cNvPr>
          <p:cNvPicPr>
            <a:picLocks noChangeAspect="1"/>
          </p:cNvPicPr>
          <p:nvPr/>
        </p:nvPicPr>
        <p:blipFill>
          <a:blip r:embed="rId4"/>
          <a:stretch>
            <a:fillRect/>
          </a:stretch>
        </p:blipFill>
        <p:spPr>
          <a:xfrm>
            <a:off x="7611630" y="2444153"/>
            <a:ext cx="3896269" cy="4277322"/>
          </a:xfrm>
          <a:prstGeom prst="rect">
            <a:avLst/>
          </a:prstGeom>
        </p:spPr>
      </p:pic>
    </p:spTree>
    <p:extLst>
      <p:ext uri="{BB962C8B-B14F-4D97-AF65-F5344CB8AC3E}">
        <p14:creationId xmlns:p14="http://schemas.microsoft.com/office/powerpoint/2010/main" val="13454918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992F6-A099-FA4A-50B9-67B69F57F76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D4B500A-D3B6-40D5-A585-23E353A626B3}"/>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A369C3B-933E-1F0D-ED9B-961708DC9E5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09AF42F-89EA-5A87-362B-3A189CDFBD9C}"/>
              </a:ext>
            </a:extLst>
          </p:cNvPr>
          <p:cNvSpPr>
            <a:spLocks noGrp="1"/>
          </p:cNvSpPr>
          <p:nvPr>
            <p:ph type="sldNum" sz="quarter" idx="12"/>
          </p:nvPr>
        </p:nvSpPr>
        <p:spPr>
          <a:xfrm>
            <a:off x="8530215" y="6321989"/>
            <a:ext cx="2743200" cy="365125"/>
          </a:xfrm>
        </p:spPr>
        <p:txBody>
          <a:bodyPr/>
          <a:lstStyle/>
          <a:p>
            <a:fld id="{8539F7DE-D043-4C1B-A99A-5AD622BBCAEB}" type="slidenum">
              <a:rPr lang="zh-TW" altLang="en-US" smtClean="0"/>
              <a:t>128</a:t>
            </a:fld>
            <a:endParaRPr lang="zh-TW" altLang="en-US"/>
          </a:p>
        </p:txBody>
      </p:sp>
      <p:grpSp>
        <p:nvGrpSpPr>
          <p:cNvPr id="136" name="群組 135">
            <a:extLst>
              <a:ext uri="{FF2B5EF4-FFF2-40B4-BE49-F238E27FC236}">
                <a16:creationId xmlns:a16="http://schemas.microsoft.com/office/drawing/2014/main" id="{991AA1E1-E7DD-831E-4AFB-9A5E101321D4}"/>
              </a:ext>
            </a:extLst>
          </p:cNvPr>
          <p:cNvGrpSpPr/>
          <p:nvPr/>
        </p:nvGrpSpPr>
        <p:grpSpPr>
          <a:xfrm>
            <a:off x="1264263" y="1158704"/>
            <a:ext cx="9663474" cy="5142606"/>
            <a:chOff x="1199800" y="1158704"/>
            <a:chExt cx="9663474" cy="5142606"/>
          </a:xfrm>
        </p:grpSpPr>
        <p:sp>
          <p:nvSpPr>
            <p:cNvPr id="134" name="矩形 133">
              <a:extLst>
                <a:ext uri="{FF2B5EF4-FFF2-40B4-BE49-F238E27FC236}">
                  <a16:creationId xmlns:a16="http://schemas.microsoft.com/office/drawing/2014/main" id="{9D9491EB-9D7F-50AF-6997-A467919439A3}"/>
                </a:ext>
              </a:extLst>
            </p:cNvPr>
            <p:cNvSpPr/>
            <p:nvPr/>
          </p:nvSpPr>
          <p:spPr>
            <a:xfrm>
              <a:off x="2560320" y="1209042"/>
              <a:ext cx="8302954" cy="5092268"/>
            </a:xfrm>
            <a:prstGeom prst="rect">
              <a:avLst/>
            </a:prstGeom>
            <a:solidFill>
              <a:schemeClr val="bg1"/>
            </a:solidFill>
            <a:ln w="381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AA5406A4-58A2-764D-9921-CE80F7D73A5D}"/>
                </a:ext>
              </a:extLst>
            </p:cNvPr>
            <p:cNvSpPr/>
            <p:nvPr/>
          </p:nvSpPr>
          <p:spPr>
            <a:xfrm>
              <a:off x="2766472" y="1624227"/>
              <a:ext cx="7886288" cy="444324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矩形 37">
              <a:extLst>
                <a:ext uri="{FF2B5EF4-FFF2-40B4-BE49-F238E27FC236}">
                  <a16:creationId xmlns:a16="http://schemas.microsoft.com/office/drawing/2014/main" id="{FF1E934B-A625-05F7-1D63-E10A2CC02431}"/>
                </a:ext>
              </a:extLst>
            </p:cNvPr>
            <p:cNvSpPr/>
            <p:nvPr/>
          </p:nvSpPr>
          <p:spPr>
            <a:xfrm>
              <a:off x="4390521" y="2393978"/>
              <a:ext cx="2140281" cy="131875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a:extLst>
                <a:ext uri="{FF2B5EF4-FFF2-40B4-BE49-F238E27FC236}">
                  <a16:creationId xmlns:a16="http://schemas.microsoft.com/office/drawing/2014/main" id="{02EABB2E-1BC6-DA3F-02EA-8E36585B03EF}"/>
                </a:ext>
              </a:extLst>
            </p:cNvPr>
            <p:cNvSpPr txBox="1"/>
            <p:nvPr/>
          </p:nvSpPr>
          <p:spPr>
            <a:xfrm>
              <a:off x="4505183" y="2822523"/>
              <a:ext cx="1910956" cy="461665"/>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Control Unit</a:t>
              </a:r>
              <a:endParaRPr lang="zh-TW" altLang="en-US" sz="2400" dirty="0">
                <a:latin typeface="Times New Roman" panose="02020603050405020304" pitchFamily="18" charset="0"/>
                <a:cs typeface="Times New Roman" panose="02020603050405020304" pitchFamily="18" charset="0"/>
              </a:endParaRPr>
            </a:p>
          </p:txBody>
        </p:sp>
        <p:grpSp>
          <p:nvGrpSpPr>
            <p:cNvPr id="57" name="群組 56">
              <a:extLst>
                <a:ext uri="{FF2B5EF4-FFF2-40B4-BE49-F238E27FC236}">
                  <a16:creationId xmlns:a16="http://schemas.microsoft.com/office/drawing/2014/main" id="{80736DA8-8BA0-3561-3F45-05D13E159967}"/>
                </a:ext>
              </a:extLst>
            </p:cNvPr>
            <p:cNvGrpSpPr/>
            <p:nvPr/>
          </p:nvGrpSpPr>
          <p:grpSpPr>
            <a:xfrm>
              <a:off x="1199800" y="2891609"/>
              <a:ext cx="3190720" cy="884863"/>
              <a:chOff x="3350769" y="5520288"/>
              <a:chExt cx="3190720" cy="884863"/>
            </a:xfrm>
          </p:grpSpPr>
          <p:grpSp>
            <p:nvGrpSpPr>
              <p:cNvPr id="42" name="群組 41">
                <a:extLst>
                  <a:ext uri="{FF2B5EF4-FFF2-40B4-BE49-F238E27FC236}">
                    <a16:creationId xmlns:a16="http://schemas.microsoft.com/office/drawing/2014/main" id="{AD65675E-DE39-0617-14FB-33E91F6C2121}"/>
                  </a:ext>
                </a:extLst>
              </p:cNvPr>
              <p:cNvGrpSpPr/>
              <p:nvPr/>
            </p:nvGrpSpPr>
            <p:grpSpPr>
              <a:xfrm>
                <a:off x="3617611" y="5520288"/>
                <a:ext cx="2923878" cy="369332"/>
                <a:chOff x="3617611" y="5520288"/>
                <a:chExt cx="2923878" cy="369332"/>
              </a:xfrm>
            </p:grpSpPr>
            <p:cxnSp>
              <p:nvCxnSpPr>
                <p:cNvPr id="40" name="直線單箭頭接點 39">
                  <a:extLst>
                    <a:ext uri="{FF2B5EF4-FFF2-40B4-BE49-F238E27FC236}">
                      <a16:creationId xmlns:a16="http://schemas.microsoft.com/office/drawing/2014/main" id="{520CBCA5-E989-425E-13F5-1A9871641118}"/>
                    </a:ext>
                  </a:extLst>
                </p:cNvPr>
                <p:cNvCxnSpPr>
                  <a:cxnSpLocks/>
                </p:cNvCxnSpPr>
                <p:nvPr/>
              </p:nvCxnSpPr>
              <p:spPr>
                <a:xfrm>
                  <a:off x="4485737" y="5704954"/>
                  <a:ext cx="20557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CE60DB88-0C6C-23FC-A1BC-448BE8E6B927}"/>
                    </a:ext>
                  </a:extLst>
                </p:cNvPr>
                <p:cNvSpPr txBox="1"/>
                <p:nvPr/>
              </p:nvSpPr>
              <p:spPr>
                <a:xfrm>
                  <a:off x="3617611" y="5520288"/>
                  <a:ext cx="749723" cy="369332"/>
                </a:xfrm>
                <a:prstGeom prst="rect">
                  <a:avLst/>
                </a:prstGeom>
                <a:noFill/>
              </p:spPr>
              <p:txBody>
                <a:bodyPr wrap="square">
                  <a:spAutoFit/>
                </a:bodyPr>
                <a:lstStyle/>
                <a:p>
                  <a:pPr algn="ctr"/>
                  <a:r>
                    <a:rPr lang="en-US" altLang="zh-TW" dirty="0" err="1"/>
                    <a:t>rst_n</a:t>
                  </a:r>
                  <a:endParaRPr lang="zh-TW" altLang="en-US" dirty="0"/>
                </a:p>
              </p:txBody>
            </p:sp>
          </p:grpSp>
          <p:grpSp>
            <p:nvGrpSpPr>
              <p:cNvPr id="43" name="群組 42">
                <a:extLst>
                  <a:ext uri="{FF2B5EF4-FFF2-40B4-BE49-F238E27FC236}">
                    <a16:creationId xmlns:a16="http://schemas.microsoft.com/office/drawing/2014/main" id="{EB4E5837-B47F-EE66-23A1-47E290AFA1B4}"/>
                  </a:ext>
                </a:extLst>
              </p:cNvPr>
              <p:cNvGrpSpPr/>
              <p:nvPr/>
            </p:nvGrpSpPr>
            <p:grpSpPr>
              <a:xfrm>
                <a:off x="3617611" y="5778053"/>
                <a:ext cx="2923878" cy="369332"/>
                <a:chOff x="3617611" y="5520288"/>
                <a:chExt cx="2923878" cy="369332"/>
              </a:xfrm>
            </p:grpSpPr>
            <p:cxnSp>
              <p:nvCxnSpPr>
                <p:cNvPr id="44" name="直線單箭頭接點 43">
                  <a:extLst>
                    <a:ext uri="{FF2B5EF4-FFF2-40B4-BE49-F238E27FC236}">
                      <a16:creationId xmlns:a16="http://schemas.microsoft.com/office/drawing/2014/main" id="{6255C471-F9C2-BA9C-C116-510114CD4C2C}"/>
                    </a:ext>
                  </a:extLst>
                </p:cNvPr>
                <p:cNvCxnSpPr>
                  <a:cxnSpLocks/>
                </p:cNvCxnSpPr>
                <p:nvPr/>
              </p:nvCxnSpPr>
              <p:spPr>
                <a:xfrm>
                  <a:off x="4485737" y="5704954"/>
                  <a:ext cx="20557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40FBAA48-C430-1A2C-7A84-9B2288DDA847}"/>
                    </a:ext>
                  </a:extLst>
                </p:cNvPr>
                <p:cNvSpPr txBox="1"/>
                <p:nvPr/>
              </p:nvSpPr>
              <p:spPr>
                <a:xfrm>
                  <a:off x="3617611" y="5520288"/>
                  <a:ext cx="749723" cy="369332"/>
                </a:xfrm>
                <a:prstGeom prst="rect">
                  <a:avLst/>
                </a:prstGeom>
                <a:noFill/>
              </p:spPr>
              <p:txBody>
                <a:bodyPr wrap="square">
                  <a:spAutoFit/>
                </a:bodyPr>
                <a:lstStyle/>
                <a:p>
                  <a:pPr algn="ctr"/>
                  <a:r>
                    <a:rPr lang="en-US" altLang="zh-TW" dirty="0" err="1"/>
                    <a:t>clk</a:t>
                  </a:r>
                  <a:endParaRPr lang="zh-TW" altLang="en-US" dirty="0"/>
                </a:p>
              </p:txBody>
            </p:sp>
          </p:grpSp>
          <p:grpSp>
            <p:nvGrpSpPr>
              <p:cNvPr id="47" name="群組 46">
                <a:extLst>
                  <a:ext uri="{FF2B5EF4-FFF2-40B4-BE49-F238E27FC236}">
                    <a16:creationId xmlns:a16="http://schemas.microsoft.com/office/drawing/2014/main" id="{0ABEDD1B-88DD-B754-64BF-D9DE06CE1A25}"/>
                  </a:ext>
                </a:extLst>
              </p:cNvPr>
              <p:cNvGrpSpPr/>
              <p:nvPr/>
            </p:nvGrpSpPr>
            <p:grpSpPr>
              <a:xfrm>
                <a:off x="3350769" y="6035819"/>
                <a:ext cx="3190720" cy="369332"/>
                <a:chOff x="3350769" y="5520288"/>
                <a:chExt cx="3190720" cy="369332"/>
              </a:xfrm>
            </p:grpSpPr>
            <p:cxnSp>
              <p:nvCxnSpPr>
                <p:cNvPr id="48" name="直線單箭頭接點 47">
                  <a:extLst>
                    <a:ext uri="{FF2B5EF4-FFF2-40B4-BE49-F238E27FC236}">
                      <a16:creationId xmlns:a16="http://schemas.microsoft.com/office/drawing/2014/main" id="{DBC6DD5C-F9D2-6308-67F4-B4459336E0E4}"/>
                    </a:ext>
                  </a:extLst>
                </p:cNvPr>
                <p:cNvCxnSpPr>
                  <a:cxnSpLocks/>
                </p:cNvCxnSpPr>
                <p:nvPr/>
              </p:nvCxnSpPr>
              <p:spPr>
                <a:xfrm>
                  <a:off x="4485737" y="5704954"/>
                  <a:ext cx="205575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3049A6C1-8B80-BD4D-E222-B09B4462A58B}"/>
                    </a:ext>
                  </a:extLst>
                </p:cNvPr>
                <p:cNvSpPr txBox="1"/>
                <p:nvPr/>
              </p:nvSpPr>
              <p:spPr>
                <a:xfrm>
                  <a:off x="3350769" y="5520288"/>
                  <a:ext cx="1016566" cy="369332"/>
                </a:xfrm>
                <a:prstGeom prst="rect">
                  <a:avLst/>
                </a:prstGeom>
                <a:noFill/>
              </p:spPr>
              <p:txBody>
                <a:bodyPr wrap="square">
                  <a:spAutoFit/>
                </a:bodyPr>
                <a:lstStyle/>
                <a:p>
                  <a:pPr algn="ctr"/>
                  <a:r>
                    <a:rPr lang="en-US" altLang="zh-TW" dirty="0" err="1"/>
                    <a:t>Seq_rdy</a:t>
                  </a:r>
                  <a:endParaRPr lang="zh-TW" altLang="en-US" dirty="0"/>
                </a:p>
              </p:txBody>
            </p:sp>
          </p:grpSp>
        </p:grpSp>
        <p:sp>
          <p:nvSpPr>
            <p:cNvPr id="60" name="文字方塊 59">
              <a:extLst>
                <a:ext uri="{FF2B5EF4-FFF2-40B4-BE49-F238E27FC236}">
                  <a16:creationId xmlns:a16="http://schemas.microsoft.com/office/drawing/2014/main" id="{33672C49-9928-CE03-E0EF-5330AFA42FFA}"/>
                </a:ext>
              </a:extLst>
            </p:cNvPr>
            <p:cNvSpPr txBox="1"/>
            <p:nvPr/>
          </p:nvSpPr>
          <p:spPr>
            <a:xfrm>
              <a:off x="5780870" y="1657738"/>
              <a:ext cx="1857492" cy="465523"/>
            </a:xfrm>
            <a:prstGeom prst="rect">
              <a:avLst/>
            </a:prstGeom>
            <a:noFill/>
          </p:spPr>
          <p:txBody>
            <a:bodyPr wrap="square" rtlCol="0">
              <a:spAutoFit/>
            </a:bodyPr>
            <a:lstStyle/>
            <a:p>
              <a:pPr algn="ctr"/>
              <a:r>
                <a:rPr lang="en-US" altLang="zh-TW" sz="2400" b="1" dirty="0" err="1">
                  <a:latin typeface="Times New Roman" panose="02020603050405020304" pitchFamily="18" charset="0"/>
                  <a:cs typeface="Times New Roman" panose="02020603050405020304" pitchFamily="18" charset="0"/>
                </a:rPr>
                <a:t>Top_model</a:t>
              </a:r>
              <a:endParaRPr lang="zh-TW" altLang="en-US" sz="2400" b="1"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C5D30C32-2881-2E4F-9930-4C4BF5AABEDF}"/>
                </a:ext>
              </a:extLst>
            </p:cNvPr>
            <p:cNvSpPr/>
            <p:nvPr/>
          </p:nvSpPr>
          <p:spPr>
            <a:xfrm>
              <a:off x="4390520" y="4408291"/>
              <a:ext cx="2140281" cy="131875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4" name="文字方塊 63">
              <a:extLst>
                <a:ext uri="{FF2B5EF4-FFF2-40B4-BE49-F238E27FC236}">
                  <a16:creationId xmlns:a16="http://schemas.microsoft.com/office/drawing/2014/main" id="{04FD3C7D-6F1A-11B4-FCE4-449366B640FC}"/>
                </a:ext>
              </a:extLst>
            </p:cNvPr>
            <p:cNvSpPr txBox="1"/>
            <p:nvPr/>
          </p:nvSpPr>
          <p:spPr>
            <a:xfrm>
              <a:off x="4505182" y="4836836"/>
              <a:ext cx="1910956"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BMU</a:t>
              </a:r>
              <a:endParaRPr lang="zh-TW" altLang="en-US" sz="2400" dirty="0">
                <a:latin typeface="Times New Roman" panose="02020603050405020304" pitchFamily="18" charset="0"/>
                <a:cs typeface="Times New Roman" panose="02020603050405020304" pitchFamily="18" charset="0"/>
              </a:endParaRPr>
            </a:p>
          </p:txBody>
        </p:sp>
        <p:cxnSp>
          <p:nvCxnSpPr>
            <p:cNvPr id="65" name="直線單箭頭接點 64">
              <a:extLst>
                <a:ext uri="{FF2B5EF4-FFF2-40B4-BE49-F238E27FC236}">
                  <a16:creationId xmlns:a16="http://schemas.microsoft.com/office/drawing/2014/main" id="{1B88818D-E685-6C3F-B6B0-833D562CF788}"/>
                </a:ext>
              </a:extLst>
            </p:cNvPr>
            <p:cNvCxnSpPr>
              <a:cxnSpLocks/>
            </p:cNvCxnSpPr>
            <p:nvPr/>
          </p:nvCxnSpPr>
          <p:spPr>
            <a:xfrm>
              <a:off x="2334768" y="4836836"/>
              <a:ext cx="202766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353BE601-FB90-CF5D-0CC6-42551788841A}"/>
                </a:ext>
              </a:extLst>
            </p:cNvPr>
            <p:cNvSpPr txBox="1"/>
            <p:nvPr/>
          </p:nvSpPr>
          <p:spPr>
            <a:xfrm>
              <a:off x="1328726" y="4652170"/>
              <a:ext cx="1016566" cy="369332"/>
            </a:xfrm>
            <a:prstGeom prst="rect">
              <a:avLst/>
            </a:prstGeom>
            <a:noFill/>
          </p:spPr>
          <p:txBody>
            <a:bodyPr wrap="square">
              <a:spAutoFit/>
            </a:bodyPr>
            <a:lstStyle/>
            <a:p>
              <a:pPr algn="ctr"/>
              <a:r>
                <a:rPr lang="en-US" altLang="zh-TW" dirty="0" err="1"/>
                <a:t>rx</a:t>
              </a:r>
              <a:endParaRPr lang="zh-TW" altLang="en-US" dirty="0"/>
            </a:p>
          </p:txBody>
        </p:sp>
        <p:cxnSp>
          <p:nvCxnSpPr>
            <p:cNvPr id="78" name="直線單箭頭接點 77">
              <a:extLst>
                <a:ext uri="{FF2B5EF4-FFF2-40B4-BE49-F238E27FC236}">
                  <a16:creationId xmlns:a16="http://schemas.microsoft.com/office/drawing/2014/main" id="{81C90EC4-5ACF-BFC8-F355-E7A667E39BE0}"/>
                </a:ext>
              </a:extLst>
            </p:cNvPr>
            <p:cNvCxnSpPr>
              <a:cxnSpLocks/>
              <a:stCxn id="38" idx="2"/>
            </p:cNvCxnSpPr>
            <p:nvPr/>
          </p:nvCxnSpPr>
          <p:spPr>
            <a:xfrm flipH="1">
              <a:off x="5460660" y="3712733"/>
              <a:ext cx="2" cy="695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4B7A2C22-9092-D4CC-CBB6-863E01FB8098}"/>
                </a:ext>
              </a:extLst>
            </p:cNvPr>
            <p:cNvCxnSpPr>
              <a:cxnSpLocks/>
            </p:cNvCxnSpPr>
            <p:nvPr/>
          </p:nvCxnSpPr>
          <p:spPr>
            <a:xfrm flipH="1">
              <a:off x="5079660" y="3727956"/>
              <a:ext cx="2" cy="695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字方塊 86">
              <a:extLst>
                <a:ext uri="{FF2B5EF4-FFF2-40B4-BE49-F238E27FC236}">
                  <a16:creationId xmlns:a16="http://schemas.microsoft.com/office/drawing/2014/main" id="{D17620DB-860A-AD74-F67D-0B02DB343189}"/>
                </a:ext>
              </a:extLst>
            </p:cNvPr>
            <p:cNvSpPr txBox="1"/>
            <p:nvPr/>
          </p:nvSpPr>
          <p:spPr>
            <a:xfrm>
              <a:off x="3979856" y="3887136"/>
              <a:ext cx="1016566" cy="369332"/>
            </a:xfrm>
            <a:prstGeom prst="rect">
              <a:avLst/>
            </a:prstGeom>
            <a:noFill/>
          </p:spPr>
          <p:txBody>
            <a:bodyPr wrap="square">
              <a:spAutoFit/>
            </a:bodyPr>
            <a:lstStyle/>
            <a:p>
              <a:pPr algn="ctr"/>
              <a:r>
                <a:rPr lang="en-US" altLang="zh-TW" dirty="0" err="1"/>
                <a:t>inputBit</a:t>
              </a:r>
              <a:endParaRPr lang="zh-TW" altLang="en-US" dirty="0"/>
            </a:p>
          </p:txBody>
        </p:sp>
        <p:sp>
          <p:nvSpPr>
            <p:cNvPr id="88" name="文字方塊 87">
              <a:extLst>
                <a:ext uri="{FF2B5EF4-FFF2-40B4-BE49-F238E27FC236}">
                  <a16:creationId xmlns:a16="http://schemas.microsoft.com/office/drawing/2014/main" id="{AC3D8459-73EF-D8F3-F164-0D323694A7F4}"/>
                </a:ext>
              </a:extLst>
            </p:cNvPr>
            <p:cNvSpPr txBox="1"/>
            <p:nvPr/>
          </p:nvSpPr>
          <p:spPr>
            <a:xfrm>
              <a:off x="5634039" y="3887136"/>
              <a:ext cx="1401592" cy="369332"/>
            </a:xfrm>
            <a:prstGeom prst="rect">
              <a:avLst/>
            </a:prstGeom>
            <a:noFill/>
          </p:spPr>
          <p:txBody>
            <a:bodyPr wrap="square">
              <a:spAutoFit/>
            </a:bodyPr>
            <a:lstStyle/>
            <a:p>
              <a:pPr algn="ctr"/>
              <a:r>
                <a:rPr lang="en-US" altLang="zh-TW" dirty="0" err="1"/>
                <a:t>currentState</a:t>
              </a:r>
              <a:endParaRPr lang="zh-TW" altLang="en-US" dirty="0"/>
            </a:p>
          </p:txBody>
        </p:sp>
        <p:grpSp>
          <p:nvGrpSpPr>
            <p:cNvPr id="89" name="群組 88">
              <a:extLst>
                <a:ext uri="{FF2B5EF4-FFF2-40B4-BE49-F238E27FC236}">
                  <a16:creationId xmlns:a16="http://schemas.microsoft.com/office/drawing/2014/main" id="{43572963-7737-ABE0-148C-D3E1036EC44F}"/>
                </a:ext>
              </a:extLst>
            </p:cNvPr>
            <p:cNvGrpSpPr/>
            <p:nvPr/>
          </p:nvGrpSpPr>
          <p:grpSpPr>
            <a:xfrm>
              <a:off x="5194325" y="3898142"/>
              <a:ext cx="357535" cy="436342"/>
              <a:chOff x="2088485" y="2695478"/>
              <a:chExt cx="357535" cy="436342"/>
            </a:xfrm>
          </p:grpSpPr>
          <p:cxnSp>
            <p:nvCxnSpPr>
              <p:cNvPr id="90" name="直線接點 89">
                <a:extLst>
                  <a:ext uri="{FF2B5EF4-FFF2-40B4-BE49-F238E27FC236}">
                    <a16:creationId xmlns:a16="http://schemas.microsoft.com/office/drawing/2014/main" id="{FD83F299-DC3D-2B79-7362-9AA0D81C9D0C}"/>
                  </a:ext>
                </a:extLst>
              </p:cNvPr>
              <p:cNvCxnSpPr/>
              <p:nvPr/>
            </p:nvCxnSpPr>
            <p:spPr>
              <a:xfrm flipH="1">
                <a:off x="2255520" y="2827020"/>
                <a:ext cx="1905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文字方塊 90">
                <a:extLst>
                  <a:ext uri="{FF2B5EF4-FFF2-40B4-BE49-F238E27FC236}">
                    <a16:creationId xmlns:a16="http://schemas.microsoft.com/office/drawing/2014/main" id="{0C14AEC4-86A4-6235-B0D7-E775518D4FDE}"/>
                  </a:ext>
                </a:extLst>
              </p:cNvPr>
              <p:cNvSpPr txBox="1"/>
              <p:nvPr/>
            </p:nvSpPr>
            <p:spPr>
              <a:xfrm>
                <a:off x="2088485" y="2695478"/>
                <a:ext cx="301686" cy="369332"/>
              </a:xfrm>
              <a:prstGeom prst="rect">
                <a:avLst/>
              </a:prstGeom>
              <a:noFill/>
            </p:spPr>
            <p:txBody>
              <a:bodyPr wrap="square" rtlCol="0">
                <a:spAutoFit/>
              </a:bodyPr>
              <a:lstStyle/>
              <a:p>
                <a:r>
                  <a:rPr lang="en-US" altLang="zh-TW" dirty="0"/>
                  <a:t>2</a:t>
                </a:r>
                <a:endParaRPr lang="zh-TW" altLang="en-US" dirty="0"/>
              </a:p>
            </p:txBody>
          </p:sp>
        </p:grpSp>
        <p:sp>
          <p:nvSpPr>
            <p:cNvPr id="96" name="矩形 95">
              <a:extLst>
                <a:ext uri="{FF2B5EF4-FFF2-40B4-BE49-F238E27FC236}">
                  <a16:creationId xmlns:a16="http://schemas.microsoft.com/office/drawing/2014/main" id="{8B7F8710-D5A8-ED9B-0476-14D24AC51347}"/>
                </a:ext>
              </a:extLst>
            </p:cNvPr>
            <p:cNvSpPr/>
            <p:nvPr/>
          </p:nvSpPr>
          <p:spPr>
            <a:xfrm>
              <a:off x="8046182" y="4408291"/>
              <a:ext cx="2140281" cy="131875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文字方塊 96">
              <a:extLst>
                <a:ext uri="{FF2B5EF4-FFF2-40B4-BE49-F238E27FC236}">
                  <a16:creationId xmlns:a16="http://schemas.microsoft.com/office/drawing/2014/main" id="{587B8337-09AB-14F0-C685-21C5B8FA0F95}"/>
                </a:ext>
              </a:extLst>
            </p:cNvPr>
            <p:cNvSpPr txBox="1"/>
            <p:nvPr/>
          </p:nvSpPr>
          <p:spPr>
            <a:xfrm>
              <a:off x="8160844" y="4807092"/>
              <a:ext cx="1910956" cy="461665"/>
            </a:xfrm>
            <a:prstGeom prst="rect">
              <a:avLst/>
            </a:prstGeom>
            <a:noFill/>
          </p:spPr>
          <p:txBody>
            <a:bodyPr wrap="square" rtlCol="0">
              <a:spAutoFit/>
            </a:bodyPr>
            <a:lstStyle/>
            <a:p>
              <a:pPr algn="ctr"/>
              <a:r>
                <a:rPr lang="en-US" altLang="zh-TW" sz="2400" dirty="0">
                  <a:latin typeface="Times New Roman" panose="02020603050405020304" pitchFamily="18" charset="0"/>
                  <a:cs typeface="Times New Roman" panose="02020603050405020304" pitchFamily="18" charset="0"/>
                </a:rPr>
                <a:t>PMU</a:t>
              </a:r>
              <a:endParaRPr lang="zh-TW" altLang="en-US" sz="2400" dirty="0">
                <a:latin typeface="Times New Roman" panose="02020603050405020304" pitchFamily="18" charset="0"/>
                <a:cs typeface="Times New Roman" panose="02020603050405020304" pitchFamily="18" charset="0"/>
              </a:endParaRPr>
            </a:p>
          </p:txBody>
        </p:sp>
        <p:cxnSp>
          <p:nvCxnSpPr>
            <p:cNvPr id="99" name="接點: 肘形 98">
              <a:extLst>
                <a:ext uri="{FF2B5EF4-FFF2-40B4-BE49-F238E27FC236}">
                  <a16:creationId xmlns:a16="http://schemas.microsoft.com/office/drawing/2014/main" id="{E89527D9-D314-6D21-E2C5-F3B7864EA284}"/>
                </a:ext>
              </a:extLst>
            </p:cNvPr>
            <p:cNvCxnSpPr>
              <a:cxnSpLocks/>
              <a:endCxn id="96" idx="0"/>
            </p:cNvCxnSpPr>
            <p:nvPr/>
          </p:nvCxnSpPr>
          <p:spPr>
            <a:xfrm>
              <a:off x="5079660" y="3788644"/>
              <a:ext cx="4036663" cy="619647"/>
            </a:xfrm>
            <a:prstGeom prst="bentConnector2">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5" name="接點: 肘形 104">
              <a:extLst>
                <a:ext uri="{FF2B5EF4-FFF2-40B4-BE49-F238E27FC236}">
                  <a16:creationId xmlns:a16="http://schemas.microsoft.com/office/drawing/2014/main" id="{A7DDC933-58BD-BB22-2677-9D3577746141}"/>
                </a:ext>
              </a:extLst>
            </p:cNvPr>
            <p:cNvCxnSpPr>
              <a:cxnSpLocks/>
            </p:cNvCxnSpPr>
            <p:nvPr/>
          </p:nvCxnSpPr>
          <p:spPr>
            <a:xfrm>
              <a:off x="5456610" y="3887136"/>
              <a:ext cx="3387379" cy="505932"/>
            </a:xfrm>
            <a:prstGeom prst="bentConnector3">
              <a:avLst>
                <a:gd name="adj1" fmla="val 99940"/>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DC465E18-F936-C0A5-7140-E0CFF6F185F4}"/>
                </a:ext>
              </a:extLst>
            </p:cNvPr>
            <p:cNvCxnSpPr>
              <a:cxnSpLocks/>
              <a:stCxn id="61" idx="3"/>
              <a:endCxn id="96" idx="1"/>
            </p:cNvCxnSpPr>
            <p:nvPr/>
          </p:nvCxnSpPr>
          <p:spPr>
            <a:xfrm>
              <a:off x="6530801" y="5067669"/>
              <a:ext cx="15153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a:extLst>
                <a:ext uri="{FF2B5EF4-FFF2-40B4-BE49-F238E27FC236}">
                  <a16:creationId xmlns:a16="http://schemas.microsoft.com/office/drawing/2014/main" id="{AA1D5964-35B6-0914-32B5-B0478DE30761}"/>
                </a:ext>
              </a:extLst>
            </p:cNvPr>
            <p:cNvSpPr txBox="1"/>
            <p:nvPr/>
          </p:nvSpPr>
          <p:spPr>
            <a:xfrm>
              <a:off x="6546996" y="4554830"/>
              <a:ext cx="1607853" cy="369332"/>
            </a:xfrm>
            <a:prstGeom prst="rect">
              <a:avLst/>
            </a:prstGeom>
            <a:noFill/>
          </p:spPr>
          <p:txBody>
            <a:bodyPr wrap="square">
              <a:spAutoFit/>
            </a:bodyPr>
            <a:lstStyle/>
            <a:p>
              <a:r>
                <a:rPr lang="zh-TW" altLang="en-US" dirty="0"/>
                <a:t>hamming_dist</a:t>
              </a:r>
            </a:p>
          </p:txBody>
        </p:sp>
        <p:grpSp>
          <p:nvGrpSpPr>
            <p:cNvPr id="131" name="群組 130">
              <a:extLst>
                <a:ext uri="{FF2B5EF4-FFF2-40B4-BE49-F238E27FC236}">
                  <a16:creationId xmlns:a16="http://schemas.microsoft.com/office/drawing/2014/main" id="{9A966189-7EAC-BB9E-724E-353308665203}"/>
                </a:ext>
              </a:extLst>
            </p:cNvPr>
            <p:cNvGrpSpPr/>
            <p:nvPr/>
          </p:nvGrpSpPr>
          <p:grpSpPr>
            <a:xfrm>
              <a:off x="7031780" y="4768012"/>
              <a:ext cx="357535" cy="436342"/>
              <a:chOff x="2088485" y="2695478"/>
              <a:chExt cx="357535" cy="436342"/>
            </a:xfrm>
          </p:grpSpPr>
          <p:cxnSp>
            <p:nvCxnSpPr>
              <p:cNvPr id="132" name="直線接點 131">
                <a:extLst>
                  <a:ext uri="{FF2B5EF4-FFF2-40B4-BE49-F238E27FC236}">
                    <a16:creationId xmlns:a16="http://schemas.microsoft.com/office/drawing/2014/main" id="{06764087-AE9C-351B-78C4-2DC105AF7A28}"/>
                  </a:ext>
                </a:extLst>
              </p:cNvPr>
              <p:cNvCxnSpPr/>
              <p:nvPr/>
            </p:nvCxnSpPr>
            <p:spPr>
              <a:xfrm flipH="1">
                <a:off x="2255520" y="2827020"/>
                <a:ext cx="1905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0AF4415F-3D17-AA62-FDA3-0BB7A811A6CA}"/>
                  </a:ext>
                </a:extLst>
              </p:cNvPr>
              <p:cNvSpPr txBox="1"/>
              <p:nvPr/>
            </p:nvSpPr>
            <p:spPr>
              <a:xfrm>
                <a:off x="2088485" y="2695478"/>
                <a:ext cx="301686" cy="369332"/>
              </a:xfrm>
              <a:prstGeom prst="rect">
                <a:avLst/>
              </a:prstGeom>
              <a:noFill/>
            </p:spPr>
            <p:txBody>
              <a:bodyPr wrap="square" rtlCol="0">
                <a:spAutoFit/>
              </a:bodyPr>
              <a:lstStyle/>
              <a:p>
                <a:r>
                  <a:rPr lang="en-US" altLang="zh-TW" dirty="0"/>
                  <a:t>3</a:t>
                </a:r>
                <a:endParaRPr lang="zh-TW" altLang="en-US" dirty="0"/>
              </a:p>
            </p:txBody>
          </p:sp>
        </p:grpSp>
        <p:sp>
          <p:nvSpPr>
            <p:cNvPr id="135" name="文字方塊 134">
              <a:extLst>
                <a:ext uri="{FF2B5EF4-FFF2-40B4-BE49-F238E27FC236}">
                  <a16:creationId xmlns:a16="http://schemas.microsoft.com/office/drawing/2014/main" id="{A29275EE-2F6C-8EFB-AC6A-E6425C79003A}"/>
                </a:ext>
              </a:extLst>
            </p:cNvPr>
            <p:cNvSpPr txBox="1"/>
            <p:nvPr/>
          </p:nvSpPr>
          <p:spPr>
            <a:xfrm>
              <a:off x="5780870" y="1158704"/>
              <a:ext cx="1857492" cy="465523"/>
            </a:xfrm>
            <a:prstGeom prst="rect">
              <a:avLst/>
            </a:prstGeom>
            <a:noFill/>
          </p:spPr>
          <p:txBody>
            <a:bodyPr wrap="square" rtlCol="0">
              <a:spAutoFit/>
            </a:bodyPr>
            <a:lstStyle/>
            <a:p>
              <a:pPr algn="ctr"/>
              <a:r>
                <a:rPr lang="en-US" altLang="zh-TW" sz="2400" b="1" dirty="0">
                  <a:latin typeface="Times New Roman" panose="02020603050405020304" pitchFamily="18" charset="0"/>
                  <a:cs typeface="Times New Roman" panose="02020603050405020304" pitchFamily="18" charset="0"/>
                </a:rPr>
                <a:t>testbench</a:t>
              </a:r>
              <a:endParaRPr lang="zh-TW"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89132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C084-086A-9215-5ACE-53235E8B2B43}"/>
            </a:ext>
          </a:extLst>
        </p:cNvPr>
        <p:cNvGrpSpPr/>
        <p:nvPr/>
      </p:nvGrpSpPr>
      <p:grpSpPr>
        <a:xfrm>
          <a:off x="0" y="0"/>
          <a:ext cx="0" cy="0"/>
          <a:chOff x="0" y="0"/>
          <a:chExt cx="0" cy="0"/>
        </a:xfrm>
      </p:grpSpPr>
      <p:pic>
        <p:nvPicPr>
          <p:cNvPr id="9" name="圖片 8">
            <a:extLst>
              <a:ext uri="{FF2B5EF4-FFF2-40B4-BE49-F238E27FC236}">
                <a16:creationId xmlns:a16="http://schemas.microsoft.com/office/drawing/2014/main" id="{7BDD9577-E97D-F21A-F0EE-57F3335F0B96}"/>
              </a:ext>
            </a:extLst>
          </p:cNvPr>
          <p:cNvPicPr>
            <a:picLocks noChangeAspect="1"/>
          </p:cNvPicPr>
          <p:nvPr/>
        </p:nvPicPr>
        <p:blipFill>
          <a:blip r:embed="rId2"/>
          <a:stretch>
            <a:fillRect/>
          </a:stretch>
        </p:blipFill>
        <p:spPr>
          <a:xfrm>
            <a:off x="0" y="1235380"/>
            <a:ext cx="12192000" cy="4770498"/>
          </a:xfrm>
          <a:prstGeom prst="rect">
            <a:avLst/>
          </a:prstGeom>
        </p:spPr>
      </p:pic>
      <p:pic>
        <p:nvPicPr>
          <p:cNvPr id="4" name="圖片 3">
            <a:extLst>
              <a:ext uri="{FF2B5EF4-FFF2-40B4-BE49-F238E27FC236}">
                <a16:creationId xmlns:a16="http://schemas.microsoft.com/office/drawing/2014/main" id="{BEA7BF67-E5C3-6673-F6D7-6B492BE55092}"/>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300F5F0-FA9D-195E-37CD-EB14AB287AB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1C7652F-50DE-E8F6-65FD-3E54A28A29FB}"/>
              </a:ext>
            </a:extLst>
          </p:cNvPr>
          <p:cNvSpPr>
            <a:spLocks noGrp="1"/>
          </p:cNvSpPr>
          <p:nvPr>
            <p:ph type="sldNum" sz="quarter" idx="12"/>
          </p:nvPr>
        </p:nvSpPr>
        <p:spPr/>
        <p:txBody>
          <a:bodyPr/>
          <a:lstStyle/>
          <a:p>
            <a:fld id="{8539F7DE-D043-4C1B-A99A-5AD622BBCAEB}" type="slidenum">
              <a:rPr lang="zh-TW" altLang="en-US" smtClean="0"/>
              <a:t>129</a:t>
            </a:fld>
            <a:endParaRPr lang="zh-TW" altLang="en-US"/>
          </a:p>
        </p:txBody>
      </p:sp>
      <p:pic>
        <p:nvPicPr>
          <p:cNvPr id="6" name="圖片 5">
            <a:extLst>
              <a:ext uri="{FF2B5EF4-FFF2-40B4-BE49-F238E27FC236}">
                <a16:creationId xmlns:a16="http://schemas.microsoft.com/office/drawing/2014/main" id="{3F411EEC-3B78-9783-404E-92B8DF6A400C}"/>
              </a:ext>
            </a:extLst>
          </p:cNvPr>
          <p:cNvPicPr>
            <a:picLocks noChangeAspect="1"/>
          </p:cNvPicPr>
          <p:nvPr/>
        </p:nvPicPr>
        <p:blipFill>
          <a:blip r:embed="rId4"/>
          <a:stretch>
            <a:fillRect/>
          </a:stretch>
        </p:blipFill>
        <p:spPr>
          <a:xfrm>
            <a:off x="0" y="5434544"/>
            <a:ext cx="3246082" cy="1423456"/>
          </a:xfrm>
          <a:prstGeom prst="rect">
            <a:avLst/>
          </a:prstGeom>
          <a:ln w="28575">
            <a:solidFill>
              <a:srgbClr val="FF0000"/>
            </a:solidFill>
          </a:ln>
        </p:spPr>
      </p:pic>
    </p:spTree>
    <p:extLst>
      <p:ext uri="{BB962C8B-B14F-4D97-AF65-F5344CB8AC3E}">
        <p14:creationId xmlns:p14="http://schemas.microsoft.com/office/powerpoint/2010/main" val="284777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AEBC-2640-BA6A-E570-E04416B9321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D0D95C5-A675-1755-9E19-4A093D8CF0D3}"/>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72CB9291-3647-0D48-28FD-2F4952CD8F62}"/>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B8F1B24-4704-AD7B-622E-CAB3DAD1D087}"/>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Additive White Gaussian Noise (AWGN) Channel</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8D708032-FC4A-1D67-245F-68CA502B1EF4}"/>
              </a:ext>
            </a:extLst>
          </p:cNvPr>
          <p:cNvSpPr>
            <a:spLocks noGrp="1"/>
          </p:cNvSpPr>
          <p:nvPr>
            <p:ph type="sldNum" sz="quarter" idx="12"/>
          </p:nvPr>
        </p:nvSpPr>
        <p:spPr/>
        <p:txBody>
          <a:bodyPr/>
          <a:lstStyle/>
          <a:p>
            <a:fld id="{8539F7DE-D043-4C1B-A99A-5AD622BBCAEB}" type="slidenum">
              <a:rPr lang="zh-TW" altLang="en-US" smtClean="0"/>
              <a:t>13</a:t>
            </a:fld>
            <a:endParaRPr lang="zh-TW" altLang="en-US"/>
          </a:p>
        </p:txBody>
      </p:sp>
    </p:spTree>
    <p:extLst>
      <p:ext uri="{BB962C8B-B14F-4D97-AF65-F5344CB8AC3E}">
        <p14:creationId xmlns:p14="http://schemas.microsoft.com/office/powerpoint/2010/main" val="39945998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44110-D09D-FDBD-025B-F93F9EA66FA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7D96E56-C224-8B5A-4003-580C560DC815}"/>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4A96F99-E2CB-2081-0C9E-3A25D108D1D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5E12199-8574-F593-7A35-18B878104CDA}"/>
              </a:ext>
            </a:extLst>
          </p:cNvPr>
          <p:cNvSpPr>
            <a:spLocks noGrp="1"/>
          </p:cNvSpPr>
          <p:nvPr>
            <p:ph type="sldNum" sz="quarter" idx="12"/>
          </p:nvPr>
        </p:nvSpPr>
        <p:spPr/>
        <p:txBody>
          <a:bodyPr/>
          <a:lstStyle/>
          <a:p>
            <a:fld id="{8539F7DE-D043-4C1B-A99A-5AD622BBCAEB}" type="slidenum">
              <a:rPr lang="zh-TW" altLang="en-US" smtClean="0"/>
              <a:t>130</a:t>
            </a:fld>
            <a:endParaRPr lang="zh-TW" altLang="en-US"/>
          </a:p>
        </p:txBody>
      </p:sp>
      <p:sp>
        <p:nvSpPr>
          <p:cNvPr id="7" name="文字方塊 6">
            <a:extLst>
              <a:ext uri="{FF2B5EF4-FFF2-40B4-BE49-F238E27FC236}">
                <a16:creationId xmlns:a16="http://schemas.microsoft.com/office/drawing/2014/main" id="{63C9B762-42F9-C0F0-41B0-AACB84DC4EFA}"/>
              </a:ext>
            </a:extLst>
          </p:cNvPr>
          <p:cNvSpPr txBox="1"/>
          <p:nvPr/>
        </p:nvSpPr>
        <p:spPr>
          <a:xfrm>
            <a:off x="924560" y="2905780"/>
            <a:ext cx="10342880" cy="707886"/>
          </a:xfrm>
          <a:prstGeom prst="rect">
            <a:avLst/>
          </a:prstGeom>
          <a:noFill/>
        </p:spPr>
        <p:txBody>
          <a:bodyPr wrap="square">
            <a:spAutoFit/>
          </a:bodyPr>
          <a:lstStyle/>
          <a:p>
            <a:pPr algn="ctr"/>
            <a:r>
              <a:rPr lang="zh-TW" altLang="en-US" sz="4000" b="1" dirty="0">
                <a:latin typeface="Times New Roman" panose="02020603050405020304" pitchFamily="18" charset="0"/>
                <a:cs typeface="Times New Roman" panose="02020603050405020304" pitchFamily="18" charset="0"/>
              </a:rPr>
              <a:t>未整理</a:t>
            </a:r>
            <a:r>
              <a:rPr lang="en-US" altLang="zh-TW" sz="4000" b="1" dirty="0">
                <a:latin typeface="Times New Roman" panose="02020603050405020304" pitchFamily="18" charset="0"/>
                <a:cs typeface="Times New Roman" panose="02020603050405020304" pitchFamily="18" charset="0"/>
              </a:rPr>
              <a:t>end</a:t>
            </a:r>
            <a:endParaRPr lang="zh-TW"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36597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4D57A-7665-901F-0856-138E90D98CC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FA33734-41B1-BC92-DBCC-2F50C4D1904A}"/>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FDDC499-E918-04F4-35B1-06FDEE508EA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EAA5BA6-CE1D-144D-B7BA-71142EAC8F4E}"/>
              </a:ext>
            </a:extLst>
          </p:cNvPr>
          <p:cNvSpPr>
            <a:spLocks noGrp="1"/>
          </p:cNvSpPr>
          <p:nvPr>
            <p:ph type="sldNum" sz="quarter" idx="12"/>
          </p:nvPr>
        </p:nvSpPr>
        <p:spPr/>
        <p:txBody>
          <a:bodyPr/>
          <a:lstStyle/>
          <a:p>
            <a:fld id="{8539F7DE-D043-4C1B-A99A-5AD622BBCAEB}" type="slidenum">
              <a:rPr lang="zh-TW" altLang="en-US" smtClean="0"/>
              <a:t>131</a:t>
            </a:fld>
            <a:endParaRPr lang="zh-TW" altLang="en-US"/>
          </a:p>
        </p:txBody>
      </p:sp>
      <p:sp>
        <p:nvSpPr>
          <p:cNvPr id="3" name="文字方塊 2">
            <a:extLst>
              <a:ext uri="{FF2B5EF4-FFF2-40B4-BE49-F238E27FC236}">
                <a16:creationId xmlns:a16="http://schemas.microsoft.com/office/drawing/2014/main" id="{9FAF99E7-BE27-87A0-D201-1A7BBF4E889D}"/>
              </a:ext>
            </a:extLst>
          </p:cNvPr>
          <p:cNvSpPr txBox="1"/>
          <p:nvPr/>
        </p:nvSpPr>
        <p:spPr>
          <a:xfrm>
            <a:off x="226854" y="904641"/>
            <a:ext cx="6101080" cy="523220"/>
          </a:xfrm>
          <a:prstGeom prst="rect">
            <a:avLst/>
          </a:prstGeom>
          <a:noFill/>
        </p:spPr>
        <p:txBody>
          <a:bodyPr wrap="square">
            <a:spAutoFit/>
          </a:bodyPr>
          <a:lstStyle/>
          <a:p>
            <a:r>
              <a:rPr lang="en-US" altLang="zh-TW" sz="2800" b="1" dirty="0">
                <a:latin typeface="Times New Roman" panose="02020603050405020304" pitchFamily="18" charset="0"/>
                <a:cs typeface="Times New Roman" panose="02020603050405020304" pitchFamily="18" charset="0"/>
              </a:rPr>
              <a:t>Branch Metric Unit</a:t>
            </a:r>
          </a:p>
        </p:txBody>
      </p:sp>
      <p:sp>
        <p:nvSpPr>
          <p:cNvPr id="7" name="流程圖: 或 6">
            <a:extLst>
              <a:ext uri="{FF2B5EF4-FFF2-40B4-BE49-F238E27FC236}">
                <a16:creationId xmlns:a16="http://schemas.microsoft.com/office/drawing/2014/main" id="{04C03C66-69DB-7DE4-8489-DAA93E65E743}"/>
              </a:ext>
            </a:extLst>
          </p:cNvPr>
          <p:cNvSpPr/>
          <p:nvPr/>
        </p:nvSpPr>
        <p:spPr>
          <a:xfrm>
            <a:off x="3277394" y="3357880"/>
            <a:ext cx="720000" cy="720000"/>
          </a:xfrm>
          <a:prstGeom prst="flowChartOr">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3A0B7ABF-0E80-55D2-3CC5-4A48C9BF7C49}"/>
              </a:ext>
            </a:extLst>
          </p:cNvPr>
          <p:cNvCxnSpPr>
            <a:cxnSpLocks/>
            <a:endCxn id="7" idx="1"/>
          </p:cNvCxnSpPr>
          <p:nvPr/>
        </p:nvCxnSpPr>
        <p:spPr>
          <a:xfrm>
            <a:off x="2870200" y="2987040"/>
            <a:ext cx="512636" cy="476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3EB0B049-D4B3-219F-4EF1-2B2624FF3734}"/>
              </a:ext>
            </a:extLst>
          </p:cNvPr>
          <p:cNvCxnSpPr/>
          <p:nvPr/>
        </p:nvCxnSpPr>
        <p:spPr>
          <a:xfrm>
            <a:off x="1766824" y="2987040"/>
            <a:ext cx="1103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C37066C-E9C9-2A19-41B8-EAE8EEFF5F1C}"/>
              </a:ext>
            </a:extLst>
          </p:cNvPr>
          <p:cNvCxnSpPr>
            <a:cxnSpLocks/>
          </p:cNvCxnSpPr>
          <p:nvPr/>
        </p:nvCxnSpPr>
        <p:spPr>
          <a:xfrm rot="16200000">
            <a:off x="2883919" y="3966961"/>
            <a:ext cx="512636" cy="4762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A8CC48D8-498A-53B4-91F7-4C1334A3239E}"/>
              </a:ext>
            </a:extLst>
          </p:cNvPr>
          <p:cNvCxnSpPr/>
          <p:nvPr/>
        </p:nvCxnSpPr>
        <p:spPr>
          <a:xfrm>
            <a:off x="1798720" y="4461420"/>
            <a:ext cx="11033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6B3B21FE-B289-1D76-B9C5-772016041074}"/>
              </a:ext>
            </a:extLst>
          </p:cNvPr>
          <p:cNvGrpSpPr/>
          <p:nvPr/>
        </p:nvGrpSpPr>
        <p:grpSpPr>
          <a:xfrm>
            <a:off x="2057910" y="2642354"/>
            <a:ext cx="388110" cy="489466"/>
            <a:chOff x="2057910" y="2642354"/>
            <a:chExt cx="388110" cy="489466"/>
          </a:xfrm>
        </p:grpSpPr>
        <p:cxnSp>
          <p:nvCxnSpPr>
            <p:cNvPr id="21" name="直線接點 20">
              <a:extLst>
                <a:ext uri="{FF2B5EF4-FFF2-40B4-BE49-F238E27FC236}">
                  <a16:creationId xmlns:a16="http://schemas.microsoft.com/office/drawing/2014/main" id="{6F02E934-4403-BD75-AE3C-FFD7EC00921B}"/>
                </a:ext>
              </a:extLst>
            </p:cNvPr>
            <p:cNvCxnSpPr/>
            <p:nvPr/>
          </p:nvCxnSpPr>
          <p:spPr>
            <a:xfrm flipH="1">
              <a:off x="2255520" y="2827020"/>
              <a:ext cx="1905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17AEBE70-B157-B6D0-4A9B-221AD8D2E273}"/>
                </a:ext>
              </a:extLst>
            </p:cNvPr>
            <p:cNvSpPr txBox="1"/>
            <p:nvPr/>
          </p:nvSpPr>
          <p:spPr>
            <a:xfrm>
              <a:off x="2057910" y="2642354"/>
              <a:ext cx="301686" cy="369332"/>
            </a:xfrm>
            <a:prstGeom prst="rect">
              <a:avLst/>
            </a:prstGeom>
            <a:noFill/>
          </p:spPr>
          <p:txBody>
            <a:bodyPr wrap="none" rtlCol="0">
              <a:spAutoFit/>
            </a:bodyPr>
            <a:lstStyle/>
            <a:p>
              <a:r>
                <a:rPr lang="en-US" altLang="zh-TW" dirty="0"/>
                <a:t>2</a:t>
              </a:r>
              <a:endParaRPr lang="zh-TW" altLang="en-US" dirty="0"/>
            </a:p>
          </p:txBody>
        </p:sp>
      </p:grpSp>
      <p:grpSp>
        <p:nvGrpSpPr>
          <p:cNvPr id="24" name="群組 23">
            <a:extLst>
              <a:ext uri="{FF2B5EF4-FFF2-40B4-BE49-F238E27FC236}">
                <a16:creationId xmlns:a16="http://schemas.microsoft.com/office/drawing/2014/main" id="{45963A5A-9115-03C1-1DCD-8AD60E4068A9}"/>
              </a:ext>
            </a:extLst>
          </p:cNvPr>
          <p:cNvGrpSpPr/>
          <p:nvPr/>
        </p:nvGrpSpPr>
        <p:grpSpPr>
          <a:xfrm>
            <a:off x="2014698" y="4081399"/>
            <a:ext cx="388110" cy="489466"/>
            <a:chOff x="2057910" y="2642354"/>
            <a:chExt cx="388110" cy="489466"/>
          </a:xfrm>
        </p:grpSpPr>
        <p:cxnSp>
          <p:nvCxnSpPr>
            <p:cNvPr id="25" name="直線接點 24">
              <a:extLst>
                <a:ext uri="{FF2B5EF4-FFF2-40B4-BE49-F238E27FC236}">
                  <a16:creationId xmlns:a16="http://schemas.microsoft.com/office/drawing/2014/main" id="{BB6CD2CC-AC43-54E6-6CF2-E95BFC5D46B9}"/>
                </a:ext>
              </a:extLst>
            </p:cNvPr>
            <p:cNvCxnSpPr/>
            <p:nvPr/>
          </p:nvCxnSpPr>
          <p:spPr>
            <a:xfrm flipH="1">
              <a:off x="2255520" y="2827020"/>
              <a:ext cx="1905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ACAF2893-2831-0821-0319-807BF0EE7632}"/>
                </a:ext>
              </a:extLst>
            </p:cNvPr>
            <p:cNvSpPr txBox="1"/>
            <p:nvPr/>
          </p:nvSpPr>
          <p:spPr>
            <a:xfrm>
              <a:off x="2057910" y="2642354"/>
              <a:ext cx="301686" cy="369332"/>
            </a:xfrm>
            <a:prstGeom prst="rect">
              <a:avLst/>
            </a:prstGeom>
            <a:noFill/>
          </p:spPr>
          <p:txBody>
            <a:bodyPr wrap="none" rtlCol="0">
              <a:spAutoFit/>
            </a:bodyPr>
            <a:lstStyle/>
            <a:p>
              <a:r>
                <a:rPr lang="en-US" altLang="zh-TW" dirty="0"/>
                <a:t>2</a:t>
              </a:r>
              <a:endParaRPr lang="zh-TW" altLang="en-US" dirty="0"/>
            </a:p>
          </p:txBody>
        </p:sp>
      </p:grpSp>
      <p:sp>
        <p:nvSpPr>
          <p:cNvPr id="27" name="文字方塊 26">
            <a:extLst>
              <a:ext uri="{FF2B5EF4-FFF2-40B4-BE49-F238E27FC236}">
                <a16:creationId xmlns:a16="http://schemas.microsoft.com/office/drawing/2014/main" id="{B2EB0B0C-0BCD-EADF-26F3-17A996ECD763}"/>
              </a:ext>
            </a:extLst>
          </p:cNvPr>
          <p:cNvSpPr txBox="1"/>
          <p:nvPr/>
        </p:nvSpPr>
        <p:spPr>
          <a:xfrm>
            <a:off x="170035" y="2762488"/>
            <a:ext cx="1640577" cy="369332"/>
          </a:xfrm>
          <a:prstGeom prst="rect">
            <a:avLst/>
          </a:prstGeom>
          <a:noFill/>
        </p:spPr>
        <p:txBody>
          <a:bodyPr wrap="none" rtlCol="0">
            <a:spAutoFit/>
          </a:bodyPr>
          <a:lstStyle/>
          <a:p>
            <a:r>
              <a:rPr lang="en-US" altLang="zh-TW" dirty="0"/>
              <a:t>Expected codes</a:t>
            </a:r>
            <a:endParaRPr lang="zh-TW" altLang="en-US" dirty="0"/>
          </a:p>
        </p:txBody>
      </p:sp>
      <p:pic>
        <p:nvPicPr>
          <p:cNvPr id="28" name="圖片 27">
            <a:extLst>
              <a:ext uri="{FF2B5EF4-FFF2-40B4-BE49-F238E27FC236}">
                <a16:creationId xmlns:a16="http://schemas.microsoft.com/office/drawing/2014/main" id="{9DF44D20-0A73-E3D3-6145-1B7ED62DDCED}"/>
              </a:ext>
            </a:extLst>
          </p:cNvPr>
          <p:cNvPicPr>
            <a:picLocks noChangeAspect="1"/>
          </p:cNvPicPr>
          <p:nvPr/>
        </p:nvPicPr>
        <p:blipFill>
          <a:blip r:embed="rId4"/>
          <a:stretch>
            <a:fillRect/>
          </a:stretch>
        </p:blipFill>
        <p:spPr>
          <a:xfrm>
            <a:off x="4272651" y="1355566"/>
            <a:ext cx="6677957" cy="2000529"/>
          </a:xfrm>
          <a:prstGeom prst="rect">
            <a:avLst/>
          </a:prstGeom>
        </p:spPr>
      </p:pic>
      <p:sp>
        <p:nvSpPr>
          <p:cNvPr id="29" name="文字方塊 28">
            <a:extLst>
              <a:ext uri="{FF2B5EF4-FFF2-40B4-BE49-F238E27FC236}">
                <a16:creationId xmlns:a16="http://schemas.microsoft.com/office/drawing/2014/main" id="{C6882D25-3114-CE76-5338-17400C26C2B6}"/>
              </a:ext>
            </a:extLst>
          </p:cNvPr>
          <p:cNvSpPr txBox="1"/>
          <p:nvPr/>
        </p:nvSpPr>
        <p:spPr>
          <a:xfrm>
            <a:off x="181393" y="4270920"/>
            <a:ext cx="1623971" cy="369332"/>
          </a:xfrm>
          <a:prstGeom prst="rect">
            <a:avLst/>
          </a:prstGeom>
          <a:noFill/>
        </p:spPr>
        <p:txBody>
          <a:bodyPr wrap="none" rtlCol="0">
            <a:spAutoFit/>
          </a:bodyPr>
          <a:lstStyle/>
          <a:p>
            <a:r>
              <a:rPr lang="en-US" altLang="zh-TW" dirty="0"/>
              <a:t>Received codes</a:t>
            </a:r>
            <a:endParaRPr lang="zh-TW" altLang="en-US" dirty="0"/>
          </a:p>
        </p:txBody>
      </p:sp>
      <p:sp>
        <p:nvSpPr>
          <p:cNvPr id="31" name="文字方塊 30">
            <a:extLst>
              <a:ext uri="{FF2B5EF4-FFF2-40B4-BE49-F238E27FC236}">
                <a16:creationId xmlns:a16="http://schemas.microsoft.com/office/drawing/2014/main" id="{6295F7E9-8D0F-DB0D-8084-FDF2B21FEB76}"/>
              </a:ext>
            </a:extLst>
          </p:cNvPr>
          <p:cNvSpPr txBox="1"/>
          <p:nvPr/>
        </p:nvSpPr>
        <p:spPr>
          <a:xfrm>
            <a:off x="4632484" y="3533214"/>
            <a:ext cx="1695450" cy="369332"/>
          </a:xfrm>
          <a:prstGeom prst="rect">
            <a:avLst/>
          </a:prstGeom>
          <a:noFill/>
        </p:spPr>
        <p:txBody>
          <a:bodyPr wrap="square">
            <a:spAutoFit/>
          </a:bodyPr>
          <a:lstStyle/>
          <a:p>
            <a:r>
              <a:rPr lang="zh-TW" altLang="en-US" dirty="0"/>
              <a:t>hamming_dist</a:t>
            </a:r>
          </a:p>
        </p:txBody>
      </p:sp>
      <p:cxnSp>
        <p:nvCxnSpPr>
          <p:cNvPr id="34" name="直線單箭頭接點 33">
            <a:extLst>
              <a:ext uri="{FF2B5EF4-FFF2-40B4-BE49-F238E27FC236}">
                <a16:creationId xmlns:a16="http://schemas.microsoft.com/office/drawing/2014/main" id="{FF76269E-428F-62CA-6334-4F84ABD9BD64}"/>
              </a:ext>
            </a:extLst>
          </p:cNvPr>
          <p:cNvCxnSpPr>
            <a:cxnSpLocks/>
            <a:stCxn id="7" idx="6"/>
          </p:cNvCxnSpPr>
          <p:nvPr/>
        </p:nvCxnSpPr>
        <p:spPr>
          <a:xfrm>
            <a:off x="3997394" y="3717880"/>
            <a:ext cx="635566" cy="90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DEA02B2D-FAEB-9319-BCF1-5976CCB87439}"/>
              </a:ext>
            </a:extLst>
          </p:cNvPr>
          <p:cNvSpPr/>
          <p:nvPr/>
        </p:nvSpPr>
        <p:spPr>
          <a:xfrm>
            <a:off x="6541489" y="4570865"/>
            <a:ext cx="2140281" cy="131875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a:extLst>
              <a:ext uri="{FF2B5EF4-FFF2-40B4-BE49-F238E27FC236}">
                <a16:creationId xmlns:a16="http://schemas.microsoft.com/office/drawing/2014/main" id="{6BDF7D87-2430-DA6B-1899-0C18FAAC63F7}"/>
              </a:ext>
            </a:extLst>
          </p:cNvPr>
          <p:cNvSpPr txBox="1"/>
          <p:nvPr/>
        </p:nvSpPr>
        <p:spPr>
          <a:xfrm>
            <a:off x="6656151" y="4999410"/>
            <a:ext cx="1910956" cy="461665"/>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Control Unit</a:t>
            </a:r>
            <a:endParaRPr lang="zh-TW" altLang="en-US" sz="2400" dirty="0">
              <a:latin typeface="Times New Roman" panose="02020603050405020304" pitchFamily="18" charset="0"/>
              <a:cs typeface="Times New Roman" panose="02020603050405020304" pitchFamily="18" charset="0"/>
            </a:endParaRPr>
          </a:p>
        </p:txBody>
      </p:sp>
      <p:grpSp>
        <p:nvGrpSpPr>
          <p:cNvPr id="57" name="群組 56">
            <a:extLst>
              <a:ext uri="{FF2B5EF4-FFF2-40B4-BE49-F238E27FC236}">
                <a16:creationId xmlns:a16="http://schemas.microsoft.com/office/drawing/2014/main" id="{8AF1F820-8CC5-41E8-067D-525D834BB3A8}"/>
              </a:ext>
            </a:extLst>
          </p:cNvPr>
          <p:cNvGrpSpPr/>
          <p:nvPr/>
        </p:nvGrpSpPr>
        <p:grpSpPr>
          <a:xfrm>
            <a:off x="4917440" y="5068496"/>
            <a:ext cx="1624048" cy="884863"/>
            <a:chOff x="4917441" y="5520288"/>
            <a:chExt cx="1624048" cy="884863"/>
          </a:xfrm>
        </p:grpSpPr>
        <p:grpSp>
          <p:nvGrpSpPr>
            <p:cNvPr id="42" name="群組 41">
              <a:extLst>
                <a:ext uri="{FF2B5EF4-FFF2-40B4-BE49-F238E27FC236}">
                  <a16:creationId xmlns:a16="http://schemas.microsoft.com/office/drawing/2014/main" id="{5FDE4360-398C-9A16-76F5-61F5842F0800}"/>
                </a:ext>
              </a:extLst>
            </p:cNvPr>
            <p:cNvGrpSpPr/>
            <p:nvPr/>
          </p:nvGrpSpPr>
          <p:grpSpPr>
            <a:xfrm>
              <a:off x="5184283" y="5520288"/>
              <a:ext cx="1357206" cy="369332"/>
              <a:chOff x="5184283" y="5520288"/>
              <a:chExt cx="1357206" cy="369332"/>
            </a:xfrm>
          </p:grpSpPr>
          <p:cxnSp>
            <p:nvCxnSpPr>
              <p:cNvPr id="40" name="直線單箭頭接點 39">
                <a:extLst>
                  <a:ext uri="{FF2B5EF4-FFF2-40B4-BE49-F238E27FC236}">
                    <a16:creationId xmlns:a16="http://schemas.microsoft.com/office/drawing/2014/main" id="{EC5A4707-82C8-016F-C56B-1123E5EF2892}"/>
                  </a:ext>
                </a:extLst>
              </p:cNvPr>
              <p:cNvCxnSpPr>
                <a:cxnSpLocks/>
              </p:cNvCxnSpPr>
              <p:nvPr/>
            </p:nvCxnSpPr>
            <p:spPr>
              <a:xfrm>
                <a:off x="5905923" y="5704954"/>
                <a:ext cx="6355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DD43E9FE-67A5-52F6-7020-8636F34DEA37}"/>
                  </a:ext>
                </a:extLst>
              </p:cNvPr>
              <p:cNvSpPr txBox="1"/>
              <p:nvPr/>
            </p:nvSpPr>
            <p:spPr>
              <a:xfrm>
                <a:off x="5184283" y="5520288"/>
                <a:ext cx="749723" cy="369332"/>
              </a:xfrm>
              <a:prstGeom prst="rect">
                <a:avLst/>
              </a:prstGeom>
              <a:noFill/>
            </p:spPr>
            <p:txBody>
              <a:bodyPr wrap="square">
                <a:spAutoFit/>
              </a:bodyPr>
              <a:lstStyle/>
              <a:p>
                <a:pPr algn="ctr"/>
                <a:r>
                  <a:rPr lang="en-US" altLang="zh-TW" dirty="0" err="1"/>
                  <a:t>rst_n</a:t>
                </a:r>
                <a:endParaRPr lang="zh-TW" altLang="en-US" dirty="0"/>
              </a:p>
            </p:txBody>
          </p:sp>
        </p:grpSp>
        <p:grpSp>
          <p:nvGrpSpPr>
            <p:cNvPr id="43" name="群組 42">
              <a:extLst>
                <a:ext uri="{FF2B5EF4-FFF2-40B4-BE49-F238E27FC236}">
                  <a16:creationId xmlns:a16="http://schemas.microsoft.com/office/drawing/2014/main" id="{BAA05C4A-391F-71A0-81C0-D4E6411FE147}"/>
                </a:ext>
              </a:extLst>
            </p:cNvPr>
            <p:cNvGrpSpPr/>
            <p:nvPr/>
          </p:nvGrpSpPr>
          <p:grpSpPr>
            <a:xfrm>
              <a:off x="5184283" y="5778053"/>
              <a:ext cx="1357206" cy="369332"/>
              <a:chOff x="5184283" y="5520288"/>
              <a:chExt cx="1357206" cy="369332"/>
            </a:xfrm>
          </p:grpSpPr>
          <p:cxnSp>
            <p:nvCxnSpPr>
              <p:cNvPr id="44" name="直線單箭頭接點 43">
                <a:extLst>
                  <a:ext uri="{FF2B5EF4-FFF2-40B4-BE49-F238E27FC236}">
                    <a16:creationId xmlns:a16="http://schemas.microsoft.com/office/drawing/2014/main" id="{1DE11A13-E8D8-237A-2FD2-13058745FF38}"/>
                  </a:ext>
                </a:extLst>
              </p:cNvPr>
              <p:cNvCxnSpPr>
                <a:cxnSpLocks/>
              </p:cNvCxnSpPr>
              <p:nvPr/>
            </p:nvCxnSpPr>
            <p:spPr>
              <a:xfrm>
                <a:off x="5905923" y="5704954"/>
                <a:ext cx="6355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AAEC288-33CF-41BC-FB0B-90A579C8FC81}"/>
                  </a:ext>
                </a:extLst>
              </p:cNvPr>
              <p:cNvSpPr txBox="1"/>
              <p:nvPr/>
            </p:nvSpPr>
            <p:spPr>
              <a:xfrm>
                <a:off x="5184283" y="5520288"/>
                <a:ext cx="749723" cy="369332"/>
              </a:xfrm>
              <a:prstGeom prst="rect">
                <a:avLst/>
              </a:prstGeom>
              <a:noFill/>
            </p:spPr>
            <p:txBody>
              <a:bodyPr wrap="square">
                <a:spAutoFit/>
              </a:bodyPr>
              <a:lstStyle/>
              <a:p>
                <a:pPr algn="ctr"/>
                <a:r>
                  <a:rPr lang="en-US" altLang="zh-TW" dirty="0" err="1"/>
                  <a:t>clk</a:t>
                </a:r>
                <a:endParaRPr lang="zh-TW" altLang="en-US" dirty="0"/>
              </a:p>
            </p:txBody>
          </p:sp>
        </p:grpSp>
        <p:grpSp>
          <p:nvGrpSpPr>
            <p:cNvPr id="47" name="群組 46">
              <a:extLst>
                <a:ext uri="{FF2B5EF4-FFF2-40B4-BE49-F238E27FC236}">
                  <a16:creationId xmlns:a16="http://schemas.microsoft.com/office/drawing/2014/main" id="{E3D0EBB9-3B00-FEB5-51AD-E3256F0CDA30}"/>
                </a:ext>
              </a:extLst>
            </p:cNvPr>
            <p:cNvGrpSpPr/>
            <p:nvPr/>
          </p:nvGrpSpPr>
          <p:grpSpPr>
            <a:xfrm>
              <a:off x="4917441" y="6035819"/>
              <a:ext cx="1624048" cy="369332"/>
              <a:chOff x="4917441" y="5520288"/>
              <a:chExt cx="1624048" cy="369332"/>
            </a:xfrm>
          </p:grpSpPr>
          <p:cxnSp>
            <p:nvCxnSpPr>
              <p:cNvPr id="48" name="直線單箭頭接點 47">
                <a:extLst>
                  <a:ext uri="{FF2B5EF4-FFF2-40B4-BE49-F238E27FC236}">
                    <a16:creationId xmlns:a16="http://schemas.microsoft.com/office/drawing/2014/main" id="{98B9E0BA-6195-66A7-414F-390284F81235}"/>
                  </a:ext>
                </a:extLst>
              </p:cNvPr>
              <p:cNvCxnSpPr>
                <a:cxnSpLocks/>
              </p:cNvCxnSpPr>
              <p:nvPr/>
            </p:nvCxnSpPr>
            <p:spPr>
              <a:xfrm>
                <a:off x="5905923" y="5704954"/>
                <a:ext cx="63556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A578E384-CC9B-84B7-CE0F-797562AB7AAA}"/>
                  </a:ext>
                </a:extLst>
              </p:cNvPr>
              <p:cNvSpPr txBox="1"/>
              <p:nvPr/>
            </p:nvSpPr>
            <p:spPr>
              <a:xfrm>
                <a:off x="4917441" y="5520288"/>
                <a:ext cx="1016566" cy="369332"/>
              </a:xfrm>
              <a:prstGeom prst="rect">
                <a:avLst/>
              </a:prstGeom>
              <a:noFill/>
            </p:spPr>
            <p:txBody>
              <a:bodyPr wrap="square">
                <a:spAutoFit/>
              </a:bodyPr>
              <a:lstStyle/>
              <a:p>
                <a:pPr algn="ctr"/>
                <a:r>
                  <a:rPr lang="en-US" altLang="zh-TW" dirty="0" err="1"/>
                  <a:t>Seq_rdy</a:t>
                </a:r>
                <a:endParaRPr lang="zh-TW" altLang="en-US" dirty="0"/>
              </a:p>
            </p:txBody>
          </p:sp>
        </p:grpSp>
      </p:grpSp>
    </p:spTree>
    <p:extLst>
      <p:ext uri="{BB962C8B-B14F-4D97-AF65-F5344CB8AC3E}">
        <p14:creationId xmlns:p14="http://schemas.microsoft.com/office/powerpoint/2010/main" val="19615446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607B2-B4CD-F157-3471-08764984E98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01EF8CD-F4E7-3D6F-46E3-0CB2C7511614}"/>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4866E7E-2E84-75D7-4E95-42041710846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C78D05E-5C6E-D92B-B300-6B7D519F97B6}"/>
              </a:ext>
            </a:extLst>
          </p:cNvPr>
          <p:cNvSpPr>
            <a:spLocks noGrp="1"/>
          </p:cNvSpPr>
          <p:nvPr>
            <p:ph type="sldNum" sz="quarter" idx="12"/>
          </p:nvPr>
        </p:nvSpPr>
        <p:spPr/>
        <p:txBody>
          <a:bodyPr/>
          <a:lstStyle/>
          <a:p>
            <a:fld id="{8539F7DE-D043-4C1B-A99A-5AD622BBCAEB}" type="slidenum">
              <a:rPr lang="zh-TW" altLang="en-US" smtClean="0"/>
              <a:t>132</a:t>
            </a:fld>
            <a:endParaRPr lang="zh-TW" altLang="en-US"/>
          </a:p>
        </p:txBody>
      </p:sp>
      <p:pic>
        <p:nvPicPr>
          <p:cNvPr id="3" name="圖片 2">
            <a:extLst>
              <a:ext uri="{FF2B5EF4-FFF2-40B4-BE49-F238E27FC236}">
                <a16:creationId xmlns:a16="http://schemas.microsoft.com/office/drawing/2014/main" id="{C5BCF84E-EE34-5A73-1EC7-00F011A48BEB}"/>
              </a:ext>
            </a:extLst>
          </p:cNvPr>
          <p:cNvPicPr>
            <a:picLocks noChangeAspect="1"/>
          </p:cNvPicPr>
          <p:nvPr/>
        </p:nvPicPr>
        <p:blipFill>
          <a:blip r:embed="rId3"/>
          <a:stretch>
            <a:fillRect/>
          </a:stretch>
        </p:blipFill>
        <p:spPr>
          <a:xfrm>
            <a:off x="0" y="957160"/>
            <a:ext cx="10868628" cy="5900840"/>
          </a:xfrm>
          <a:prstGeom prst="rect">
            <a:avLst/>
          </a:prstGeom>
        </p:spPr>
      </p:pic>
    </p:spTree>
    <p:extLst>
      <p:ext uri="{BB962C8B-B14F-4D97-AF65-F5344CB8AC3E}">
        <p14:creationId xmlns:p14="http://schemas.microsoft.com/office/powerpoint/2010/main" val="25362309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45D53-AE71-D8A2-1C0C-0FFD7E3209B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E3E9848-E012-42C5-15F8-294015CE8C0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6927F2A-9512-8733-3D03-EF0265E560FC}"/>
              </a:ext>
            </a:extLst>
          </p:cNvPr>
          <p:cNvSpPr>
            <a:spLocks noGrp="1"/>
          </p:cNvSpPr>
          <p:nvPr>
            <p:ph type="sldNum" sz="quarter" idx="12"/>
          </p:nvPr>
        </p:nvSpPr>
        <p:spPr/>
        <p:txBody>
          <a:bodyPr/>
          <a:lstStyle/>
          <a:p>
            <a:fld id="{8539F7DE-D043-4C1B-A99A-5AD622BBCAEB}" type="slidenum">
              <a:rPr lang="zh-TW" altLang="en-US" smtClean="0"/>
              <a:t>133</a:t>
            </a:fld>
            <a:endParaRPr lang="zh-TW" altLang="en-US"/>
          </a:p>
        </p:txBody>
      </p:sp>
      <p:pic>
        <p:nvPicPr>
          <p:cNvPr id="6" name="圖片 5">
            <a:extLst>
              <a:ext uri="{FF2B5EF4-FFF2-40B4-BE49-F238E27FC236}">
                <a16:creationId xmlns:a16="http://schemas.microsoft.com/office/drawing/2014/main" id="{C5F5360D-BF60-D676-0D17-A1654E3E43F0}"/>
              </a:ext>
            </a:extLst>
          </p:cNvPr>
          <p:cNvPicPr>
            <a:picLocks noChangeAspect="1"/>
          </p:cNvPicPr>
          <p:nvPr/>
        </p:nvPicPr>
        <p:blipFill>
          <a:blip r:embed="rId2"/>
          <a:stretch>
            <a:fillRect/>
          </a:stretch>
        </p:blipFill>
        <p:spPr>
          <a:xfrm>
            <a:off x="585018" y="671127"/>
            <a:ext cx="11021963" cy="5515745"/>
          </a:xfrm>
          <a:prstGeom prst="rect">
            <a:avLst/>
          </a:prstGeom>
        </p:spPr>
      </p:pic>
    </p:spTree>
    <p:extLst>
      <p:ext uri="{BB962C8B-B14F-4D97-AF65-F5344CB8AC3E}">
        <p14:creationId xmlns:p14="http://schemas.microsoft.com/office/powerpoint/2010/main" val="27491441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154BB-5AB8-F8B0-6B58-72B102C1D76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3D0C12F-C9FC-D5C5-703B-2025AC115EA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6F5DB52-0BDA-5414-EC03-E8F951162E9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6925694-BF5E-0331-D78B-F8040A0F7591}"/>
              </a:ext>
            </a:extLst>
          </p:cNvPr>
          <p:cNvSpPr>
            <a:spLocks noGrp="1"/>
          </p:cNvSpPr>
          <p:nvPr>
            <p:ph type="sldNum" sz="quarter" idx="12"/>
          </p:nvPr>
        </p:nvSpPr>
        <p:spPr/>
        <p:txBody>
          <a:bodyPr/>
          <a:lstStyle/>
          <a:p>
            <a:fld id="{8539F7DE-D043-4C1B-A99A-5AD622BBCAEB}" type="slidenum">
              <a:rPr lang="zh-TW" altLang="en-US" smtClean="0"/>
              <a:t>134</a:t>
            </a:fld>
            <a:endParaRPr lang="zh-TW" altLang="en-US"/>
          </a:p>
        </p:txBody>
      </p:sp>
      <p:pic>
        <p:nvPicPr>
          <p:cNvPr id="3" name="圖片 2">
            <a:extLst>
              <a:ext uri="{FF2B5EF4-FFF2-40B4-BE49-F238E27FC236}">
                <a16:creationId xmlns:a16="http://schemas.microsoft.com/office/drawing/2014/main" id="{86582A85-F209-CAEF-C054-A4F3A41E0C9E}"/>
              </a:ext>
            </a:extLst>
          </p:cNvPr>
          <p:cNvPicPr>
            <a:picLocks noChangeAspect="1"/>
          </p:cNvPicPr>
          <p:nvPr/>
        </p:nvPicPr>
        <p:blipFill>
          <a:blip r:embed="rId3"/>
          <a:stretch>
            <a:fillRect/>
          </a:stretch>
        </p:blipFill>
        <p:spPr>
          <a:xfrm>
            <a:off x="0" y="1032803"/>
            <a:ext cx="12192000" cy="4792394"/>
          </a:xfrm>
          <a:prstGeom prst="rect">
            <a:avLst/>
          </a:prstGeom>
        </p:spPr>
      </p:pic>
    </p:spTree>
    <p:extLst>
      <p:ext uri="{BB962C8B-B14F-4D97-AF65-F5344CB8AC3E}">
        <p14:creationId xmlns:p14="http://schemas.microsoft.com/office/powerpoint/2010/main" val="37392961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B85E-B5C0-BA3C-4F4E-EEC387EE2CF5}"/>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7841143-9488-C5D7-1E04-CD15B5A2D5FE}"/>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1F694ED-ADEB-A9A0-78F3-2A00416FE59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FAD96D2-2733-2C0E-8DD8-CE5DC67876AD}"/>
              </a:ext>
            </a:extLst>
          </p:cNvPr>
          <p:cNvSpPr>
            <a:spLocks noGrp="1"/>
          </p:cNvSpPr>
          <p:nvPr>
            <p:ph type="sldNum" sz="quarter" idx="12"/>
          </p:nvPr>
        </p:nvSpPr>
        <p:spPr/>
        <p:txBody>
          <a:bodyPr/>
          <a:lstStyle/>
          <a:p>
            <a:fld id="{8539F7DE-D043-4C1B-A99A-5AD622BBCAEB}" type="slidenum">
              <a:rPr lang="zh-TW" altLang="en-US" smtClean="0"/>
              <a:t>135</a:t>
            </a:fld>
            <a:endParaRPr lang="zh-TW" altLang="en-US"/>
          </a:p>
        </p:txBody>
      </p:sp>
      <p:pic>
        <p:nvPicPr>
          <p:cNvPr id="2" name="圖片 1">
            <a:extLst>
              <a:ext uri="{FF2B5EF4-FFF2-40B4-BE49-F238E27FC236}">
                <a16:creationId xmlns:a16="http://schemas.microsoft.com/office/drawing/2014/main" id="{BFA2B7BF-8E35-DB0D-99CD-B3E19B2CA174}"/>
              </a:ext>
            </a:extLst>
          </p:cNvPr>
          <p:cNvPicPr>
            <a:picLocks noChangeAspect="1"/>
          </p:cNvPicPr>
          <p:nvPr/>
        </p:nvPicPr>
        <p:blipFill>
          <a:blip r:embed="rId3"/>
          <a:srcRect b="9208"/>
          <a:stretch/>
        </p:blipFill>
        <p:spPr>
          <a:xfrm>
            <a:off x="149434" y="1134915"/>
            <a:ext cx="10700194" cy="3557005"/>
          </a:xfrm>
          <a:prstGeom prst="rect">
            <a:avLst/>
          </a:prstGeom>
        </p:spPr>
      </p:pic>
      <p:pic>
        <p:nvPicPr>
          <p:cNvPr id="3" name="圖片 2">
            <a:extLst>
              <a:ext uri="{FF2B5EF4-FFF2-40B4-BE49-F238E27FC236}">
                <a16:creationId xmlns:a16="http://schemas.microsoft.com/office/drawing/2014/main" id="{63E8E8C4-C525-61B7-BCC1-6121F4465F19}"/>
              </a:ext>
            </a:extLst>
          </p:cNvPr>
          <p:cNvPicPr>
            <a:picLocks noChangeAspect="1"/>
          </p:cNvPicPr>
          <p:nvPr/>
        </p:nvPicPr>
        <p:blipFill>
          <a:blip r:embed="rId4"/>
          <a:srcRect b="16800"/>
          <a:stretch/>
        </p:blipFill>
        <p:spPr>
          <a:xfrm>
            <a:off x="-1" y="5193571"/>
            <a:ext cx="6677957" cy="1664429"/>
          </a:xfrm>
          <a:prstGeom prst="rect">
            <a:avLst/>
          </a:prstGeom>
          <a:ln w="28575">
            <a:solidFill>
              <a:srgbClr val="FF0000"/>
            </a:solidFill>
          </a:ln>
        </p:spPr>
      </p:pic>
      <p:pic>
        <p:nvPicPr>
          <p:cNvPr id="6" name="圖片 5">
            <a:extLst>
              <a:ext uri="{FF2B5EF4-FFF2-40B4-BE49-F238E27FC236}">
                <a16:creationId xmlns:a16="http://schemas.microsoft.com/office/drawing/2014/main" id="{B28198FB-A44C-5F3B-22EA-4D154FD76394}"/>
              </a:ext>
            </a:extLst>
          </p:cNvPr>
          <p:cNvPicPr>
            <a:picLocks noChangeAspect="1"/>
          </p:cNvPicPr>
          <p:nvPr/>
        </p:nvPicPr>
        <p:blipFill>
          <a:blip r:embed="rId5"/>
          <a:srcRect b="10327"/>
          <a:stretch/>
        </p:blipFill>
        <p:spPr>
          <a:xfrm>
            <a:off x="6818517" y="5193571"/>
            <a:ext cx="8361089" cy="3322182"/>
          </a:xfrm>
          <a:prstGeom prst="rect">
            <a:avLst/>
          </a:prstGeom>
          <a:ln w="38100">
            <a:solidFill>
              <a:schemeClr val="accent1"/>
            </a:solidFill>
          </a:ln>
        </p:spPr>
      </p:pic>
      <p:sp>
        <p:nvSpPr>
          <p:cNvPr id="8" name="矩形 7">
            <a:extLst>
              <a:ext uri="{FF2B5EF4-FFF2-40B4-BE49-F238E27FC236}">
                <a16:creationId xmlns:a16="http://schemas.microsoft.com/office/drawing/2014/main" id="{D9F50195-623E-8BA9-1F8A-38C3F702098D}"/>
              </a:ext>
            </a:extLst>
          </p:cNvPr>
          <p:cNvSpPr/>
          <p:nvPr/>
        </p:nvSpPr>
        <p:spPr>
          <a:xfrm>
            <a:off x="228453" y="1134914"/>
            <a:ext cx="3110525" cy="1410297"/>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接點: 肘形 11">
            <a:extLst>
              <a:ext uri="{FF2B5EF4-FFF2-40B4-BE49-F238E27FC236}">
                <a16:creationId xmlns:a16="http://schemas.microsoft.com/office/drawing/2014/main" id="{972C24B2-3B60-F118-466B-D3532308F6E7}"/>
              </a:ext>
            </a:extLst>
          </p:cNvPr>
          <p:cNvCxnSpPr>
            <a:cxnSpLocks/>
            <a:stCxn id="8" idx="1"/>
            <a:endCxn id="3" idx="0"/>
          </p:cNvCxnSpPr>
          <p:nvPr/>
        </p:nvCxnSpPr>
        <p:spPr>
          <a:xfrm rot="10800000" flipH="1" flipV="1">
            <a:off x="228452" y="1840063"/>
            <a:ext cx="3110525" cy="3353508"/>
          </a:xfrm>
          <a:prstGeom prst="bentConnector4">
            <a:avLst>
              <a:gd name="adj1" fmla="val -7349"/>
              <a:gd name="adj2" fmla="val 753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D28C7423-C56C-95AD-B953-BF976C162AB4}"/>
              </a:ext>
            </a:extLst>
          </p:cNvPr>
          <p:cNvCxnSpPr>
            <a:cxnSpLocks/>
            <a:stCxn id="18" idx="2"/>
            <a:endCxn id="6" idx="0"/>
          </p:cNvCxnSpPr>
          <p:nvPr/>
        </p:nvCxnSpPr>
        <p:spPr>
          <a:xfrm rot="16200000" flipH="1">
            <a:off x="6458010" y="652518"/>
            <a:ext cx="2627839" cy="6454265"/>
          </a:xfrm>
          <a:prstGeom prst="bentConnector3">
            <a:avLst>
              <a:gd name="adj1" fmla="val 85237"/>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447FF209-9E47-D6C0-00DB-5F60DFF31865}"/>
              </a:ext>
            </a:extLst>
          </p:cNvPr>
          <p:cNvSpPr/>
          <p:nvPr/>
        </p:nvSpPr>
        <p:spPr>
          <a:xfrm>
            <a:off x="3417998" y="1155435"/>
            <a:ext cx="2253598" cy="1410297"/>
          </a:xfrm>
          <a:prstGeom prst="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FE0EEAC4-063C-C336-1F33-CD8BF5940AAD}"/>
              </a:ext>
            </a:extLst>
          </p:cNvPr>
          <p:cNvPicPr>
            <a:picLocks noChangeAspect="1"/>
          </p:cNvPicPr>
          <p:nvPr/>
        </p:nvPicPr>
        <p:blipFill>
          <a:blip r:embed="rId6"/>
          <a:srcRect t="2499" b="11818"/>
          <a:stretch/>
        </p:blipFill>
        <p:spPr>
          <a:xfrm>
            <a:off x="10849627" y="2353866"/>
            <a:ext cx="7819518" cy="2258315"/>
          </a:xfrm>
          <a:prstGeom prst="rect">
            <a:avLst/>
          </a:prstGeom>
          <a:ln w="28575">
            <a:solidFill>
              <a:schemeClr val="accent2"/>
            </a:solidFill>
          </a:ln>
        </p:spPr>
      </p:pic>
      <p:sp>
        <p:nvSpPr>
          <p:cNvPr id="29" name="矩形 28">
            <a:extLst>
              <a:ext uri="{FF2B5EF4-FFF2-40B4-BE49-F238E27FC236}">
                <a16:creationId xmlns:a16="http://schemas.microsoft.com/office/drawing/2014/main" id="{320C0310-3082-3CC2-5CF1-3CF0EB4E46FB}"/>
              </a:ext>
            </a:extLst>
          </p:cNvPr>
          <p:cNvSpPr/>
          <p:nvPr/>
        </p:nvSpPr>
        <p:spPr>
          <a:xfrm>
            <a:off x="5671596" y="2565729"/>
            <a:ext cx="1205820" cy="863271"/>
          </a:xfrm>
          <a:prstGeom prst="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接點: 肘形 29">
            <a:extLst>
              <a:ext uri="{FF2B5EF4-FFF2-40B4-BE49-F238E27FC236}">
                <a16:creationId xmlns:a16="http://schemas.microsoft.com/office/drawing/2014/main" id="{ED75AE8A-DAC6-77B3-6C93-0A42778586F9}"/>
              </a:ext>
            </a:extLst>
          </p:cNvPr>
          <p:cNvCxnSpPr>
            <a:cxnSpLocks/>
            <a:stCxn id="29" idx="3"/>
            <a:endCxn id="28" idx="1"/>
          </p:cNvCxnSpPr>
          <p:nvPr/>
        </p:nvCxnSpPr>
        <p:spPr>
          <a:xfrm>
            <a:off x="6877416" y="2997365"/>
            <a:ext cx="3972211" cy="485659"/>
          </a:xfrm>
          <a:prstGeom prst="bentConnector3">
            <a:avLst>
              <a:gd name="adj1" fmla="val 2631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8917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18B5B-48C8-2382-2F35-EEBC64A2782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324DFFCE-C42B-1B87-1152-9078D758ACD6}"/>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4681D4F-4B8A-D7ED-35E2-F7614D2E929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62EF161-C7D6-8759-39CD-600ED853FEC2}"/>
              </a:ext>
            </a:extLst>
          </p:cNvPr>
          <p:cNvSpPr>
            <a:spLocks noGrp="1"/>
          </p:cNvSpPr>
          <p:nvPr>
            <p:ph type="sldNum" sz="quarter" idx="12"/>
          </p:nvPr>
        </p:nvSpPr>
        <p:spPr/>
        <p:txBody>
          <a:bodyPr/>
          <a:lstStyle/>
          <a:p>
            <a:fld id="{8539F7DE-D043-4C1B-A99A-5AD622BBCAEB}" type="slidenum">
              <a:rPr lang="zh-TW" altLang="en-US" smtClean="0"/>
              <a:t>136</a:t>
            </a:fld>
            <a:endParaRPr lang="zh-TW" altLang="en-US"/>
          </a:p>
        </p:txBody>
      </p:sp>
      <p:pic>
        <p:nvPicPr>
          <p:cNvPr id="2" name="圖片 1">
            <a:extLst>
              <a:ext uri="{FF2B5EF4-FFF2-40B4-BE49-F238E27FC236}">
                <a16:creationId xmlns:a16="http://schemas.microsoft.com/office/drawing/2014/main" id="{ABFD8533-092C-0F54-AE4A-A623BD74A850}"/>
              </a:ext>
            </a:extLst>
          </p:cNvPr>
          <p:cNvPicPr>
            <a:picLocks noChangeAspect="1"/>
          </p:cNvPicPr>
          <p:nvPr/>
        </p:nvPicPr>
        <p:blipFill>
          <a:blip r:embed="rId3"/>
          <a:stretch>
            <a:fillRect/>
          </a:stretch>
        </p:blipFill>
        <p:spPr>
          <a:xfrm>
            <a:off x="1656387" y="1244899"/>
            <a:ext cx="8879227" cy="4760979"/>
          </a:xfrm>
          <a:prstGeom prst="rect">
            <a:avLst/>
          </a:prstGeom>
        </p:spPr>
      </p:pic>
    </p:spTree>
    <p:extLst>
      <p:ext uri="{BB962C8B-B14F-4D97-AF65-F5344CB8AC3E}">
        <p14:creationId xmlns:p14="http://schemas.microsoft.com/office/powerpoint/2010/main" val="33921992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DDA63A8-241D-2786-C75F-8DA211F6A30F}"/>
              </a:ext>
            </a:extLst>
          </p:cNvPr>
          <p:cNvSpPr>
            <a:spLocks noGrp="1"/>
          </p:cNvSpPr>
          <p:nvPr>
            <p:ph type="sldNum" sz="quarter" idx="12"/>
          </p:nvPr>
        </p:nvSpPr>
        <p:spPr/>
        <p:txBody>
          <a:bodyPr/>
          <a:lstStyle/>
          <a:p>
            <a:fld id="{8539F7DE-D043-4C1B-A99A-5AD622BBCAEB}" type="slidenum">
              <a:rPr lang="zh-TW" altLang="en-US" smtClean="0"/>
              <a:t>137</a:t>
            </a:fld>
            <a:endParaRPr lang="zh-TW" altLang="en-US"/>
          </a:p>
        </p:txBody>
      </p:sp>
      <p:pic>
        <p:nvPicPr>
          <p:cNvPr id="6" name="圖片 5">
            <a:extLst>
              <a:ext uri="{FF2B5EF4-FFF2-40B4-BE49-F238E27FC236}">
                <a16:creationId xmlns:a16="http://schemas.microsoft.com/office/drawing/2014/main" id="{C880E552-DEE7-04A6-0718-EED314426B76}"/>
              </a:ext>
            </a:extLst>
          </p:cNvPr>
          <p:cNvPicPr>
            <a:picLocks noChangeAspect="1"/>
          </p:cNvPicPr>
          <p:nvPr/>
        </p:nvPicPr>
        <p:blipFill>
          <a:blip r:embed="rId2"/>
          <a:stretch>
            <a:fillRect/>
          </a:stretch>
        </p:blipFill>
        <p:spPr>
          <a:xfrm>
            <a:off x="1204230" y="404390"/>
            <a:ext cx="9783540" cy="6049219"/>
          </a:xfrm>
          <a:prstGeom prst="rect">
            <a:avLst/>
          </a:prstGeom>
        </p:spPr>
      </p:pic>
    </p:spTree>
    <p:extLst>
      <p:ext uri="{BB962C8B-B14F-4D97-AF65-F5344CB8AC3E}">
        <p14:creationId xmlns:p14="http://schemas.microsoft.com/office/powerpoint/2010/main" val="5445805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7E400051-A4AE-4717-51C7-C485271E9707}"/>
              </a:ext>
            </a:extLst>
          </p:cNvPr>
          <p:cNvSpPr>
            <a:spLocks noGrp="1"/>
          </p:cNvSpPr>
          <p:nvPr>
            <p:ph type="sldNum" sz="quarter" idx="12"/>
          </p:nvPr>
        </p:nvSpPr>
        <p:spPr/>
        <p:txBody>
          <a:bodyPr/>
          <a:lstStyle/>
          <a:p>
            <a:fld id="{8539F7DE-D043-4C1B-A99A-5AD622BBCAEB}" type="slidenum">
              <a:rPr lang="zh-TW" altLang="en-US" smtClean="0"/>
              <a:t>138</a:t>
            </a:fld>
            <a:endParaRPr lang="zh-TW" altLang="en-US"/>
          </a:p>
        </p:txBody>
      </p:sp>
      <p:grpSp>
        <p:nvGrpSpPr>
          <p:cNvPr id="250" name="群組 249">
            <a:extLst>
              <a:ext uri="{FF2B5EF4-FFF2-40B4-BE49-F238E27FC236}">
                <a16:creationId xmlns:a16="http://schemas.microsoft.com/office/drawing/2014/main" id="{56CB4357-A313-9A4A-DF1D-4B49CE68A0F8}"/>
              </a:ext>
            </a:extLst>
          </p:cNvPr>
          <p:cNvGrpSpPr/>
          <p:nvPr/>
        </p:nvGrpSpPr>
        <p:grpSpPr>
          <a:xfrm>
            <a:off x="0" y="1025109"/>
            <a:ext cx="14208754" cy="3415354"/>
            <a:chOff x="0" y="1025109"/>
            <a:chExt cx="14208754" cy="3415354"/>
          </a:xfrm>
        </p:grpSpPr>
        <p:sp>
          <p:nvSpPr>
            <p:cNvPr id="134" name="文字方塊 133">
              <a:extLst>
                <a:ext uri="{FF2B5EF4-FFF2-40B4-BE49-F238E27FC236}">
                  <a16:creationId xmlns:a16="http://schemas.microsoft.com/office/drawing/2014/main" id="{192C7C92-D9D7-E4FD-E96A-AB46A5E0DF90}"/>
                </a:ext>
              </a:extLst>
            </p:cNvPr>
            <p:cNvSpPr txBox="1"/>
            <p:nvPr/>
          </p:nvSpPr>
          <p:spPr>
            <a:xfrm>
              <a:off x="0" y="1152204"/>
              <a:ext cx="407484" cy="369332"/>
            </a:xfrm>
            <a:prstGeom prst="rect">
              <a:avLst/>
            </a:prstGeom>
            <a:noFill/>
          </p:spPr>
          <p:txBody>
            <a:bodyPr wrap="none" rtlCol="0">
              <a:spAutoFit/>
            </a:bodyPr>
            <a:lstStyle/>
            <a:p>
              <a:r>
                <a:rPr lang="en-US" altLang="zh-TW" dirty="0"/>
                <a:t>S0</a:t>
              </a:r>
              <a:endParaRPr lang="zh-TW" altLang="en-US" dirty="0"/>
            </a:p>
          </p:txBody>
        </p:sp>
        <p:sp>
          <p:nvSpPr>
            <p:cNvPr id="135" name="文字方塊 134">
              <a:extLst>
                <a:ext uri="{FF2B5EF4-FFF2-40B4-BE49-F238E27FC236}">
                  <a16:creationId xmlns:a16="http://schemas.microsoft.com/office/drawing/2014/main" id="{07D5FD0B-F1F9-BD68-C1F2-A2CE9F97B8E5}"/>
                </a:ext>
              </a:extLst>
            </p:cNvPr>
            <p:cNvSpPr txBox="1"/>
            <p:nvPr/>
          </p:nvSpPr>
          <p:spPr>
            <a:xfrm>
              <a:off x="0" y="2164537"/>
              <a:ext cx="407484" cy="369332"/>
            </a:xfrm>
            <a:prstGeom prst="rect">
              <a:avLst/>
            </a:prstGeom>
            <a:noFill/>
          </p:spPr>
          <p:txBody>
            <a:bodyPr wrap="none" rtlCol="0">
              <a:spAutoFit/>
            </a:bodyPr>
            <a:lstStyle/>
            <a:p>
              <a:r>
                <a:rPr lang="en-US" altLang="zh-TW" dirty="0"/>
                <a:t>S1</a:t>
              </a:r>
              <a:endParaRPr lang="zh-TW" altLang="en-US" dirty="0"/>
            </a:p>
          </p:txBody>
        </p:sp>
        <p:sp>
          <p:nvSpPr>
            <p:cNvPr id="136" name="文字方塊 135">
              <a:extLst>
                <a:ext uri="{FF2B5EF4-FFF2-40B4-BE49-F238E27FC236}">
                  <a16:creationId xmlns:a16="http://schemas.microsoft.com/office/drawing/2014/main" id="{E19B64FD-DD9A-7EBC-A536-615AB3B74F78}"/>
                </a:ext>
              </a:extLst>
            </p:cNvPr>
            <p:cNvSpPr txBox="1"/>
            <p:nvPr/>
          </p:nvSpPr>
          <p:spPr>
            <a:xfrm>
              <a:off x="0" y="3117834"/>
              <a:ext cx="407484" cy="369332"/>
            </a:xfrm>
            <a:prstGeom prst="rect">
              <a:avLst/>
            </a:prstGeom>
            <a:noFill/>
          </p:spPr>
          <p:txBody>
            <a:bodyPr wrap="none" rtlCol="0">
              <a:spAutoFit/>
            </a:bodyPr>
            <a:lstStyle/>
            <a:p>
              <a:r>
                <a:rPr lang="en-US" altLang="zh-TW" dirty="0"/>
                <a:t>S2</a:t>
              </a:r>
              <a:endParaRPr lang="zh-TW" altLang="en-US" dirty="0"/>
            </a:p>
          </p:txBody>
        </p:sp>
        <p:sp>
          <p:nvSpPr>
            <p:cNvPr id="137" name="文字方塊 136">
              <a:extLst>
                <a:ext uri="{FF2B5EF4-FFF2-40B4-BE49-F238E27FC236}">
                  <a16:creationId xmlns:a16="http://schemas.microsoft.com/office/drawing/2014/main" id="{329603E8-344D-3B1A-DF1D-BFF4838CC563}"/>
                </a:ext>
              </a:extLst>
            </p:cNvPr>
            <p:cNvSpPr txBox="1"/>
            <p:nvPr/>
          </p:nvSpPr>
          <p:spPr>
            <a:xfrm>
              <a:off x="0" y="4071131"/>
              <a:ext cx="407484" cy="369332"/>
            </a:xfrm>
            <a:prstGeom prst="rect">
              <a:avLst/>
            </a:prstGeom>
            <a:noFill/>
          </p:spPr>
          <p:txBody>
            <a:bodyPr wrap="none" rtlCol="0">
              <a:spAutoFit/>
            </a:bodyPr>
            <a:lstStyle/>
            <a:p>
              <a:r>
                <a:rPr lang="en-US" altLang="zh-TW" dirty="0"/>
                <a:t>S3</a:t>
              </a:r>
              <a:endParaRPr lang="zh-TW" altLang="en-US" dirty="0"/>
            </a:p>
          </p:txBody>
        </p:sp>
        <p:sp>
          <p:nvSpPr>
            <p:cNvPr id="138" name="文字方塊 137">
              <a:extLst>
                <a:ext uri="{FF2B5EF4-FFF2-40B4-BE49-F238E27FC236}">
                  <a16:creationId xmlns:a16="http://schemas.microsoft.com/office/drawing/2014/main" id="{16B2F43C-C322-A14D-939B-9429C9BAA342}"/>
                </a:ext>
              </a:extLst>
            </p:cNvPr>
            <p:cNvSpPr txBox="1"/>
            <p:nvPr/>
          </p:nvSpPr>
          <p:spPr>
            <a:xfrm>
              <a:off x="374248" y="1152204"/>
              <a:ext cx="418704" cy="369332"/>
            </a:xfrm>
            <a:prstGeom prst="rect">
              <a:avLst/>
            </a:prstGeom>
            <a:noFill/>
          </p:spPr>
          <p:txBody>
            <a:bodyPr wrap="none" rtlCol="0">
              <a:spAutoFit/>
            </a:bodyPr>
            <a:lstStyle/>
            <a:p>
              <a:r>
                <a:rPr lang="en-US" altLang="zh-TW" dirty="0">
                  <a:solidFill>
                    <a:srgbClr val="FF0000"/>
                  </a:solidFill>
                </a:rPr>
                <a:t>00</a:t>
              </a:r>
              <a:endParaRPr lang="zh-TW" altLang="en-US" dirty="0">
                <a:solidFill>
                  <a:srgbClr val="FF0000"/>
                </a:solidFill>
              </a:endParaRPr>
            </a:p>
          </p:txBody>
        </p:sp>
        <p:sp>
          <p:nvSpPr>
            <p:cNvPr id="139" name="文字方塊 138">
              <a:extLst>
                <a:ext uri="{FF2B5EF4-FFF2-40B4-BE49-F238E27FC236}">
                  <a16:creationId xmlns:a16="http://schemas.microsoft.com/office/drawing/2014/main" id="{2CEFB310-7FBB-47D2-407F-840C1416CE19}"/>
                </a:ext>
              </a:extLst>
            </p:cNvPr>
            <p:cNvSpPr txBox="1"/>
            <p:nvPr/>
          </p:nvSpPr>
          <p:spPr>
            <a:xfrm>
              <a:off x="374248" y="2164537"/>
              <a:ext cx="418704" cy="369332"/>
            </a:xfrm>
            <a:prstGeom prst="rect">
              <a:avLst/>
            </a:prstGeom>
            <a:noFill/>
          </p:spPr>
          <p:txBody>
            <a:bodyPr wrap="none" rtlCol="0">
              <a:spAutoFit/>
            </a:bodyPr>
            <a:lstStyle/>
            <a:p>
              <a:r>
                <a:rPr lang="en-US" altLang="zh-TW" dirty="0">
                  <a:solidFill>
                    <a:srgbClr val="FF0000"/>
                  </a:solidFill>
                </a:rPr>
                <a:t>01</a:t>
              </a:r>
              <a:endParaRPr lang="zh-TW" altLang="en-US" dirty="0">
                <a:solidFill>
                  <a:srgbClr val="FF0000"/>
                </a:solidFill>
              </a:endParaRPr>
            </a:p>
          </p:txBody>
        </p:sp>
        <p:sp>
          <p:nvSpPr>
            <p:cNvPr id="140" name="文字方塊 139">
              <a:extLst>
                <a:ext uri="{FF2B5EF4-FFF2-40B4-BE49-F238E27FC236}">
                  <a16:creationId xmlns:a16="http://schemas.microsoft.com/office/drawing/2014/main" id="{FBEA0123-8393-760E-B11B-9C33DF7A18E2}"/>
                </a:ext>
              </a:extLst>
            </p:cNvPr>
            <p:cNvSpPr txBox="1"/>
            <p:nvPr/>
          </p:nvSpPr>
          <p:spPr>
            <a:xfrm>
              <a:off x="374248" y="3117834"/>
              <a:ext cx="418704" cy="369332"/>
            </a:xfrm>
            <a:prstGeom prst="rect">
              <a:avLst/>
            </a:prstGeom>
            <a:noFill/>
          </p:spPr>
          <p:txBody>
            <a:bodyPr wrap="none" rtlCol="0">
              <a:spAutoFit/>
            </a:bodyPr>
            <a:lstStyle/>
            <a:p>
              <a:r>
                <a:rPr lang="en-US" altLang="zh-TW" dirty="0">
                  <a:solidFill>
                    <a:srgbClr val="FF0000"/>
                  </a:solidFill>
                </a:rPr>
                <a:t>10</a:t>
              </a:r>
              <a:endParaRPr lang="zh-TW" altLang="en-US" dirty="0">
                <a:solidFill>
                  <a:srgbClr val="FF0000"/>
                </a:solidFill>
              </a:endParaRPr>
            </a:p>
          </p:txBody>
        </p:sp>
        <p:sp>
          <p:nvSpPr>
            <p:cNvPr id="141" name="文字方塊 140">
              <a:extLst>
                <a:ext uri="{FF2B5EF4-FFF2-40B4-BE49-F238E27FC236}">
                  <a16:creationId xmlns:a16="http://schemas.microsoft.com/office/drawing/2014/main" id="{A98F4101-530D-F465-BD74-37A168449491}"/>
                </a:ext>
              </a:extLst>
            </p:cNvPr>
            <p:cNvSpPr txBox="1"/>
            <p:nvPr/>
          </p:nvSpPr>
          <p:spPr>
            <a:xfrm>
              <a:off x="374248" y="4071131"/>
              <a:ext cx="418704" cy="369332"/>
            </a:xfrm>
            <a:prstGeom prst="rect">
              <a:avLst/>
            </a:prstGeom>
            <a:noFill/>
          </p:spPr>
          <p:txBody>
            <a:bodyPr wrap="none" rtlCol="0">
              <a:spAutoFit/>
            </a:bodyPr>
            <a:lstStyle/>
            <a:p>
              <a:r>
                <a:rPr lang="en-US" altLang="zh-TW" dirty="0">
                  <a:solidFill>
                    <a:srgbClr val="FF0000"/>
                  </a:solidFill>
                </a:rPr>
                <a:t>11</a:t>
              </a:r>
              <a:endParaRPr lang="zh-TW" altLang="en-US" dirty="0">
                <a:solidFill>
                  <a:srgbClr val="FF0000"/>
                </a:solidFill>
              </a:endParaRPr>
            </a:p>
          </p:txBody>
        </p:sp>
        <p:grpSp>
          <p:nvGrpSpPr>
            <p:cNvPr id="149" name="群組 148">
              <a:extLst>
                <a:ext uri="{FF2B5EF4-FFF2-40B4-BE49-F238E27FC236}">
                  <a16:creationId xmlns:a16="http://schemas.microsoft.com/office/drawing/2014/main" id="{73898346-9A2E-8524-8A8F-C47ECC53BFDB}"/>
                </a:ext>
              </a:extLst>
            </p:cNvPr>
            <p:cNvGrpSpPr/>
            <p:nvPr/>
          </p:nvGrpSpPr>
          <p:grpSpPr>
            <a:xfrm>
              <a:off x="821380" y="1025109"/>
              <a:ext cx="3618427" cy="3397619"/>
              <a:chOff x="821380" y="1022613"/>
              <a:chExt cx="3618427" cy="3397619"/>
            </a:xfrm>
          </p:grpSpPr>
          <p:sp>
            <p:nvSpPr>
              <p:cNvPr id="117" name="橢圓 116">
                <a:extLst>
                  <a:ext uri="{FF2B5EF4-FFF2-40B4-BE49-F238E27FC236}">
                    <a16:creationId xmlns:a16="http://schemas.microsoft.com/office/drawing/2014/main" id="{BD3EEC99-641A-C09D-00F3-FF1AB1D74118}"/>
                  </a:ext>
                </a:extLst>
              </p:cNvPr>
              <p:cNvSpPr/>
              <p:nvPr/>
            </p:nvSpPr>
            <p:spPr>
              <a:xfrm>
                <a:off x="821380" y="309686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a:extLst>
                  <a:ext uri="{FF2B5EF4-FFF2-40B4-BE49-F238E27FC236}">
                    <a16:creationId xmlns:a16="http://schemas.microsoft.com/office/drawing/2014/main" id="{F17A184E-7E3B-C2A6-E9CA-783A254A7CE0}"/>
                  </a:ext>
                </a:extLst>
              </p:cNvPr>
              <p:cNvSpPr/>
              <p:nvPr/>
            </p:nvSpPr>
            <p:spPr>
              <a:xfrm>
                <a:off x="821380" y="2133491"/>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a:extLst>
                  <a:ext uri="{FF2B5EF4-FFF2-40B4-BE49-F238E27FC236}">
                    <a16:creationId xmlns:a16="http://schemas.microsoft.com/office/drawing/2014/main" id="{EC54AC70-215F-CC61-68EA-0530877693CD}"/>
                  </a:ext>
                </a:extLst>
              </p:cNvPr>
              <p:cNvSpPr/>
              <p:nvPr/>
            </p:nvSpPr>
            <p:spPr>
              <a:xfrm>
                <a:off x="821380"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a:extLst>
                  <a:ext uri="{FF2B5EF4-FFF2-40B4-BE49-F238E27FC236}">
                    <a16:creationId xmlns:a16="http://schemas.microsoft.com/office/drawing/2014/main" id="{0D8B3195-C464-C732-EDC4-C5A9D3DA8244}"/>
                  </a:ext>
                </a:extLst>
              </p:cNvPr>
              <p:cNvSpPr/>
              <p:nvPr/>
            </p:nvSpPr>
            <p:spPr>
              <a:xfrm>
                <a:off x="821380" y="1170120"/>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a:extLst>
                  <a:ext uri="{FF2B5EF4-FFF2-40B4-BE49-F238E27FC236}">
                    <a16:creationId xmlns:a16="http://schemas.microsoft.com/office/drawing/2014/main" id="{17808618-3144-9F9C-46A8-61250E4C65D9}"/>
                  </a:ext>
                </a:extLst>
              </p:cNvPr>
              <p:cNvSpPr/>
              <p:nvPr/>
            </p:nvSpPr>
            <p:spPr>
              <a:xfrm>
                <a:off x="4079807" y="309620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a:extLst>
                  <a:ext uri="{FF2B5EF4-FFF2-40B4-BE49-F238E27FC236}">
                    <a16:creationId xmlns:a16="http://schemas.microsoft.com/office/drawing/2014/main" id="{C055FDC9-454F-2999-4147-349831AF70DE}"/>
                  </a:ext>
                </a:extLst>
              </p:cNvPr>
              <p:cNvSpPr/>
              <p:nvPr/>
            </p:nvSpPr>
            <p:spPr>
              <a:xfrm>
                <a:off x="4079807" y="213217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a:extLst>
                  <a:ext uri="{FF2B5EF4-FFF2-40B4-BE49-F238E27FC236}">
                    <a16:creationId xmlns:a16="http://schemas.microsoft.com/office/drawing/2014/main" id="{73F8346B-E965-238F-30A1-666B9033D9C5}"/>
                  </a:ext>
                </a:extLst>
              </p:cNvPr>
              <p:cNvSpPr/>
              <p:nvPr/>
            </p:nvSpPr>
            <p:spPr>
              <a:xfrm>
                <a:off x="4079807"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a:extLst>
                  <a:ext uri="{FF2B5EF4-FFF2-40B4-BE49-F238E27FC236}">
                    <a16:creationId xmlns:a16="http://schemas.microsoft.com/office/drawing/2014/main" id="{42A01CF5-C798-C83D-E2CB-8517CC21E145}"/>
                  </a:ext>
                </a:extLst>
              </p:cNvPr>
              <p:cNvSpPr/>
              <p:nvPr/>
            </p:nvSpPr>
            <p:spPr>
              <a:xfrm>
                <a:off x="4079807" y="116814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5" name="直線單箭頭接點 124">
                <a:extLst>
                  <a:ext uri="{FF2B5EF4-FFF2-40B4-BE49-F238E27FC236}">
                    <a16:creationId xmlns:a16="http://schemas.microsoft.com/office/drawing/2014/main" id="{17470848-483B-4C3F-C708-C2AE93E3227F}"/>
                  </a:ext>
                </a:extLst>
              </p:cNvPr>
              <p:cNvCxnSpPr>
                <a:stCxn id="120" idx="6"/>
                <a:endCxn id="121" idx="2"/>
              </p:cNvCxnSpPr>
              <p:nvPr/>
            </p:nvCxnSpPr>
            <p:spPr>
              <a:xfrm>
                <a:off x="1181380" y="1350120"/>
                <a:ext cx="2898427" cy="19260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BC7B6E35-82E2-A23E-429B-62B83E60F37E}"/>
                  </a:ext>
                </a:extLst>
              </p:cNvPr>
              <p:cNvCxnSpPr>
                <a:cxnSpLocks/>
                <a:stCxn id="120" idx="6"/>
                <a:endCxn id="124" idx="2"/>
              </p:cNvCxnSpPr>
              <p:nvPr/>
            </p:nvCxnSpPr>
            <p:spPr>
              <a:xfrm flipV="1">
                <a:off x="1181380" y="1348143"/>
                <a:ext cx="2898427"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B77C85C-FA88-5F71-CA71-8922F76F6B23}"/>
                  </a:ext>
                </a:extLst>
              </p:cNvPr>
              <p:cNvCxnSpPr>
                <a:cxnSpLocks/>
                <a:stCxn id="118" idx="6"/>
                <a:endCxn id="121" idx="2"/>
              </p:cNvCxnSpPr>
              <p:nvPr/>
            </p:nvCxnSpPr>
            <p:spPr>
              <a:xfrm>
                <a:off x="1181380" y="2313491"/>
                <a:ext cx="2898427" cy="96271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3165C25A-8027-0978-55A1-9FE1C57BCAD7}"/>
                  </a:ext>
                </a:extLst>
              </p:cNvPr>
              <p:cNvCxnSpPr>
                <a:cxnSpLocks/>
                <a:stCxn id="118" idx="6"/>
                <a:endCxn id="124" idx="2"/>
              </p:cNvCxnSpPr>
              <p:nvPr/>
            </p:nvCxnSpPr>
            <p:spPr>
              <a:xfrm flipV="1">
                <a:off x="1181380" y="1348143"/>
                <a:ext cx="2898427" cy="965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431C1254-C614-4CCE-DFEB-02FCFACC4597}"/>
                  </a:ext>
                </a:extLst>
              </p:cNvPr>
              <p:cNvCxnSpPr>
                <a:cxnSpLocks/>
                <a:stCxn id="117" idx="6"/>
                <a:endCxn id="122" idx="2"/>
              </p:cNvCxnSpPr>
              <p:nvPr/>
            </p:nvCxnSpPr>
            <p:spPr>
              <a:xfrm flipV="1">
                <a:off x="1181380" y="2312173"/>
                <a:ext cx="2898427" cy="9646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70C495F9-3947-3DA0-5603-F46428FD0A76}"/>
                  </a:ext>
                </a:extLst>
              </p:cNvPr>
              <p:cNvCxnSpPr>
                <a:cxnSpLocks/>
                <a:stCxn id="117" idx="6"/>
                <a:endCxn id="123" idx="2"/>
              </p:cNvCxnSpPr>
              <p:nvPr/>
            </p:nvCxnSpPr>
            <p:spPr>
              <a:xfrm>
                <a:off x="1181380" y="3276862"/>
                <a:ext cx="2898427" cy="963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E9ACC3F1-F362-A809-1348-0F7960977E3C}"/>
                  </a:ext>
                </a:extLst>
              </p:cNvPr>
              <p:cNvCxnSpPr>
                <a:cxnSpLocks/>
                <a:stCxn id="119" idx="6"/>
                <a:endCxn id="122" idx="2"/>
              </p:cNvCxnSpPr>
              <p:nvPr/>
            </p:nvCxnSpPr>
            <p:spPr>
              <a:xfrm flipV="1">
                <a:off x="1181380" y="2312173"/>
                <a:ext cx="2898427" cy="192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1FF6DFC1-0740-F176-7F06-8B9C67B92FE4}"/>
                  </a:ext>
                </a:extLst>
              </p:cNvPr>
              <p:cNvCxnSpPr>
                <a:cxnSpLocks/>
                <a:stCxn id="119" idx="6"/>
                <a:endCxn id="123" idx="2"/>
              </p:cNvCxnSpPr>
              <p:nvPr/>
            </p:nvCxnSpPr>
            <p:spPr>
              <a:xfrm>
                <a:off x="1181380" y="4240232"/>
                <a:ext cx="2898427"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3" name="文字方塊 132">
                <a:extLst>
                  <a:ext uri="{FF2B5EF4-FFF2-40B4-BE49-F238E27FC236}">
                    <a16:creationId xmlns:a16="http://schemas.microsoft.com/office/drawing/2014/main" id="{A33E97AC-C287-DA3F-5DC4-B7EA8EC01FE4}"/>
                  </a:ext>
                </a:extLst>
              </p:cNvPr>
              <p:cNvSpPr txBox="1"/>
              <p:nvPr/>
            </p:nvSpPr>
            <p:spPr>
              <a:xfrm>
                <a:off x="2370805" y="1022613"/>
                <a:ext cx="625492" cy="369332"/>
              </a:xfrm>
              <a:prstGeom prst="rect">
                <a:avLst/>
              </a:prstGeom>
              <a:noFill/>
            </p:spPr>
            <p:txBody>
              <a:bodyPr wrap="none" rtlCol="0">
                <a:spAutoFit/>
              </a:bodyPr>
              <a:lstStyle/>
              <a:p>
                <a:r>
                  <a:rPr lang="en-US" altLang="zh-TW" dirty="0"/>
                  <a:t>0/00</a:t>
                </a:r>
                <a:endParaRPr lang="zh-TW" altLang="en-US" dirty="0"/>
              </a:p>
            </p:txBody>
          </p:sp>
          <p:sp>
            <p:nvSpPr>
              <p:cNvPr id="142" name="文字方塊 141">
                <a:extLst>
                  <a:ext uri="{FF2B5EF4-FFF2-40B4-BE49-F238E27FC236}">
                    <a16:creationId xmlns:a16="http://schemas.microsoft.com/office/drawing/2014/main" id="{3FDE2080-BB84-71B0-4DCA-EA34D39151E8}"/>
                  </a:ext>
                </a:extLst>
              </p:cNvPr>
              <p:cNvSpPr txBox="1"/>
              <p:nvPr/>
            </p:nvSpPr>
            <p:spPr>
              <a:xfrm>
                <a:off x="2431673" y="1921565"/>
                <a:ext cx="625492" cy="369332"/>
              </a:xfrm>
              <a:prstGeom prst="rect">
                <a:avLst/>
              </a:prstGeom>
              <a:noFill/>
            </p:spPr>
            <p:txBody>
              <a:bodyPr wrap="none" rtlCol="0">
                <a:spAutoFit/>
              </a:bodyPr>
              <a:lstStyle/>
              <a:p>
                <a:r>
                  <a:rPr lang="en-US" altLang="zh-TW" dirty="0"/>
                  <a:t>1/11</a:t>
                </a:r>
                <a:endParaRPr lang="zh-TW" altLang="en-US" dirty="0"/>
              </a:p>
            </p:txBody>
          </p:sp>
          <p:sp>
            <p:nvSpPr>
              <p:cNvPr id="143" name="文字方塊 142">
                <a:extLst>
                  <a:ext uri="{FF2B5EF4-FFF2-40B4-BE49-F238E27FC236}">
                    <a16:creationId xmlns:a16="http://schemas.microsoft.com/office/drawing/2014/main" id="{3F952068-2E36-74B7-49CB-F3B410E956A7}"/>
                  </a:ext>
                </a:extLst>
              </p:cNvPr>
              <p:cNvSpPr txBox="1"/>
              <p:nvPr/>
            </p:nvSpPr>
            <p:spPr>
              <a:xfrm>
                <a:off x="1254102" y="1840723"/>
                <a:ext cx="625492" cy="369332"/>
              </a:xfrm>
              <a:prstGeom prst="rect">
                <a:avLst/>
              </a:prstGeom>
              <a:noFill/>
            </p:spPr>
            <p:txBody>
              <a:bodyPr wrap="none" rtlCol="0">
                <a:spAutoFit/>
              </a:bodyPr>
              <a:lstStyle/>
              <a:p>
                <a:r>
                  <a:rPr lang="en-US" altLang="zh-TW" dirty="0"/>
                  <a:t>0/11</a:t>
                </a:r>
                <a:endParaRPr lang="zh-TW" altLang="en-US" dirty="0"/>
              </a:p>
            </p:txBody>
          </p:sp>
          <p:sp>
            <p:nvSpPr>
              <p:cNvPr id="144" name="文字方塊 143">
                <a:extLst>
                  <a:ext uri="{FF2B5EF4-FFF2-40B4-BE49-F238E27FC236}">
                    <a16:creationId xmlns:a16="http://schemas.microsoft.com/office/drawing/2014/main" id="{2BA0453A-A408-F4D8-9770-1D4766CA3920}"/>
                  </a:ext>
                </a:extLst>
              </p:cNvPr>
              <p:cNvSpPr txBox="1"/>
              <p:nvPr/>
            </p:nvSpPr>
            <p:spPr>
              <a:xfrm>
                <a:off x="1895851" y="2305354"/>
                <a:ext cx="625492" cy="369332"/>
              </a:xfrm>
              <a:prstGeom prst="rect">
                <a:avLst/>
              </a:prstGeom>
              <a:noFill/>
            </p:spPr>
            <p:txBody>
              <a:bodyPr wrap="none" rtlCol="0">
                <a:spAutoFit/>
              </a:bodyPr>
              <a:lstStyle/>
              <a:p>
                <a:r>
                  <a:rPr lang="en-US" altLang="zh-TW" dirty="0"/>
                  <a:t>1/00</a:t>
                </a:r>
                <a:endParaRPr lang="zh-TW" altLang="en-US" dirty="0"/>
              </a:p>
            </p:txBody>
          </p:sp>
          <p:sp>
            <p:nvSpPr>
              <p:cNvPr id="145" name="文字方塊 144">
                <a:extLst>
                  <a:ext uri="{FF2B5EF4-FFF2-40B4-BE49-F238E27FC236}">
                    <a16:creationId xmlns:a16="http://schemas.microsoft.com/office/drawing/2014/main" id="{63ED2CA4-33FD-1421-14A2-B9107CD3659D}"/>
                  </a:ext>
                </a:extLst>
              </p:cNvPr>
              <p:cNvSpPr txBox="1"/>
              <p:nvPr/>
            </p:nvSpPr>
            <p:spPr>
              <a:xfrm>
                <a:off x="1329784" y="2810876"/>
                <a:ext cx="625492" cy="369332"/>
              </a:xfrm>
              <a:prstGeom prst="rect">
                <a:avLst/>
              </a:prstGeom>
              <a:noFill/>
            </p:spPr>
            <p:txBody>
              <a:bodyPr wrap="none" rtlCol="0">
                <a:spAutoFit/>
              </a:bodyPr>
              <a:lstStyle/>
              <a:p>
                <a:r>
                  <a:rPr lang="en-US" altLang="zh-TW" dirty="0"/>
                  <a:t>0/01</a:t>
                </a:r>
                <a:endParaRPr lang="zh-TW" altLang="en-US" dirty="0"/>
              </a:p>
            </p:txBody>
          </p:sp>
          <p:sp>
            <p:nvSpPr>
              <p:cNvPr id="146" name="文字方塊 145">
                <a:extLst>
                  <a:ext uri="{FF2B5EF4-FFF2-40B4-BE49-F238E27FC236}">
                    <a16:creationId xmlns:a16="http://schemas.microsoft.com/office/drawing/2014/main" id="{4E04200A-9C3E-7A8D-2EF9-72EA5689657F}"/>
                  </a:ext>
                </a:extLst>
              </p:cNvPr>
              <p:cNvSpPr txBox="1"/>
              <p:nvPr/>
            </p:nvSpPr>
            <p:spPr>
              <a:xfrm>
                <a:off x="2990593" y="3619489"/>
                <a:ext cx="625492" cy="369332"/>
              </a:xfrm>
              <a:prstGeom prst="rect">
                <a:avLst/>
              </a:prstGeom>
              <a:noFill/>
            </p:spPr>
            <p:txBody>
              <a:bodyPr wrap="none" rtlCol="0">
                <a:spAutoFit/>
              </a:bodyPr>
              <a:lstStyle/>
              <a:p>
                <a:r>
                  <a:rPr lang="en-US" altLang="zh-TW" dirty="0"/>
                  <a:t>1/11</a:t>
                </a:r>
                <a:endParaRPr lang="zh-TW" altLang="en-US" dirty="0"/>
              </a:p>
            </p:txBody>
          </p:sp>
          <p:sp>
            <p:nvSpPr>
              <p:cNvPr id="147" name="文字方塊 146">
                <a:extLst>
                  <a:ext uri="{FF2B5EF4-FFF2-40B4-BE49-F238E27FC236}">
                    <a16:creationId xmlns:a16="http://schemas.microsoft.com/office/drawing/2014/main" id="{B9A41A42-C4DF-6C3E-2C4F-3A53C7158281}"/>
                  </a:ext>
                </a:extLst>
              </p:cNvPr>
              <p:cNvSpPr txBox="1"/>
              <p:nvPr/>
            </p:nvSpPr>
            <p:spPr>
              <a:xfrm>
                <a:off x="1194580" y="3603547"/>
                <a:ext cx="625492" cy="369332"/>
              </a:xfrm>
              <a:prstGeom prst="rect">
                <a:avLst/>
              </a:prstGeom>
              <a:noFill/>
            </p:spPr>
            <p:txBody>
              <a:bodyPr wrap="none" rtlCol="0">
                <a:spAutoFit/>
              </a:bodyPr>
              <a:lstStyle/>
              <a:p>
                <a:r>
                  <a:rPr lang="en-US" altLang="zh-TW" dirty="0"/>
                  <a:t>0/10</a:t>
                </a:r>
                <a:endParaRPr lang="zh-TW" altLang="en-US" dirty="0"/>
              </a:p>
            </p:txBody>
          </p:sp>
          <p:sp>
            <p:nvSpPr>
              <p:cNvPr id="148" name="文字方塊 147">
                <a:extLst>
                  <a:ext uri="{FF2B5EF4-FFF2-40B4-BE49-F238E27FC236}">
                    <a16:creationId xmlns:a16="http://schemas.microsoft.com/office/drawing/2014/main" id="{86B53C26-F676-210C-A26D-70B88E81CDFB}"/>
                  </a:ext>
                </a:extLst>
              </p:cNvPr>
              <p:cNvSpPr txBox="1"/>
              <p:nvPr/>
            </p:nvSpPr>
            <p:spPr>
              <a:xfrm>
                <a:off x="2317847" y="3949866"/>
                <a:ext cx="625492" cy="369332"/>
              </a:xfrm>
              <a:prstGeom prst="rect">
                <a:avLst/>
              </a:prstGeom>
              <a:noFill/>
            </p:spPr>
            <p:txBody>
              <a:bodyPr wrap="none" rtlCol="0">
                <a:spAutoFit/>
              </a:bodyPr>
              <a:lstStyle/>
              <a:p>
                <a:r>
                  <a:rPr lang="en-US" altLang="zh-TW" dirty="0"/>
                  <a:t>1/01</a:t>
                </a:r>
                <a:endParaRPr lang="zh-TW" altLang="en-US" dirty="0"/>
              </a:p>
            </p:txBody>
          </p:sp>
        </p:grpSp>
        <p:grpSp>
          <p:nvGrpSpPr>
            <p:cNvPr id="150" name="群組 149">
              <a:extLst>
                <a:ext uri="{FF2B5EF4-FFF2-40B4-BE49-F238E27FC236}">
                  <a16:creationId xmlns:a16="http://schemas.microsoft.com/office/drawing/2014/main" id="{2B92F383-E284-BEB4-F8A5-F214A1A4EBC8}"/>
                </a:ext>
              </a:extLst>
            </p:cNvPr>
            <p:cNvGrpSpPr/>
            <p:nvPr/>
          </p:nvGrpSpPr>
          <p:grpSpPr>
            <a:xfrm>
              <a:off x="4077767" y="1025109"/>
              <a:ext cx="3618427" cy="3397619"/>
              <a:chOff x="821380" y="1022613"/>
              <a:chExt cx="3618427" cy="3397619"/>
            </a:xfrm>
          </p:grpSpPr>
          <p:sp>
            <p:nvSpPr>
              <p:cNvPr id="151" name="橢圓 150">
                <a:extLst>
                  <a:ext uri="{FF2B5EF4-FFF2-40B4-BE49-F238E27FC236}">
                    <a16:creationId xmlns:a16="http://schemas.microsoft.com/office/drawing/2014/main" id="{98D7DBF1-158E-22E8-B8ED-7F19EC64F50E}"/>
                  </a:ext>
                </a:extLst>
              </p:cNvPr>
              <p:cNvSpPr/>
              <p:nvPr/>
            </p:nvSpPr>
            <p:spPr>
              <a:xfrm>
                <a:off x="821380" y="309686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橢圓 151">
                <a:extLst>
                  <a:ext uri="{FF2B5EF4-FFF2-40B4-BE49-F238E27FC236}">
                    <a16:creationId xmlns:a16="http://schemas.microsoft.com/office/drawing/2014/main" id="{1B67CA82-AAF0-A37C-79A1-7781252F0062}"/>
                  </a:ext>
                </a:extLst>
              </p:cNvPr>
              <p:cNvSpPr/>
              <p:nvPr/>
            </p:nvSpPr>
            <p:spPr>
              <a:xfrm>
                <a:off x="821380" y="2133491"/>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152">
                <a:extLst>
                  <a:ext uri="{FF2B5EF4-FFF2-40B4-BE49-F238E27FC236}">
                    <a16:creationId xmlns:a16="http://schemas.microsoft.com/office/drawing/2014/main" id="{955DCC66-693E-0C04-7F44-E99D50AA727E}"/>
                  </a:ext>
                </a:extLst>
              </p:cNvPr>
              <p:cNvSpPr/>
              <p:nvPr/>
            </p:nvSpPr>
            <p:spPr>
              <a:xfrm>
                <a:off x="821380"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153">
                <a:extLst>
                  <a:ext uri="{FF2B5EF4-FFF2-40B4-BE49-F238E27FC236}">
                    <a16:creationId xmlns:a16="http://schemas.microsoft.com/office/drawing/2014/main" id="{AFDB2D4C-F264-9F6E-47FC-7C29ECB3E704}"/>
                  </a:ext>
                </a:extLst>
              </p:cNvPr>
              <p:cNvSpPr/>
              <p:nvPr/>
            </p:nvSpPr>
            <p:spPr>
              <a:xfrm>
                <a:off x="821380" y="1170120"/>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154">
                <a:extLst>
                  <a:ext uri="{FF2B5EF4-FFF2-40B4-BE49-F238E27FC236}">
                    <a16:creationId xmlns:a16="http://schemas.microsoft.com/office/drawing/2014/main" id="{D30EA206-5375-5302-8E7C-A61BDA148A70}"/>
                  </a:ext>
                </a:extLst>
              </p:cNvPr>
              <p:cNvSpPr/>
              <p:nvPr/>
            </p:nvSpPr>
            <p:spPr>
              <a:xfrm>
                <a:off x="4079807" y="309620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155">
                <a:extLst>
                  <a:ext uri="{FF2B5EF4-FFF2-40B4-BE49-F238E27FC236}">
                    <a16:creationId xmlns:a16="http://schemas.microsoft.com/office/drawing/2014/main" id="{AC5F6BAA-325B-30B8-1AED-FD6FCF251B0F}"/>
                  </a:ext>
                </a:extLst>
              </p:cNvPr>
              <p:cNvSpPr/>
              <p:nvPr/>
            </p:nvSpPr>
            <p:spPr>
              <a:xfrm>
                <a:off x="4079807" y="213217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a:extLst>
                  <a:ext uri="{FF2B5EF4-FFF2-40B4-BE49-F238E27FC236}">
                    <a16:creationId xmlns:a16="http://schemas.microsoft.com/office/drawing/2014/main" id="{A818C49F-A279-4D1E-3E4B-CBC06BE6FCEF}"/>
                  </a:ext>
                </a:extLst>
              </p:cNvPr>
              <p:cNvSpPr/>
              <p:nvPr/>
            </p:nvSpPr>
            <p:spPr>
              <a:xfrm>
                <a:off x="4079807"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157">
                <a:extLst>
                  <a:ext uri="{FF2B5EF4-FFF2-40B4-BE49-F238E27FC236}">
                    <a16:creationId xmlns:a16="http://schemas.microsoft.com/office/drawing/2014/main" id="{16D40011-677A-51CC-1322-F1048E1FF1D1}"/>
                  </a:ext>
                </a:extLst>
              </p:cNvPr>
              <p:cNvSpPr/>
              <p:nvPr/>
            </p:nvSpPr>
            <p:spPr>
              <a:xfrm>
                <a:off x="4079807" y="116814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9" name="直線單箭頭接點 158">
                <a:extLst>
                  <a:ext uri="{FF2B5EF4-FFF2-40B4-BE49-F238E27FC236}">
                    <a16:creationId xmlns:a16="http://schemas.microsoft.com/office/drawing/2014/main" id="{027658F2-3127-3FBB-E119-EDA94E67445E}"/>
                  </a:ext>
                </a:extLst>
              </p:cNvPr>
              <p:cNvCxnSpPr>
                <a:stCxn id="154" idx="6"/>
                <a:endCxn id="155" idx="2"/>
              </p:cNvCxnSpPr>
              <p:nvPr/>
            </p:nvCxnSpPr>
            <p:spPr>
              <a:xfrm>
                <a:off x="1181380" y="1350120"/>
                <a:ext cx="2898427" cy="19260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3F660E1E-7EB5-CF85-BD8A-8E95B0498516}"/>
                  </a:ext>
                </a:extLst>
              </p:cNvPr>
              <p:cNvCxnSpPr>
                <a:cxnSpLocks/>
                <a:stCxn id="154" idx="6"/>
                <a:endCxn id="158" idx="2"/>
              </p:cNvCxnSpPr>
              <p:nvPr/>
            </p:nvCxnSpPr>
            <p:spPr>
              <a:xfrm flipV="1">
                <a:off x="1181380" y="1348143"/>
                <a:ext cx="2898427"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B0B290C3-1AC9-AAF5-5A78-14466146B80D}"/>
                  </a:ext>
                </a:extLst>
              </p:cNvPr>
              <p:cNvCxnSpPr>
                <a:cxnSpLocks/>
                <a:stCxn id="152" idx="6"/>
                <a:endCxn id="155" idx="2"/>
              </p:cNvCxnSpPr>
              <p:nvPr/>
            </p:nvCxnSpPr>
            <p:spPr>
              <a:xfrm>
                <a:off x="1181380" y="2313491"/>
                <a:ext cx="2898427" cy="96271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E7F365D4-181E-5AA3-1839-33EB79FC7C72}"/>
                  </a:ext>
                </a:extLst>
              </p:cNvPr>
              <p:cNvCxnSpPr>
                <a:cxnSpLocks/>
                <a:stCxn id="152" idx="6"/>
                <a:endCxn id="158" idx="2"/>
              </p:cNvCxnSpPr>
              <p:nvPr/>
            </p:nvCxnSpPr>
            <p:spPr>
              <a:xfrm flipV="1">
                <a:off x="1181380" y="1348143"/>
                <a:ext cx="2898427" cy="965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F97955AF-29B4-7CD0-37BF-F1A57695A3D8}"/>
                  </a:ext>
                </a:extLst>
              </p:cNvPr>
              <p:cNvCxnSpPr>
                <a:cxnSpLocks/>
                <a:stCxn id="151" idx="6"/>
                <a:endCxn id="156" idx="2"/>
              </p:cNvCxnSpPr>
              <p:nvPr/>
            </p:nvCxnSpPr>
            <p:spPr>
              <a:xfrm flipV="1">
                <a:off x="1181380" y="2312173"/>
                <a:ext cx="2898427" cy="9646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a:extLst>
                  <a:ext uri="{FF2B5EF4-FFF2-40B4-BE49-F238E27FC236}">
                    <a16:creationId xmlns:a16="http://schemas.microsoft.com/office/drawing/2014/main" id="{CB09CD07-145E-9740-E7B9-6D91DB742559}"/>
                  </a:ext>
                </a:extLst>
              </p:cNvPr>
              <p:cNvCxnSpPr>
                <a:cxnSpLocks/>
                <a:stCxn id="151" idx="6"/>
                <a:endCxn id="157" idx="2"/>
              </p:cNvCxnSpPr>
              <p:nvPr/>
            </p:nvCxnSpPr>
            <p:spPr>
              <a:xfrm>
                <a:off x="1181380" y="3276862"/>
                <a:ext cx="2898427" cy="963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a:extLst>
                  <a:ext uri="{FF2B5EF4-FFF2-40B4-BE49-F238E27FC236}">
                    <a16:creationId xmlns:a16="http://schemas.microsoft.com/office/drawing/2014/main" id="{4C5ABDE7-F1C1-7E6F-35AA-AA584F954974}"/>
                  </a:ext>
                </a:extLst>
              </p:cNvPr>
              <p:cNvCxnSpPr>
                <a:cxnSpLocks/>
                <a:stCxn id="153" idx="6"/>
                <a:endCxn id="156" idx="2"/>
              </p:cNvCxnSpPr>
              <p:nvPr/>
            </p:nvCxnSpPr>
            <p:spPr>
              <a:xfrm flipV="1">
                <a:off x="1181380" y="2312173"/>
                <a:ext cx="2898427" cy="192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47DEE015-BBE1-2D98-F4DC-770379190F6B}"/>
                  </a:ext>
                </a:extLst>
              </p:cNvPr>
              <p:cNvCxnSpPr>
                <a:cxnSpLocks/>
                <a:stCxn id="153" idx="6"/>
                <a:endCxn id="157" idx="2"/>
              </p:cNvCxnSpPr>
              <p:nvPr/>
            </p:nvCxnSpPr>
            <p:spPr>
              <a:xfrm>
                <a:off x="1181380" y="4240232"/>
                <a:ext cx="2898427"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文字方塊 191">
                <a:extLst>
                  <a:ext uri="{FF2B5EF4-FFF2-40B4-BE49-F238E27FC236}">
                    <a16:creationId xmlns:a16="http://schemas.microsoft.com/office/drawing/2014/main" id="{62D6C55D-C5FE-668F-DCF5-510FC5C9BD0E}"/>
                  </a:ext>
                </a:extLst>
              </p:cNvPr>
              <p:cNvSpPr txBox="1"/>
              <p:nvPr/>
            </p:nvSpPr>
            <p:spPr>
              <a:xfrm>
                <a:off x="2370805" y="1022613"/>
                <a:ext cx="625492" cy="369332"/>
              </a:xfrm>
              <a:prstGeom prst="rect">
                <a:avLst/>
              </a:prstGeom>
              <a:noFill/>
            </p:spPr>
            <p:txBody>
              <a:bodyPr wrap="none" rtlCol="0">
                <a:spAutoFit/>
              </a:bodyPr>
              <a:lstStyle/>
              <a:p>
                <a:r>
                  <a:rPr lang="en-US" altLang="zh-TW" dirty="0"/>
                  <a:t>0/00</a:t>
                </a:r>
                <a:endParaRPr lang="zh-TW" altLang="en-US" dirty="0"/>
              </a:p>
            </p:txBody>
          </p:sp>
          <p:sp>
            <p:nvSpPr>
              <p:cNvPr id="193" name="文字方塊 192">
                <a:extLst>
                  <a:ext uri="{FF2B5EF4-FFF2-40B4-BE49-F238E27FC236}">
                    <a16:creationId xmlns:a16="http://schemas.microsoft.com/office/drawing/2014/main" id="{C80D0EDD-AC3C-1F21-5336-9F07A527C735}"/>
                  </a:ext>
                </a:extLst>
              </p:cNvPr>
              <p:cNvSpPr txBox="1"/>
              <p:nvPr/>
            </p:nvSpPr>
            <p:spPr>
              <a:xfrm>
                <a:off x="2431673" y="1921565"/>
                <a:ext cx="625492" cy="369332"/>
              </a:xfrm>
              <a:prstGeom prst="rect">
                <a:avLst/>
              </a:prstGeom>
              <a:noFill/>
            </p:spPr>
            <p:txBody>
              <a:bodyPr wrap="none" rtlCol="0">
                <a:spAutoFit/>
              </a:bodyPr>
              <a:lstStyle/>
              <a:p>
                <a:r>
                  <a:rPr lang="en-US" altLang="zh-TW" dirty="0"/>
                  <a:t>1/11</a:t>
                </a:r>
                <a:endParaRPr lang="zh-TW" altLang="en-US" dirty="0"/>
              </a:p>
            </p:txBody>
          </p:sp>
          <p:sp>
            <p:nvSpPr>
              <p:cNvPr id="194" name="文字方塊 193">
                <a:extLst>
                  <a:ext uri="{FF2B5EF4-FFF2-40B4-BE49-F238E27FC236}">
                    <a16:creationId xmlns:a16="http://schemas.microsoft.com/office/drawing/2014/main" id="{0E10D702-E834-4681-FDB6-B067D7ABDE64}"/>
                  </a:ext>
                </a:extLst>
              </p:cNvPr>
              <p:cNvSpPr txBox="1"/>
              <p:nvPr/>
            </p:nvSpPr>
            <p:spPr>
              <a:xfrm>
                <a:off x="1254102" y="1840723"/>
                <a:ext cx="625492" cy="369332"/>
              </a:xfrm>
              <a:prstGeom prst="rect">
                <a:avLst/>
              </a:prstGeom>
              <a:noFill/>
            </p:spPr>
            <p:txBody>
              <a:bodyPr wrap="none" rtlCol="0">
                <a:spAutoFit/>
              </a:bodyPr>
              <a:lstStyle/>
              <a:p>
                <a:r>
                  <a:rPr lang="en-US" altLang="zh-TW" dirty="0"/>
                  <a:t>0/11</a:t>
                </a:r>
                <a:endParaRPr lang="zh-TW" altLang="en-US" dirty="0"/>
              </a:p>
            </p:txBody>
          </p:sp>
          <p:sp>
            <p:nvSpPr>
              <p:cNvPr id="195" name="文字方塊 194">
                <a:extLst>
                  <a:ext uri="{FF2B5EF4-FFF2-40B4-BE49-F238E27FC236}">
                    <a16:creationId xmlns:a16="http://schemas.microsoft.com/office/drawing/2014/main" id="{67AE78D6-FE56-5905-B055-A2952A1B723D}"/>
                  </a:ext>
                </a:extLst>
              </p:cNvPr>
              <p:cNvSpPr txBox="1"/>
              <p:nvPr/>
            </p:nvSpPr>
            <p:spPr>
              <a:xfrm>
                <a:off x="1895851" y="2305354"/>
                <a:ext cx="625492" cy="369332"/>
              </a:xfrm>
              <a:prstGeom prst="rect">
                <a:avLst/>
              </a:prstGeom>
              <a:noFill/>
            </p:spPr>
            <p:txBody>
              <a:bodyPr wrap="none" rtlCol="0">
                <a:spAutoFit/>
              </a:bodyPr>
              <a:lstStyle/>
              <a:p>
                <a:r>
                  <a:rPr lang="en-US" altLang="zh-TW" dirty="0"/>
                  <a:t>1/00</a:t>
                </a:r>
                <a:endParaRPr lang="zh-TW" altLang="en-US" dirty="0"/>
              </a:p>
            </p:txBody>
          </p:sp>
          <p:sp>
            <p:nvSpPr>
              <p:cNvPr id="196" name="文字方塊 195">
                <a:extLst>
                  <a:ext uri="{FF2B5EF4-FFF2-40B4-BE49-F238E27FC236}">
                    <a16:creationId xmlns:a16="http://schemas.microsoft.com/office/drawing/2014/main" id="{AAE382FB-E6A1-159F-8E4E-06B2B68ADA1F}"/>
                  </a:ext>
                </a:extLst>
              </p:cNvPr>
              <p:cNvSpPr txBox="1"/>
              <p:nvPr/>
            </p:nvSpPr>
            <p:spPr>
              <a:xfrm>
                <a:off x="1329784" y="2810876"/>
                <a:ext cx="625492" cy="369332"/>
              </a:xfrm>
              <a:prstGeom prst="rect">
                <a:avLst/>
              </a:prstGeom>
              <a:noFill/>
            </p:spPr>
            <p:txBody>
              <a:bodyPr wrap="none" rtlCol="0">
                <a:spAutoFit/>
              </a:bodyPr>
              <a:lstStyle/>
              <a:p>
                <a:r>
                  <a:rPr lang="en-US" altLang="zh-TW" dirty="0"/>
                  <a:t>0/01</a:t>
                </a:r>
                <a:endParaRPr lang="zh-TW" altLang="en-US" dirty="0"/>
              </a:p>
            </p:txBody>
          </p:sp>
          <p:sp>
            <p:nvSpPr>
              <p:cNvPr id="197" name="文字方塊 196">
                <a:extLst>
                  <a:ext uri="{FF2B5EF4-FFF2-40B4-BE49-F238E27FC236}">
                    <a16:creationId xmlns:a16="http://schemas.microsoft.com/office/drawing/2014/main" id="{D40C02FD-9299-5B19-C642-4A562EC1A54B}"/>
                  </a:ext>
                </a:extLst>
              </p:cNvPr>
              <p:cNvSpPr txBox="1"/>
              <p:nvPr/>
            </p:nvSpPr>
            <p:spPr>
              <a:xfrm>
                <a:off x="2990593" y="3619489"/>
                <a:ext cx="625492" cy="369332"/>
              </a:xfrm>
              <a:prstGeom prst="rect">
                <a:avLst/>
              </a:prstGeom>
              <a:noFill/>
            </p:spPr>
            <p:txBody>
              <a:bodyPr wrap="none" rtlCol="0">
                <a:spAutoFit/>
              </a:bodyPr>
              <a:lstStyle/>
              <a:p>
                <a:r>
                  <a:rPr lang="en-US" altLang="zh-TW" dirty="0"/>
                  <a:t>1/11</a:t>
                </a:r>
                <a:endParaRPr lang="zh-TW" altLang="en-US" dirty="0"/>
              </a:p>
            </p:txBody>
          </p:sp>
          <p:sp>
            <p:nvSpPr>
              <p:cNvPr id="198" name="文字方塊 197">
                <a:extLst>
                  <a:ext uri="{FF2B5EF4-FFF2-40B4-BE49-F238E27FC236}">
                    <a16:creationId xmlns:a16="http://schemas.microsoft.com/office/drawing/2014/main" id="{8B62B2B1-F6EC-2CC5-75D3-014ADF8828AE}"/>
                  </a:ext>
                </a:extLst>
              </p:cNvPr>
              <p:cNvSpPr txBox="1"/>
              <p:nvPr/>
            </p:nvSpPr>
            <p:spPr>
              <a:xfrm>
                <a:off x="1194580" y="3603547"/>
                <a:ext cx="625492" cy="369332"/>
              </a:xfrm>
              <a:prstGeom prst="rect">
                <a:avLst/>
              </a:prstGeom>
              <a:noFill/>
            </p:spPr>
            <p:txBody>
              <a:bodyPr wrap="none" rtlCol="0">
                <a:spAutoFit/>
              </a:bodyPr>
              <a:lstStyle/>
              <a:p>
                <a:r>
                  <a:rPr lang="en-US" altLang="zh-TW" dirty="0"/>
                  <a:t>0/10</a:t>
                </a:r>
                <a:endParaRPr lang="zh-TW" altLang="en-US" dirty="0"/>
              </a:p>
            </p:txBody>
          </p:sp>
          <p:sp>
            <p:nvSpPr>
              <p:cNvPr id="199" name="文字方塊 198">
                <a:extLst>
                  <a:ext uri="{FF2B5EF4-FFF2-40B4-BE49-F238E27FC236}">
                    <a16:creationId xmlns:a16="http://schemas.microsoft.com/office/drawing/2014/main" id="{327477E1-51F2-7CA0-1A5F-7433B2F83090}"/>
                  </a:ext>
                </a:extLst>
              </p:cNvPr>
              <p:cNvSpPr txBox="1"/>
              <p:nvPr/>
            </p:nvSpPr>
            <p:spPr>
              <a:xfrm>
                <a:off x="2317847" y="3949866"/>
                <a:ext cx="625492" cy="369332"/>
              </a:xfrm>
              <a:prstGeom prst="rect">
                <a:avLst/>
              </a:prstGeom>
              <a:noFill/>
            </p:spPr>
            <p:txBody>
              <a:bodyPr wrap="none" rtlCol="0">
                <a:spAutoFit/>
              </a:bodyPr>
              <a:lstStyle/>
              <a:p>
                <a:r>
                  <a:rPr lang="en-US" altLang="zh-TW" dirty="0"/>
                  <a:t>1/01</a:t>
                </a:r>
                <a:endParaRPr lang="zh-TW" altLang="en-US" dirty="0"/>
              </a:p>
            </p:txBody>
          </p:sp>
        </p:grpSp>
        <p:grpSp>
          <p:nvGrpSpPr>
            <p:cNvPr id="200" name="群組 199">
              <a:extLst>
                <a:ext uri="{FF2B5EF4-FFF2-40B4-BE49-F238E27FC236}">
                  <a16:creationId xmlns:a16="http://schemas.microsoft.com/office/drawing/2014/main" id="{843CAC0D-6C16-222E-DCE9-F681FBD765F1}"/>
                </a:ext>
              </a:extLst>
            </p:cNvPr>
            <p:cNvGrpSpPr/>
            <p:nvPr/>
          </p:nvGrpSpPr>
          <p:grpSpPr>
            <a:xfrm>
              <a:off x="7334153" y="1025109"/>
              <a:ext cx="3618427" cy="3397619"/>
              <a:chOff x="821380" y="1022613"/>
              <a:chExt cx="3618427" cy="3397619"/>
            </a:xfrm>
          </p:grpSpPr>
          <p:sp>
            <p:nvSpPr>
              <p:cNvPr id="201" name="橢圓 200">
                <a:extLst>
                  <a:ext uri="{FF2B5EF4-FFF2-40B4-BE49-F238E27FC236}">
                    <a16:creationId xmlns:a16="http://schemas.microsoft.com/office/drawing/2014/main" id="{35B5E9E7-7F9A-7010-B42C-7725B6CE3063}"/>
                  </a:ext>
                </a:extLst>
              </p:cNvPr>
              <p:cNvSpPr/>
              <p:nvPr/>
            </p:nvSpPr>
            <p:spPr>
              <a:xfrm>
                <a:off x="821380" y="309686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橢圓 201">
                <a:extLst>
                  <a:ext uri="{FF2B5EF4-FFF2-40B4-BE49-F238E27FC236}">
                    <a16:creationId xmlns:a16="http://schemas.microsoft.com/office/drawing/2014/main" id="{837877BA-D03F-ACDA-7018-D88833A9EED8}"/>
                  </a:ext>
                </a:extLst>
              </p:cNvPr>
              <p:cNvSpPr/>
              <p:nvPr/>
            </p:nvSpPr>
            <p:spPr>
              <a:xfrm>
                <a:off x="821380" y="2133491"/>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橢圓 202">
                <a:extLst>
                  <a:ext uri="{FF2B5EF4-FFF2-40B4-BE49-F238E27FC236}">
                    <a16:creationId xmlns:a16="http://schemas.microsoft.com/office/drawing/2014/main" id="{C1729DCE-641E-646C-D759-2CFC4DE4EEDA}"/>
                  </a:ext>
                </a:extLst>
              </p:cNvPr>
              <p:cNvSpPr/>
              <p:nvPr/>
            </p:nvSpPr>
            <p:spPr>
              <a:xfrm>
                <a:off x="821380"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橢圓 203">
                <a:extLst>
                  <a:ext uri="{FF2B5EF4-FFF2-40B4-BE49-F238E27FC236}">
                    <a16:creationId xmlns:a16="http://schemas.microsoft.com/office/drawing/2014/main" id="{54507ECC-27DC-DFD0-2BDE-5C900F2309BD}"/>
                  </a:ext>
                </a:extLst>
              </p:cNvPr>
              <p:cNvSpPr/>
              <p:nvPr/>
            </p:nvSpPr>
            <p:spPr>
              <a:xfrm>
                <a:off x="821380" y="1170120"/>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橢圓 204">
                <a:extLst>
                  <a:ext uri="{FF2B5EF4-FFF2-40B4-BE49-F238E27FC236}">
                    <a16:creationId xmlns:a16="http://schemas.microsoft.com/office/drawing/2014/main" id="{0059FCFB-F6A7-6EE1-8B93-87A1B6C892A1}"/>
                  </a:ext>
                </a:extLst>
              </p:cNvPr>
              <p:cNvSpPr/>
              <p:nvPr/>
            </p:nvSpPr>
            <p:spPr>
              <a:xfrm>
                <a:off x="4079807" y="309620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 name="橢圓 205">
                <a:extLst>
                  <a:ext uri="{FF2B5EF4-FFF2-40B4-BE49-F238E27FC236}">
                    <a16:creationId xmlns:a16="http://schemas.microsoft.com/office/drawing/2014/main" id="{C5FCD5A2-59CA-31A9-CF5F-7364E69C499C}"/>
                  </a:ext>
                </a:extLst>
              </p:cNvPr>
              <p:cNvSpPr/>
              <p:nvPr/>
            </p:nvSpPr>
            <p:spPr>
              <a:xfrm>
                <a:off x="4079807" y="213217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 name="橢圓 206">
                <a:extLst>
                  <a:ext uri="{FF2B5EF4-FFF2-40B4-BE49-F238E27FC236}">
                    <a16:creationId xmlns:a16="http://schemas.microsoft.com/office/drawing/2014/main" id="{56194DEA-EF36-48B6-7575-5FCEB53FDECA}"/>
                  </a:ext>
                </a:extLst>
              </p:cNvPr>
              <p:cNvSpPr/>
              <p:nvPr/>
            </p:nvSpPr>
            <p:spPr>
              <a:xfrm>
                <a:off x="4079807"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 name="橢圓 207">
                <a:extLst>
                  <a:ext uri="{FF2B5EF4-FFF2-40B4-BE49-F238E27FC236}">
                    <a16:creationId xmlns:a16="http://schemas.microsoft.com/office/drawing/2014/main" id="{264629BB-C1E2-D5CC-2A2C-A33A495F76B3}"/>
                  </a:ext>
                </a:extLst>
              </p:cNvPr>
              <p:cNvSpPr/>
              <p:nvPr/>
            </p:nvSpPr>
            <p:spPr>
              <a:xfrm>
                <a:off x="4079807" y="116814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9" name="直線單箭頭接點 208">
                <a:extLst>
                  <a:ext uri="{FF2B5EF4-FFF2-40B4-BE49-F238E27FC236}">
                    <a16:creationId xmlns:a16="http://schemas.microsoft.com/office/drawing/2014/main" id="{05D2A1B4-C2A2-D8A1-AD58-6370DA224202}"/>
                  </a:ext>
                </a:extLst>
              </p:cNvPr>
              <p:cNvCxnSpPr>
                <a:stCxn id="204" idx="6"/>
                <a:endCxn id="205" idx="2"/>
              </p:cNvCxnSpPr>
              <p:nvPr/>
            </p:nvCxnSpPr>
            <p:spPr>
              <a:xfrm>
                <a:off x="1181380" y="1350120"/>
                <a:ext cx="2898427" cy="19260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a:extLst>
                  <a:ext uri="{FF2B5EF4-FFF2-40B4-BE49-F238E27FC236}">
                    <a16:creationId xmlns:a16="http://schemas.microsoft.com/office/drawing/2014/main" id="{794CD902-62DD-07E0-B25D-DC27722944CA}"/>
                  </a:ext>
                </a:extLst>
              </p:cNvPr>
              <p:cNvCxnSpPr>
                <a:cxnSpLocks/>
                <a:stCxn id="204" idx="6"/>
                <a:endCxn id="208" idx="2"/>
              </p:cNvCxnSpPr>
              <p:nvPr/>
            </p:nvCxnSpPr>
            <p:spPr>
              <a:xfrm flipV="1">
                <a:off x="1181380" y="1348143"/>
                <a:ext cx="2898427"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a:extLst>
                  <a:ext uri="{FF2B5EF4-FFF2-40B4-BE49-F238E27FC236}">
                    <a16:creationId xmlns:a16="http://schemas.microsoft.com/office/drawing/2014/main" id="{0E7B1805-C4C7-0077-D717-B3EF20F3DF91}"/>
                  </a:ext>
                </a:extLst>
              </p:cNvPr>
              <p:cNvCxnSpPr>
                <a:cxnSpLocks/>
                <a:stCxn id="202" idx="6"/>
                <a:endCxn id="205" idx="2"/>
              </p:cNvCxnSpPr>
              <p:nvPr/>
            </p:nvCxnSpPr>
            <p:spPr>
              <a:xfrm>
                <a:off x="1181380" y="2313491"/>
                <a:ext cx="2898427" cy="96271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a:extLst>
                  <a:ext uri="{FF2B5EF4-FFF2-40B4-BE49-F238E27FC236}">
                    <a16:creationId xmlns:a16="http://schemas.microsoft.com/office/drawing/2014/main" id="{E3C366A1-DF60-C68F-8BF9-2CC05C59BBE0}"/>
                  </a:ext>
                </a:extLst>
              </p:cNvPr>
              <p:cNvCxnSpPr>
                <a:cxnSpLocks/>
                <a:stCxn id="202" idx="6"/>
                <a:endCxn id="208" idx="2"/>
              </p:cNvCxnSpPr>
              <p:nvPr/>
            </p:nvCxnSpPr>
            <p:spPr>
              <a:xfrm flipV="1">
                <a:off x="1181380" y="1348143"/>
                <a:ext cx="2898427" cy="965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a:extLst>
                  <a:ext uri="{FF2B5EF4-FFF2-40B4-BE49-F238E27FC236}">
                    <a16:creationId xmlns:a16="http://schemas.microsoft.com/office/drawing/2014/main" id="{8C5FB40B-A785-E9E3-DF7C-629202C6BE6C}"/>
                  </a:ext>
                </a:extLst>
              </p:cNvPr>
              <p:cNvCxnSpPr>
                <a:cxnSpLocks/>
                <a:stCxn id="201" idx="6"/>
                <a:endCxn id="206" idx="2"/>
              </p:cNvCxnSpPr>
              <p:nvPr/>
            </p:nvCxnSpPr>
            <p:spPr>
              <a:xfrm flipV="1">
                <a:off x="1181380" y="2312173"/>
                <a:ext cx="2898427" cy="9646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AB47AAF2-9579-151F-7865-0AB60094523F}"/>
                  </a:ext>
                </a:extLst>
              </p:cNvPr>
              <p:cNvCxnSpPr>
                <a:cxnSpLocks/>
                <a:stCxn id="201" idx="6"/>
                <a:endCxn id="207" idx="2"/>
              </p:cNvCxnSpPr>
              <p:nvPr/>
            </p:nvCxnSpPr>
            <p:spPr>
              <a:xfrm>
                <a:off x="1181380" y="3276862"/>
                <a:ext cx="2898427" cy="963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a:extLst>
                  <a:ext uri="{FF2B5EF4-FFF2-40B4-BE49-F238E27FC236}">
                    <a16:creationId xmlns:a16="http://schemas.microsoft.com/office/drawing/2014/main" id="{D4856B30-55C1-1825-71D3-A70E99892E48}"/>
                  </a:ext>
                </a:extLst>
              </p:cNvPr>
              <p:cNvCxnSpPr>
                <a:cxnSpLocks/>
                <a:stCxn id="203" idx="6"/>
                <a:endCxn id="206" idx="2"/>
              </p:cNvCxnSpPr>
              <p:nvPr/>
            </p:nvCxnSpPr>
            <p:spPr>
              <a:xfrm flipV="1">
                <a:off x="1181380" y="2312173"/>
                <a:ext cx="2898427" cy="192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59384C04-5F14-70B7-4963-BF76DED0E6F9}"/>
                  </a:ext>
                </a:extLst>
              </p:cNvPr>
              <p:cNvCxnSpPr>
                <a:cxnSpLocks/>
                <a:stCxn id="203" idx="6"/>
                <a:endCxn id="207" idx="2"/>
              </p:cNvCxnSpPr>
              <p:nvPr/>
            </p:nvCxnSpPr>
            <p:spPr>
              <a:xfrm>
                <a:off x="1181380" y="4240232"/>
                <a:ext cx="2898427"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7" name="文字方塊 216">
                <a:extLst>
                  <a:ext uri="{FF2B5EF4-FFF2-40B4-BE49-F238E27FC236}">
                    <a16:creationId xmlns:a16="http://schemas.microsoft.com/office/drawing/2014/main" id="{2C236935-63CD-4388-809C-2F0923D31778}"/>
                  </a:ext>
                </a:extLst>
              </p:cNvPr>
              <p:cNvSpPr txBox="1"/>
              <p:nvPr/>
            </p:nvSpPr>
            <p:spPr>
              <a:xfrm>
                <a:off x="2370805" y="1022613"/>
                <a:ext cx="625492" cy="369332"/>
              </a:xfrm>
              <a:prstGeom prst="rect">
                <a:avLst/>
              </a:prstGeom>
              <a:noFill/>
            </p:spPr>
            <p:txBody>
              <a:bodyPr wrap="none" rtlCol="0">
                <a:spAutoFit/>
              </a:bodyPr>
              <a:lstStyle/>
              <a:p>
                <a:r>
                  <a:rPr lang="en-US" altLang="zh-TW" dirty="0"/>
                  <a:t>0/00</a:t>
                </a:r>
                <a:endParaRPr lang="zh-TW" altLang="en-US" dirty="0"/>
              </a:p>
            </p:txBody>
          </p:sp>
          <p:sp>
            <p:nvSpPr>
              <p:cNvPr id="218" name="文字方塊 217">
                <a:extLst>
                  <a:ext uri="{FF2B5EF4-FFF2-40B4-BE49-F238E27FC236}">
                    <a16:creationId xmlns:a16="http://schemas.microsoft.com/office/drawing/2014/main" id="{0F9A0A1F-95D8-FF22-D7AA-1D00C5DA81B7}"/>
                  </a:ext>
                </a:extLst>
              </p:cNvPr>
              <p:cNvSpPr txBox="1"/>
              <p:nvPr/>
            </p:nvSpPr>
            <p:spPr>
              <a:xfrm>
                <a:off x="2431673" y="1921565"/>
                <a:ext cx="625492" cy="369332"/>
              </a:xfrm>
              <a:prstGeom prst="rect">
                <a:avLst/>
              </a:prstGeom>
              <a:noFill/>
            </p:spPr>
            <p:txBody>
              <a:bodyPr wrap="none" rtlCol="0">
                <a:spAutoFit/>
              </a:bodyPr>
              <a:lstStyle/>
              <a:p>
                <a:r>
                  <a:rPr lang="en-US" altLang="zh-TW" dirty="0"/>
                  <a:t>1/11</a:t>
                </a:r>
                <a:endParaRPr lang="zh-TW" altLang="en-US" dirty="0"/>
              </a:p>
            </p:txBody>
          </p:sp>
          <p:sp>
            <p:nvSpPr>
              <p:cNvPr id="219" name="文字方塊 218">
                <a:extLst>
                  <a:ext uri="{FF2B5EF4-FFF2-40B4-BE49-F238E27FC236}">
                    <a16:creationId xmlns:a16="http://schemas.microsoft.com/office/drawing/2014/main" id="{09F82DF3-59D9-3648-AB30-AE0DB598B69C}"/>
                  </a:ext>
                </a:extLst>
              </p:cNvPr>
              <p:cNvSpPr txBox="1"/>
              <p:nvPr/>
            </p:nvSpPr>
            <p:spPr>
              <a:xfrm>
                <a:off x="1254102" y="1840723"/>
                <a:ext cx="625492" cy="369332"/>
              </a:xfrm>
              <a:prstGeom prst="rect">
                <a:avLst/>
              </a:prstGeom>
              <a:noFill/>
            </p:spPr>
            <p:txBody>
              <a:bodyPr wrap="none" rtlCol="0">
                <a:spAutoFit/>
              </a:bodyPr>
              <a:lstStyle/>
              <a:p>
                <a:r>
                  <a:rPr lang="en-US" altLang="zh-TW" dirty="0"/>
                  <a:t>0/11</a:t>
                </a:r>
                <a:endParaRPr lang="zh-TW" altLang="en-US" dirty="0"/>
              </a:p>
            </p:txBody>
          </p:sp>
          <p:sp>
            <p:nvSpPr>
              <p:cNvPr id="220" name="文字方塊 219">
                <a:extLst>
                  <a:ext uri="{FF2B5EF4-FFF2-40B4-BE49-F238E27FC236}">
                    <a16:creationId xmlns:a16="http://schemas.microsoft.com/office/drawing/2014/main" id="{86148ABD-C387-401B-0F95-A5CC70EAB776}"/>
                  </a:ext>
                </a:extLst>
              </p:cNvPr>
              <p:cNvSpPr txBox="1"/>
              <p:nvPr/>
            </p:nvSpPr>
            <p:spPr>
              <a:xfrm>
                <a:off x="1895851" y="2305354"/>
                <a:ext cx="625492" cy="369332"/>
              </a:xfrm>
              <a:prstGeom prst="rect">
                <a:avLst/>
              </a:prstGeom>
              <a:noFill/>
            </p:spPr>
            <p:txBody>
              <a:bodyPr wrap="none" rtlCol="0">
                <a:spAutoFit/>
              </a:bodyPr>
              <a:lstStyle/>
              <a:p>
                <a:r>
                  <a:rPr lang="en-US" altLang="zh-TW" dirty="0"/>
                  <a:t>1/00</a:t>
                </a:r>
                <a:endParaRPr lang="zh-TW" altLang="en-US" dirty="0"/>
              </a:p>
            </p:txBody>
          </p:sp>
          <p:sp>
            <p:nvSpPr>
              <p:cNvPr id="221" name="文字方塊 220">
                <a:extLst>
                  <a:ext uri="{FF2B5EF4-FFF2-40B4-BE49-F238E27FC236}">
                    <a16:creationId xmlns:a16="http://schemas.microsoft.com/office/drawing/2014/main" id="{88D9F765-0E17-E3F9-369F-7999C21CC785}"/>
                  </a:ext>
                </a:extLst>
              </p:cNvPr>
              <p:cNvSpPr txBox="1"/>
              <p:nvPr/>
            </p:nvSpPr>
            <p:spPr>
              <a:xfrm>
                <a:off x="1329784" y="2810876"/>
                <a:ext cx="625492" cy="369332"/>
              </a:xfrm>
              <a:prstGeom prst="rect">
                <a:avLst/>
              </a:prstGeom>
              <a:noFill/>
            </p:spPr>
            <p:txBody>
              <a:bodyPr wrap="none" rtlCol="0">
                <a:spAutoFit/>
              </a:bodyPr>
              <a:lstStyle/>
              <a:p>
                <a:r>
                  <a:rPr lang="en-US" altLang="zh-TW" dirty="0"/>
                  <a:t>0/01</a:t>
                </a:r>
                <a:endParaRPr lang="zh-TW" altLang="en-US" dirty="0"/>
              </a:p>
            </p:txBody>
          </p:sp>
          <p:sp>
            <p:nvSpPr>
              <p:cNvPr id="222" name="文字方塊 221">
                <a:extLst>
                  <a:ext uri="{FF2B5EF4-FFF2-40B4-BE49-F238E27FC236}">
                    <a16:creationId xmlns:a16="http://schemas.microsoft.com/office/drawing/2014/main" id="{5C5EB87B-1D82-0894-10BF-D4019D1CABA3}"/>
                  </a:ext>
                </a:extLst>
              </p:cNvPr>
              <p:cNvSpPr txBox="1"/>
              <p:nvPr/>
            </p:nvSpPr>
            <p:spPr>
              <a:xfrm>
                <a:off x="2990593" y="3619489"/>
                <a:ext cx="625492" cy="369332"/>
              </a:xfrm>
              <a:prstGeom prst="rect">
                <a:avLst/>
              </a:prstGeom>
              <a:noFill/>
            </p:spPr>
            <p:txBody>
              <a:bodyPr wrap="none" rtlCol="0">
                <a:spAutoFit/>
              </a:bodyPr>
              <a:lstStyle/>
              <a:p>
                <a:r>
                  <a:rPr lang="en-US" altLang="zh-TW" dirty="0"/>
                  <a:t>1/11</a:t>
                </a:r>
                <a:endParaRPr lang="zh-TW" altLang="en-US" dirty="0"/>
              </a:p>
            </p:txBody>
          </p:sp>
          <p:sp>
            <p:nvSpPr>
              <p:cNvPr id="223" name="文字方塊 222">
                <a:extLst>
                  <a:ext uri="{FF2B5EF4-FFF2-40B4-BE49-F238E27FC236}">
                    <a16:creationId xmlns:a16="http://schemas.microsoft.com/office/drawing/2014/main" id="{42CF98B2-9D1E-79B1-E0C5-0244A67F030D}"/>
                  </a:ext>
                </a:extLst>
              </p:cNvPr>
              <p:cNvSpPr txBox="1"/>
              <p:nvPr/>
            </p:nvSpPr>
            <p:spPr>
              <a:xfrm>
                <a:off x="1194580" y="3603547"/>
                <a:ext cx="625492" cy="369332"/>
              </a:xfrm>
              <a:prstGeom prst="rect">
                <a:avLst/>
              </a:prstGeom>
              <a:noFill/>
            </p:spPr>
            <p:txBody>
              <a:bodyPr wrap="none" rtlCol="0">
                <a:spAutoFit/>
              </a:bodyPr>
              <a:lstStyle/>
              <a:p>
                <a:r>
                  <a:rPr lang="en-US" altLang="zh-TW" dirty="0"/>
                  <a:t>0/10</a:t>
                </a:r>
                <a:endParaRPr lang="zh-TW" altLang="en-US" dirty="0"/>
              </a:p>
            </p:txBody>
          </p:sp>
          <p:sp>
            <p:nvSpPr>
              <p:cNvPr id="224" name="文字方塊 223">
                <a:extLst>
                  <a:ext uri="{FF2B5EF4-FFF2-40B4-BE49-F238E27FC236}">
                    <a16:creationId xmlns:a16="http://schemas.microsoft.com/office/drawing/2014/main" id="{07A17CD5-6223-B4EF-D3C9-39DFA577A8B3}"/>
                  </a:ext>
                </a:extLst>
              </p:cNvPr>
              <p:cNvSpPr txBox="1"/>
              <p:nvPr/>
            </p:nvSpPr>
            <p:spPr>
              <a:xfrm>
                <a:off x="2317847" y="3949866"/>
                <a:ext cx="625492" cy="369332"/>
              </a:xfrm>
              <a:prstGeom prst="rect">
                <a:avLst/>
              </a:prstGeom>
              <a:noFill/>
            </p:spPr>
            <p:txBody>
              <a:bodyPr wrap="none" rtlCol="0">
                <a:spAutoFit/>
              </a:bodyPr>
              <a:lstStyle/>
              <a:p>
                <a:r>
                  <a:rPr lang="en-US" altLang="zh-TW" dirty="0"/>
                  <a:t>1/01</a:t>
                </a:r>
                <a:endParaRPr lang="zh-TW" altLang="en-US" dirty="0"/>
              </a:p>
            </p:txBody>
          </p:sp>
        </p:grpSp>
        <p:grpSp>
          <p:nvGrpSpPr>
            <p:cNvPr id="225" name="群組 224">
              <a:extLst>
                <a:ext uri="{FF2B5EF4-FFF2-40B4-BE49-F238E27FC236}">
                  <a16:creationId xmlns:a16="http://schemas.microsoft.com/office/drawing/2014/main" id="{7B4400C5-51B5-A6DD-9822-42771120BBD2}"/>
                </a:ext>
              </a:extLst>
            </p:cNvPr>
            <p:cNvGrpSpPr/>
            <p:nvPr/>
          </p:nvGrpSpPr>
          <p:grpSpPr>
            <a:xfrm>
              <a:off x="10590327" y="1025109"/>
              <a:ext cx="3618427" cy="3397619"/>
              <a:chOff x="821380" y="1022613"/>
              <a:chExt cx="3618427" cy="3397619"/>
            </a:xfrm>
          </p:grpSpPr>
          <p:sp>
            <p:nvSpPr>
              <p:cNvPr id="226" name="橢圓 225">
                <a:extLst>
                  <a:ext uri="{FF2B5EF4-FFF2-40B4-BE49-F238E27FC236}">
                    <a16:creationId xmlns:a16="http://schemas.microsoft.com/office/drawing/2014/main" id="{1F4D9CC4-112A-E617-D096-6473DB37027C}"/>
                  </a:ext>
                </a:extLst>
              </p:cNvPr>
              <p:cNvSpPr/>
              <p:nvPr/>
            </p:nvSpPr>
            <p:spPr>
              <a:xfrm>
                <a:off x="821380" y="309686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橢圓 226">
                <a:extLst>
                  <a:ext uri="{FF2B5EF4-FFF2-40B4-BE49-F238E27FC236}">
                    <a16:creationId xmlns:a16="http://schemas.microsoft.com/office/drawing/2014/main" id="{0F6ABCC6-171B-E876-A8B0-1FDB4FE67F01}"/>
                  </a:ext>
                </a:extLst>
              </p:cNvPr>
              <p:cNvSpPr/>
              <p:nvPr/>
            </p:nvSpPr>
            <p:spPr>
              <a:xfrm>
                <a:off x="821380" y="2133491"/>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橢圓 227">
                <a:extLst>
                  <a:ext uri="{FF2B5EF4-FFF2-40B4-BE49-F238E27FC236}">
                    <a16:creationId xmlns:a16="http://schemas.microsoft.com/office/drawing/2014/main" id="{C688BBA1-4B71-70F8-8C72-942713AF4603}"/>
                  </a:ext>
                </a:extLst>
              </p:cNvPr>
              <p:cNvSpPr/>
              <p:nvPr/>
            </p:nvSpPr>
            <p:spPr>
              <a:xfrm>
                <a:off x="821380"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橢圓 228">
                <a:extLst>
                  <a:ext uri="{FF2B5EF4-FFF2-40B4-BE49-F238E27FC236}">
                    <a16:creationId xmlns:a16="http://schemas.microsoft.com/office/drawing/2014/main" id="{207ABB46-23E9-E0F5-8EFA-A9F48134EACF}"/>
                  </a:ext>
                </a:extLst>
              </p:cNvPr>
              <p:cNvSpPr/>
              <p:nvPr/>
            </p:nvSpPr>
            <p:spPr>
              <a:xfrm>
                <a:off x="821380" y="1170120"/>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橢圓 229">
                <a:extLst>
                  <a:ext uri="{FF2B5EF4-FFF2-40B4-BE49-F238E27FC236}">
                    <a16:creationId xmlns:a16="http://schemas.microsoft.com/office/drawing/2014/main" id="{6257330A-A57A-BF79-EC03-82FC77FC9750}"/>
                  </a:ext>
                </a:extLst>
              </p:cNvPr>
              <p:cNvSpPr/>
              <p:nvPr/>
            </p:nvSpPr>
            <p:spPr>
              <a:xfrm>
                <a:off x="4079807" y="309620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橢圓 230">
                <a:extLst>
                  <a:ext uri="{FF2B5EF4-FFF2-40B4-BE49-F238E27FC236}">
                    <a16:creationId xmlns:a16="http://schemas.microsoft.com/office/drawing/2014/main" id="{3DB70477-D1E9-07C4-6D36-065EA5CBA1A3}"/>
                  </a:ext>
                </a:extLst>
              </p:cNvPr>
              <p:cNvSpPr/>
              <p:nvPr/>
            </p:nvSpPr>
            <p:spPr>
              <a:xfrm>
                <a:off x="4079807" y="213217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橢圓 231">
                <a:extLst>
                  <a:ext uri="{FF2B5EF4-FFF2-40B4-BE49-F238E27FC236}">
                    <a16:creationId xmlns:a16="http://schemas.microsoft.com/office/drawing/2014/main" id="{19FC279A-4C8A-455C-1244-058BAF690C17}"/>
                  </a:ext>
                </a:extLst>
              </p:cNvPr>
              <p:cNvSpPr/>
              <p:nvPr/>
            </p:nvSpPr>
            <p:spPr>
              <a:xfrm>
                <a:off x="4079807" y="4060232"/>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橢圓 232">
                <a:extLst>
                  <a:ext uri="{FF2B5EF4-FFF2-40B4-BE49-F238E27FC236}">
                    <a16:creationId xmlns:a16="http://schemas.microsoft.com/office/drawing/2014/main" id="{6339D03D-1ADE-747D-4B2F-1F47762FC3E9}"/>
                  </a:ext>
                </a:extLst>
              </p:cNvPr>
              <p:cNvSpPr/>
              <p:nvPr/>
            </p:nvSpPr>
            <p:spPr>
              <a:xfrm>
                <a:off x="4079807" y="1168143"/>
                <a:ext cx="360000" cy="360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4" name="直線單箭頭接點 233">
                <a:extLst>
                  <a:ext uri="{FF2B5EF4-FFF2-40B4-BE49-F238E27FC236}">
                    <a16:creationId xmlns:a16="http://schemas.microsoft.com/office/drawing/2014/main" id="{08EC0DE1-2479-6081-0D01-3E63AF006D2D}"/>
                  </a:ext>
                </a:extLst>
              </p:cNvPr>
              <p:cNvCxnSpPr>
                <a:stCxn id="229" idx="6"/>
                <a:endCxn id="230" idx="2"/>
              </p:cNvCxnSpPr>
              <p:nvPr/>
            </p:nvCxnSpPr>
            <p:spPr>
              <a:xfrm>
                <a:off x="1181380" y="1350120"/>
                <a:ext cx="2898427" cy="192608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28E2F8B6-86F1-4F94-A466-6C2F8B7A5978}"/>
                  </a:ext>
                </a:extLst>
              </p:cNvPr>
              <p:cNvCxnSpPr>
                <a:cxnSpLocks/>
                <a:stCxn id="229" idx="6"/>
                <a:endCxn id="233" idx="2"/>
              </p:cNvCxnSpPr>
              <p:nvPr/>
            </p:nvCxnSpPr>
            <p:spPr>
              <a:xfrm flipV="1">
                <a:off x="1181380" y="1348143"/>
                <a:ext cx="2898427" cy="19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線單箭頭接點 235">
                <a:extLst>
                  <a:ext uri="{FF2B5EF4-FFF2-40B4-BE49-F238E27FC236}">
                    <a16:creationId xmlns:a16="http://schemas.microsoft.com/office/drawing/2014/main" id="{401E5034-1C7E-3CF7-B06A-E4D714979360}"/>
                  </a:ext>
                </a:extLst>
              </p:cNvPr>
              <p:cNvCxnSpPr>
                <a:cxnSpLocks/>
                <a:stCxn id="227" idx="6"/>
                <a:endCxn id="230" idx="2"/>
              </p:cNvCxnSpPr>
              <p:nvPr/>
            </p:nvCxnSpPr>
            <p:spPr>
              <a:xfrm>
                <a:off x="1181380" y="2313491"/>
                <a:ext cx="2898427" cy="96271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236">
                <a:extLst>
                  <a:ext uri="{FF2B5EF4-FFF2-40B4-BE49-F238E27FC236}">
                    <a16:creationId xmlns:a16="http://schemas.microsoft.com/office/drawing/2014/main" id="{637CD3EC-628C-47C8-CE7E-1DDCEBC4BAFB}"/>
                  </a:ext>
                </a:extLst>
              </p:cNvPr>
              <p:cNvCxnSpPr>
                <a:cxnSpLocks/>
                <a:stCxn id="227" idx="6"/>
                <a:endCxn id="233" idx="2"/>
              </p:cNvCxnSpPr>
              <p:nvPr/>
            </p:nvCxnSpPr>
            <p:spPr>
              <a:xfrm flipV="1">
                <a:off x="1181380" y="1348143"/>
                <a:ext cx="2898427" cy="965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線單箭頭接點 237">
                <a:extLst>
                  <a:ext uri="{FF2B5EF4-FFF2-40B4-BE49-F238E27FC236}">
                    <a16:creationId xmlns:a16="http://schemas.microsoft.com/office/drawing/2014/main" id="{3CEFED10-2F9C-1103-59D7-0C8619CE5EB2}"/>
                  </a:ext>
                </a:extLst>
              </p:cNvPr>
              <p:cNvCxnSpPr>
                <a:cxnSpLocks/>
                <a:stCxn id="226" idx="6"/>
                <a:endCxn id="231" idx="2"/>
              </p:cNvCxnSpPr>
              <p:nvPr/>
            </p:nvCxnSpPr>
            <p:spPr>
              <a:xfrm flipV="1">
                <a:off x="1181380" y="2312173"/>
                <a:ext cx="2898427" cy="96468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9" name="直線單箭頭接點 238">
                <a:extLst>
                  <a:ext uri="{FF2B5EF4-FFF2-40B4-BE49-F238E27FC236}">
                    <a16:creationId xmlns:a16="http://schemas.microsoft.com/office/drawing/2014/main" id="{18301AFB-878C-4252-3D2C-E888FC6A6703}"/>
                  </a:ext>
                </a:extLst>
              </p:cNvPr>
              <p:cNvCxnSpPr>
                <a:cxnSpLocks/>
                <a:stCxn id="226" idx="6"/>
                <a:endCxn id="232" idx="2"/>
              </p:cNvCxnSpPr>
              <p:nvPr/>
            </p:nvCxnSpPr>
            <p:spPr>
              <a:xfrm>
                <a:off x="1181380" y="3276862"/>
                <a:ext cx="2898427" cy="9633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線單箭頭接點 239">
                <a:extLst>
                  <a:ext uri="{FF2B5EF4-FFF2-40B4-BE49-F238E27FC236}">
                    <a16:creationId xmlns:a16="http://schemas.microsoft.com/office/drawing/2014/main" id="{56D45E9B-705D-633D-3098-094754638B5B}"/>
                  </a:ext>
                </a:extLst>
              </p:cNvPr>
              <p:cNvCxnSpPr>
                <a:cxnSpLocks/>
                <a:stCxn id="228" idx="6"/>
                <a:endCxn id="231" idx="2"/>
              </p:cNvCxnSpPr>
              <p:nvPr/>
            </p:nvCxnSpPr>
            <p:spPr>
              <a:xfrm flipV="1">
                <a:off x="1181380" y="2312173"/>
                <a:ext cx="2898427" cy="192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單箭頭接點 240">
                <a:extLst>
                  <a:ext uri="{FF2B5EF4-FFF2-40B4-BE49-F238E27FC236}">
                    <a16:creationId xmlns:a16="http://schemas.microsoft.com/office/drawing/2014/main" id="{31D30299-DB82-8BF5-1A07-6EC25E2B118C}"/>
                  </a:ext>
                </a:extLst>
              </p:cNvPr>
              <p:cNvCxnSpPr>
                <a:cxnSpLocks/>
                <a:stCxn id="228" idx="6"/>
                <a:endCxn id="232" idx="2"/>
              </p:cNvCxnSpPr>
              <p:nvPr/>
            </p:nvCxnSpPr>
            <p:spPr>
              <a:xfrm>
                <a:off x="1181380" y="4240232"/>
                <a:ext cx="2898427"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2" name="文字方塊 241">
                <a:extLst>
                  <a:ext uri="{FF2B5EF4-FFF2-40B4-BE49-F238E27FC236}">
                    <a16:creationId xmlns:a16="http://schemas.microsoft.com/office/drawing/2014/main" id="{1BAC0852-4775-1446-E3F6-8AD496652266}"/>
                  </a:ext>
                </a:extLst>
              </p:cNvPr>
              <p:cNvSpPr txBox="1"/>
              <p:nvPr/>
            </p:nvSpPr>
            <p:spPr>
              <a:xfrm>
                <a:off x="2370805" y="1022613"/>
                <a:ext cx="625492" cy="369332"/>
              </a:xfrm>
              <a:prstGeom prst="rect">
                <a:avLst/>
              </a:prstGeom>
              <a:noFill/>
            </p:spPr>
            <p:txBody>
              <a:bodyPr wrap="none" rtlCol="0">
                <a:spAutoFit/>
              </a:bodyPr>
              <a:lstStyle/>
              <a:p>
                <a:r>
                  <a:rPr lang="en-US" altLang="zh-TW" dirty="0"/>
                  <a:t>0/00</a:t>
                </a:r>
                <a:endParaRPr lang="zh-TW" altLang="en-US" dirty="0"/>
              </a:p>
            </p:txBody>
          </p:sp>
          <p:sp>
            <p:nvSpPr>
              <p:cNvPr id="243" name="文字方塊 242">
                <a:extLst>
                  <a:ext uri="{FF2B5EF4-FFF2-40B4-BE49-F238E27FC236}">
                    <a16:creationId xmlns:a16="http://schemas.microsoft.com/office/drawing/2014/main" id="{95E04225-8EA5-26BF-5538-161C95188770}"/>
                  </a:ext>
                </a:extLst>
              </p:cNvPr>
              <p:cNvSpPr txBox="1"/>
              <p:nvPr/>
            </p:nvSpPr>
            <p:spPr>
              <a:xfrm>
                <a:off x="2431673" y="1921565"/>
                <a:ext cx="625492" cy="369332"/>
              </a:xfrm>
              <a:prstGeom prst="rect">
                <a:avLst/>
              </a:prstGeom>
              <a:noFill/>
            </p:spPr>
            <p:txBody>
              <a:bodyPr wrap="none" rtlCol="0">
                <a:spAutoFit/>
              </a:bodyPr>
              <a:lstStyle/>
              <a:p>
                <a:r>
                  <a:rPr lang="en-US" altLang="zh-TW" dirty="0"/>
                  <a:t>1/11</a:t>
                </a:r>
                <a:endParaRPr lang="zh-TW" altLang="en-US" dirty="0"/>
              </a:p>
            </p:txBody>
          </p:sp>
          <p:sp>
            <p:nvSpPr>
              <p:cNvPr id="244" name="文字方塊 243">
                <a:extLst>
                  <a:ext uri="{FF2B5EF4-FFF2-40B4-BE49-F238E27FC236}">
                    <a16:creationId xmlns:a16="http://schemas.microsoft.com/office/drawing/2014/main" id="{E75D02B1-4322-3349-D203-77813512C8FF}"/>
                  </a:ext>
                </a:extLst>
              </p:cNvPr>
              <p:cNvSpPr txBox="1"/>
              <p:nvPr/>
            </p:nvSpPr>
            <p:spPr>
              <a:xfrm>
                <a:off x="1254102" y="1840723"/>
                <a:ext cx="625492" cy="369332"/>
              </a:xfrm>
              <a:prstGeom prst="rect">
                <a:avLst/>
              </a:prstGeom>
              <a:noFill/>
            </p:spPr>
            <p:txBody>
              <a:bodyPr wrap="none" rtlCol="0">
                <a:spAutoFit/>
              </a:bodyPr>
              <a:lstStyle/>
              <a:p>
                <a:r>
                  <a:rPr lang="en-US" altLang="zh-TW" dirty="0"/>
                  <a:t>0/11</a:t>
                </a:r>
                <a:endParaRPr lang="zh-TW" altLang="en-US" dirty="0"/>
              </a:p>
            </p:txBody>
          </p:sp>
          <p:sp>
            <p:nvSpPr>
              <p:cNvPr id="245" name="文字方塊 244">
                <a:extLst>
                  <a:ext uri="{FF2B5EF4-FFF2-40B4-BE49-F238E27FC236}">
                    <a16:creationId xmlns:a16="http://schemas.microsoft.com/office/drawing/2014/main" id="{5A2DCEF6-0628-C37C-F6EB-6CA0453786CB}"/>
                  </a:ext>
                </a:extLst>
              </p:cNvPr>
              <p:cNvSpPr txBox="1"/>
              <p:nvPr/>
            </p:nvSpPr>
            <p:spPr>
              <a:xfrm>
                <a:off x="1895851" y="2305354"/>
                <a:ext cx="625492" cy="369332"/>
              </a:xfrm>
              <a:prstGeom prst="rect">
                <a:avLst/>
              </a:prstGeom>
              <a:noFill/>
            </p:spPr>
            <p:txBody>
              <a:bodyPr wrap="none" rtlCol="0">
                <a:spAutoFit/>
              </a:bodyPr>
              <a:lstStyle/>
              <a:p>
                <a:r>
                  <a:rPr lang="en-US" altLang="zh-TW" dirty="0"/>
                  <a:t>1/00</a:t>
                </a:r>
                <a:endParaRPr lang="zh-TW" altLang="en-US" dirty="0"/>
              </a:p>
            </p:txBody>
          </p:sp>
          <p:sp>
            <p:nvSpPr>
              <p:cNvPr id="246" name="文字方塊 245">
                <a:extLst>
                  <a:ext uri="{FF2B5EF4-FFF2-40B4-BE49-F238E27FC236}">
                    <a16:creationId xmlns:a16="http://schemas.microsoft.com/office/drawing/2014/main" id="{EB7186A5-6A9C-00A2-8E4B-0CBEDD5DC62A}"/>
                  </a:ext>
                </a:extLst>
              </p:cNvPr>
              <p:cNvSpPr txBox="1"/>
              <p:nvPr/>
            </p:nvSpPr>
            <p:spPr>
              <a:xfrm>
                <a:off x="1329784" y="2810876"/>
                <a:ext cx="625492" cy="369332"/>
              </a:xfrm>
              <a:prstGeom prst="rect">
                <a:avLst/>
              </a:prstGeom>
              <a:noFill/>
            </p:spPr>
            <p:txBody>
              <a:bodyPr wrap="none" rtlCol="0">
                <a:spAutoFit/>
              </a:bodyPr>
              <a:lstStyle/>
              <a:p>
                <a:r>
                  <a:rPr lang="en-US" altLang="zh-TW" dirty="0"/>
                  <a:t>0/01</a:t>
                </a:r>
                <a:endParaRPr lang="zh-TW" altLang="en-US" dirty="0"/>
              </a:p>
            </p:txBody>
          </p:sp>
          <p:sp>
            <p:nvSpPr>
              <p:cNvPr id="247" name="文字方塊 246">
                <a:extLst>
                  <a:ext uri="{FF2B5EF4-FFF2-40B4-BE49-F238E27FC236}">
                    <a16:creationId xmlns:a16="http://schemas.microsoft.com/office/drawing/2014/main" id="{B35AF582-00C3-4D47-3CA6-62372D8F8374}"/>
                  </a:ext>
                </a:extLst>
              </p:cNvPr>
              <p:cNvSpPr txBox="1"/>
              <p:nvPr/>
            </p:nvSpPr>
            <p:spPr>
              <a:xfrm>
                <a:off x="2990593" y="3619489"/>
                <a:ext cx="625492" cy="369332"/>
              </a:xfrm>
              <a:prstGeom prst="rect">
                <a:avLst/>
              </a:prstGeom>
              <a:noFill/>
            </p:spPr>
            <p:txBody>
              <a:bodyPr wrap="none" rtlCol="0">
                <a:spAutoFit/>
              </a:bodyPr>
              <a:lstStyle/>
              <a:p>
                <a:r>
                  <a:rPr lang="en-US" altLang="zh-TW" dirty="0"/>
                  <a:t>1/11</a:t>
                </a:r>
                <a:endParaRPr lang="zh-TW" altLang="en-US" dirty="0"/>
              </a:p>
            </p:txBody>
          </p:sp>
          <p:sp>
            <p:nvSpPr>
              <p:cNvPr id="248" name="文字方塊 247">
                <a:extLst>
                  <a:ext uri="{FF2B5EF4-FFF2-40B4-BE49-F238E27FC236}">
                    <a16:creationId xmlns:a16="http://schemas.microsoft.com/office/drawing/2014/main" id="{5066C0B1-CE9F-EE76-F87A-7B369C3F86E6}"/>
                  </a:ext>
                </a:extLst>
              </p:cNvPr>
              <p:cNvSpPr txBox="1"/>
              <p:nvPr/>
            </p:nvSpPr>
            <p:spPr>
              <a:xfrm>
                <a:off x="1194580" y="3603547"/>
                <a:ext cx="625492" cy="369332"/>
              </a:xfrm>
              <a:prstGeom prst="rect">
                <a:avLst/>
              </a:prstGeom>
              <a:noFill/>
            </p:spPr>
            <p:txBody>
              <a:bodyPr wrap="none" rtlCol="0">
                <a:spAutoFit/>
              </a:bodyPr>
              <a:lstStyle/>
              <a:p>
                <a:r>
                  <a:rPr lang="en-US" altLang="zh-TW" dirty="0"/>
                  <a:t>0/10</a:t>
                </a:r>
                <a:endParaRPr lang="zh-TW" altLang="en-US" dirty="0"/>
              </a:p>
            </p:txBody>
          </p:sp>
          <p:sp>
            <p:nvSpPr>
              <p:cNvPr id="249" name="文字方塊 248">
                <a:extLst>
                  <a:ext uri="{FF2B5EF4-FFF2-40B4-BE49-F238E27FC236}">
                    <a16:creationId xmlns:a16="http://schemas.microsoft.com/office/drawing/2014/main" id="{1E448B21-D9D2-6E48-66E5-A891BC91FF60}"/>
                  </a:ext>
                </a:extLst>
              </p:cNvPr>
              <p:cNvSpPr txBox="1"/>
              <p:nvPr/>
            </p:nvSpPr>
            <p:spPr>
              <a:xfrm>
                <a:off x="2317847" y="3949866"/>
                <a:ext cx="625492" cy="369332"/>
              </a:xfrm>
              <a:prstGeom prst="rect">
                <a:avLst/>
              </a:prstGeom>
              <a:noFill/>
            </p:spPr>
            <p:txBody>
              <a:bodyPr wrap="none" rtlCol="0">
                <a:spAutoFit/>
              </a:bodyPr>
              <a:lstStyle/>
              <a:p>
                <a:r>
                  <a:rPr lang="en-US" altLang="zh-TW" dirty="0"/>
                  <a:t>1/01</a:t>
                </a:r>
                <a:endParaRPr lang="zh-TW" altLang="en-US" dirty="0"/>
              </a:p>
            </p:txBody>
          </p:sp>
        </p:grpSp>
      </p:grpSp>
    </p:spTree>
    <p:extLst>
      <p:ext uri="{BB962C8B-B14F-4D97-AF65-F5344CB8AC3E}">
        <p14:creationId xmlns:p14="http://schemas.microsoft.com/office/powerpoint/2010/main" val="104409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B0E9-DD29-AC8E-0DE3-BEEFD525C669}"/>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CA435DEF-A073-06D7-01F5-B34FE3A01D97}"/>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864F5801-D9AB-2E24-538B-AB6F7C307B3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9069A498-A100-0207-69B3-25871DCBEDA7}"/>
              </a:ext>
            </a:extLst>
          </p:cNvPr>
          <p:cNvSpPr>
            <a:spLocks noGrp="1"/>
          </p:cNvSpPr>
          <p:nvPr>
            <p:ph type="sldNum" sz="quarter" idx="12"/>
          </p:nvPr>
        </p:nvSpPr>
        <p:spPr/>
        <p:txBody>
          <a:bodyPr/>
          <a:lstStyle/>
          <a:p>
            <a:fld id="{8539F7DE-D043-4C1B-A99A-5AD622BBCAEB}" type="slidenum">
              <a:rPr lang="zh-TW" altLang="en-US" smtClean="0"/>
              <a:t>14</a:t>
            </a:fld>
            <a:endParaRPr lang="zh-TW" altLang="en-US"/>
          </a:p>
        </p:txBody>
      </p:sp>
      <p:pic>
        <p:nvPicPr>
          <p:cNvPr id="20" name="圖片 19">
            <a:extLst>
              <a:ext uri="{FF2B5EF4-FFF2-40B4-BE49-F238E27FC236}">
                <a16:creationId xmlns:a16="http://schemas.microsoft.com/office/drawing/2014/main" id="{88F2DDB3-BD4A-3D2B-E746-5D4858F25BD5}"/>
              </a:ext>
            </a:extLst>
          </p:cNvPr>
          <p:cNvPicPr>
            <a:picLocks noChangeAspect="1"/>
          </p:cNvPicPr>
          <p:nvPr/>
        </p:nvPicPr>
        <p:blipFill>
          <a:blip r:embed="rId3"/>
          <a:stretch>
            <a:fillRect/>
          </a:stretch>
        </p:blipFill>
        <p:spPr>
          <a:xfrm>
            <a:off x="181837" y="996458"/>
            <a:ext cx="10487207" cy="5742176"/>
          </a:xfrm>
          <a:prstGeom prst="rect">
            <a:avLst/>
          </a:prstGeom>
        </p:spPr>
      </p:pic>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94E79E4-B337-0154-FBE5-680D1B9F6027}"/>
                  </a:ext>
                </a:extLst>
              </p:cNvPr>
              <p:cNvSpPr txBox="1"/>
              <p:nvPr/>
            </p:nvSpPr>
            <p:spPr>
              <a:xfrm>
                <a:off x="6969761" y="1211911"/>
                <a:ext cx="4937760" cy="1200329"/>
              </a:xfrm>
              <a:prstGeom prst="rect">
                <a:avLst/>
              </a:prstGeom>
              <a:noFill/>
            </p:spPr>
            <p:txBody>
              <a:bodyPr wrap="square" rtlCol="0">
                <a:spAutoFit/>
              </a:bodyPr>
              <a:lstStyle/>
              <a:p>
                <a:pPr indent="457200" algn="just"/>
                <a:r>
                  <a:rPr lang="zh-TW" altLang="en-US" dirty="0">
                    <a:latin typeface="標楷體" panose="03000509000000000000" pitchFamily="65" charset="-120"/>
                    <a:ea typeface="標楷體" panose="03000509000000000000" pitchFamily="65" charset="-120"/>
                  </a:rPr>
                  <a:t>白雜訊是加在訊號之上之雜訊，而白雜訊就像光一樣在任何頻率上都會有雜訊成分在，其雜訊隻大小為</a:t>
                </a:r>
                <a14:m>
                  <m:oMath xmlns:m="http://schemas.openxmlformats.org/officeDocument/2006/math">
                    <m:sSub>
                      <m:sSubPr>
                        <m:ctrlPr>
                          <a:rPr lang="en-US" altLang="zh-TW" i="1" smtClean="0">
                            <a:latin typeface="Cambria Math" panose="02040503050406030204" pitchFamily="18" charset="0"/>
                            <a:ea typeface="標楷體" panose="03000509000000000000" pitchFamily="65" charset="-120"/>
                          </a:rPr>
                        </m:ctrlPr>
                      </m:sSubPr>
                      <m:e>
                        <m:r>
                          <a:rPr lang="en-US" altLang="zh-TW" b="0" i="1" smtClean="0">
                            <a:latin typeface="Cambria Math" panose="02040503050406030204" pitchFamily="18" charset="0"/>
                            <a:ea typeface="標楷體" panose="03000509000000000000" pitchFamily="65" charset="-120"/>
                          </a:rPr>
                          <m:t>𝑁</m:t>
                        </m:r>
                      </m:e>
                      <m:sub>
                        <m:r>
                          <a:rPr lang="en-US" altLang="zh-TW" b="0" i="1" smtClean="0">
                            <a:latin typeface="Cambria Math" panose="02040503050406030204" pitchFamily="18" charset="0"/>
                            <a:ea typeface="標楷體" panose="03000509000000000000" pitchFamily="65" charset="-120"/>
                          </a:rPr>
                          <m:t>0</m:t>
                        </m:r>
                      </m:sub>
                    </m:sSub>
                    <m:r>
                      <a:rPr lang="en-US" altLang="zh-TW" b="0" i="1" smtClean="0">
                        <a:latin typeface="Cambria Math" panose="02040503050406030204" pitchFamily="18" charset="0"/>
                        <a:ea typeface="標楷體" panose="03000509000000000000" pitchFamily="65" charset="-120"/>
                      </a:rPr>
                      <m:t>/2</m:t>
                    </m:r>
                  </m:oMath>
                </a14:m>
                <a:r>
                  <a:rPr lang="zh-TW" altLang="en-US" dirty="0">
                    <a:latin typeface="標楷體" panose="03000509000000000000" pitchFamily="65" charset="-120"/>
                    <a:ea typeface="標楷體" panose="03000509000000000000" pitchFamily="65" charset="-120"/>
                  </a:rPr>
                  <a:t>，所以去對該雜訊做傅立葉轉換會得到一個脈衝能量。</a:t>
                </a:r>
              </a:p>
            </p:txBody>
          </p:sp>
        </mc:Choice>
        <mc:Fallback xmlns="">
          <p:sp>
            <p:nvSpPr>
              <p:cNvPr id="23" name="文字方塊 22">
                <a:extLst>
                  <a:ext uri="{FF2B5EF4-FFF2-40B4-BE49-F238E27FC236}">
                    <a16:creationId xmlns:a16="http://schemas.microsoft.com/office/drawing/2014/main" id="{594E79E4-B337-0154-FBE5-680D1B9F6027}"/>
                  </a:ext>
                </a:extLst>
              </p:cNvPr>
              <p:cNvSpPr txBox="1">
                <a:spLocks noRot="1" noChangeAspect="1" noMove="1" noResize="1" noEditPoints="1" noAdjustHandles="1" noChangeArrowheads="1" noChangeShapeType="1" noTextEdit="1"/>
              </p:cNvSpPr>
              <p:nvPr/>
            </p:nvSpPr>
            <p:spPr>
              <a:xfrm>
                <a:off x="6969761" y="1211911"/>
                <a:ext cx="4937760" cy="1200329"/>
              </a:xfrm>
              <a:prstGeom prst="rect">
                <a:avLst/>
              </a:prstGeom>
              <a:blipFill>
                <a:blip r:embed="rId4"/>
                <a:stretch>
                  <a:fillRect l="-988" t="-2538" r="-1111" b="-76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9106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36938-B51F-FC31-E2A9-436E46D6B31C}"/>
            </a:ext>
          </a:extLst>
        </p:cNvPr>
        <p:cNvGrpSpPr/>
        <p:nvPr/>
      </p:nvGrpSpPr>
      <p:grpSpPr>
        <a:xfrm>
          <a:off x="0" y="0"/>
          <a:ext cx="0" cy="0"/>
          <a:chOff x="0" y="0"/>
          <a:chExt cx="0" cy="0"/>
        </a:xfrm>
      </p:grpSpPr>
      <p:pic>
        <p:nvPicPr>
          <p:cNvPr id="25" name="圖片 24">
            <a:extLst>
              <a:ext uri="{FF2B5EF4-FFF2-40B4-BE49-F238E27FC236}">
                <a16:creationId xmlns:a16="http://schemas.microsoft.com/office/drawing/2014/main" id="{D0A08BAF-9E4B-FF1C-E614-626C8F86CAE1}"/>
              </a:ext>
            </a:extLst>
          </p:cNvPr>
          <p:cNvPicPr>
            <a:picLocks noChangeAspect="1"/>
          </p:cNvPicPr>
          <p:nvPr/>
        </p:nvPicPr>
        <p:blipFill>
          <a:blip r:embed="rId2"/>
          <a:stretch>
            <a:fillRect/>
          </a:stretch>
        </p:blipFill>
        <p:spPr>
          <a:xfrm>
            <a:off x="179672" y="1007840"/>
            <a:ext cx="8944008" cy="5713635"/>
          </a:xfrm>
          <a:prstGeom prst="rect">
            <a:avLst/>
          </a:prstGeom>
        </p:spPr>
      </p:pic>
      <p:pic>
        <p:nvPicPr>
          <p:cNvPr id="4" name="圖片 3">
            <a:extLst>
              <a:ext uri="{FF2B5EF4-FFF2-40B4-BE49-F238E27FC236}">
                <a16:creationId xmlns:a16="http://schemas.microsoft.com/office/drawing/2014/main" id="{AF7CCEF0-1541-22A1-87FC-29EA7B5AA5D3}"/>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6F78B81-BFC8-33BD-FA3C-4249D137877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7CFDACE-6895-7395-5C10-6AB4BA986601}"/>
              </a:ext>
            </a:extLst>
          </p:cNvPr>
          <p:cNvSpPr>
            <a:spLocks noGrp="1"/>
          </p:cNvSpPr>
          <p:nvPr>
            <p:ph type="sldNum" sz="quarter" idx="12"/>
          </p:nvPr>
        </p:nvSpPr>
        <p:spPr/>
        <p:txBody>
          <a:bodyPr/>
          <a:lstStyle/>
          <a:p>
            <a:fld id="{8539F7DE-D043-4C1B-A99A-5AD622BBCAEB}" type="slidenum">
              <a:rPr lang="zh-TW" altLang="en-US" smtClean="0"/>
              <a:t>15</a:t>
            </a:fld>
            <a:endParaRPr lang="zh-TW" altLang="en-US"/>
          </a:p>
        </p:txBody>
      </p:sp>
      <p:sp>
        <p:nvSpPr>
          <p:cNvPr id="23" name="文字方塊 22">
            <a:extLst>
              <a:ext uri="{FF2B5EF4-FFF2-40B4-BE49-F238E27FC236}">
                <a16:creationId xmlns:a16="http://schemas.microsoft.com/office/drawing/2014/main" id="{0418DECF-B78F-1492-13CC-0D4890FAA5EC}"/>
              </a:ext>
            </a:extLst>
          </p:cNvPr>
          <p:cNvSpPr txBox="1"/>
          <p:nvPr/>
        </p:nvSpPr>
        <p:spPr>
          <a:xfrm>
            <a:off x="9011919" y="1211911"/>
            <a:ext cx="2895601" cy="1754326"/>
          </a:xfrm>
          <a:prstGeom prst="rect">
            <a:avLst/>
          </a:prstGeom>
          <a:noFill/>
        </p:spPr>
        <p:txBody>
          <a:bodyPr wrap="square" rtlCol="0">
            <a:spAutoFit/>
          </a:bodyPr>
          <a:lstStyle/>
          <a:p>
            <a:pPr indent="457200" algn="just"/>
            <a:r>
              <a:rPr lang="zh-TW" altLang="en-US" dirty="0">
                <a:latin typeface="標楷體" panose="03000509000000000000" pitchFamily="65" charset="-120"/>
                <a:ea typeface="標楷體" panose="03000509000000000000" pitchFamily="65" charset="-120"/>
              </a:rPr>
              <a:t>現實生活中產生</a:t>
            </a:r>
            <a:r>
              <a:rPr lang="en-US" altLang="zh-TW" dirty="0">
                <a:latin typeface="標楷體" panose="03000509000000000000" pitchFamily="65" charset="-120"/>
                <a:ea typeface="標楷體" panose="03000509000000000000" pitchFamily="65" charset="-120"/>
              </a:rPr>
              <a:t>sin</a:t>
            </a:r>
            <a:r>
              <a:rPr lang="zh-TW" altLang="en-US" dirty="0">
                <a:latin typeface="標楷體" panose="03000509000000000000" pitchFamily="65" charset="-120"/>
                <a:ea typeface="標楷體" panose="03000509000000000000" pitchFamily="65" charset="-120"/>
              </a:rPr>
              <a:t>波可以發現，</a:t>
            </a:r>
            <a:r>
              <a:rPr lang="en-US" altLang="zh-TW" dirty="0">
                <a:latin typeface="標楷體" panose="03000509000000000000" pitchFamily="65" charset="-120"/>
                <a:ea typeface="標楷體" panose="03000509000000000000" pitchFamily="65" charset="-120"/>
              </a:rPr>
              <a:t>sin</a:t>
            </a:r>
            <a:r>
              <a:rPr lang="zh-TW" altLang="en-US" dirty="0">
                <a:latin typeface="標楷體" panose="03000509000000000000" pitchFamily="65" charset="-120"/>
                <a:ea typeface="標楷體" panose="03000509000000000000" pitchFamily="65" charset="-120"/>
              </a:rPr>
              <a:t>波上會有雜訊而把</a:t>
            </a:r>
            <a:r>
              <a:rPr lang="en-US" altLang="zh-TW" dirty="0">
                <a:latin typeface="標楷體" panose="03000509000000000000" pitchFamily="65" charset="-120"/>
                <a:ea typeface="標楷體" panose="03000509000000000000" pitchFamily="65" charset="-120"/>
              </a:rPr>
              <a:t>sin</a:t>
            </a:r>
            <a:r>
              <a:rPr lang="zh-TW" altLang="en-US" dirty="0">
                <a:latin typeface="標楷體" panose="03000509000000000000" pitchFamily="65" charset="-120"/>
                <a:ea typeface="標楷體" panose="03000509000000000000" pitchFamily="65" charset="-120"/>
              </a:rPr>
              <a:t>波去掉後就只會剩下每一個時間點上隨機數值的雜訊，其雜訊為高斯分布之雜訊。</a:t>
            </a:r>
          </a:p>
        </p:txBody>
      </p:sp>
    </p:spTree>
    <p:extLst>
      <p:ext uri="{BB962C8B-B14F-4D97-AF65-F5344CB8AC3E}">
        <p14:creationId xmlns:p14="http://schemas.microsoft.com/office/powerpoint/2010/main" val="369879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91C3C-9BE0-BE3E-2010-A5DB2F8AB22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A3A23EB-0F5E-2CCE-181E-54D13C562F55}"/>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CACF4A33-8C8A-9F73-080C-F4D33BCBF209}"/>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DEB4D16C-D74F-940E-8D16-98BF67EEA2A6}"/>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Why Channel Coding</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80A97A27-C6FB-59A6-94E7-BE2B49B59ED4}"/>
              </a:ext>
            </a:extLst>
          </p:cNvPr>
          <p:cNvSpPr>
            <a:spLocks noGrp="1"/>
          </p:cNvSpPr>
          <p:nvPr>
            <p:ph type="sldNum" sz="quarter" idx="12"/>
          </p:nvPr>
        </p:nvSpPr>
        <p:spPr/>
        <p:txBody>
          <a:bodyPr/>
          <a:lstStyle/>
          <a:p>
            <a:fld id="{8539F7DE-D043-4C1B-A99A-5AD622BBCAEB}" type="slidenum">
              <a:rPr lang="zh-TW" altLang="en-US" smtClean="0"/>
              <a:t>16</a:t>
            </a:fld>
            <a:endParaRPr lang="zh-TW" altLang="en-US"/>
          </a:p>
        </p:txBody>
      </p:sp>
    </p:spTree>
    <p:extLst>
      <p:ext uri="{BB962C8B-B14F-4D97-AF65-F5344CB8AC3E}">
        <p14:creationId xmlns:p14="http://schemas.microsoft.com/office/powerpoint/2010/main" val="1349952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2E0A4-838E-4A02-64EE-8469F1D848C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701E29D-4CE1-EE92-BB62-DBC9C77D6030}"/>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CF8CAA0-B43A-AEA7-AB12-63B570CD21B1}"/>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B6CE2D2-8AFE-DD13-BEA8-373294A8FD3F}"/>
              </a:ext>
            </a:extLst>
          </p:cNvPr>
          <p:cNvSpPr>
            <a:spLocks noGrp="1"/>
          </p:cNvSpPr>
          <p:nvPr>
            <p:ph type="sldNum" sz="quarter" idx="12"/>
          </p:nvPr>
        </p:nvSpPr>
        <p:spPr/>
        <p:txBody>
          <a:bodyPr/>
          <a:lstStyle/>
          <a:p>
            <a:fld id="{8539F7DE-D043-4C1B-A99A-5AD622BBCAEB}" type="slidenum">
              <a:rPr lang="zh-TW" altLang="en-US" smtClean="0"/>
              <a:t>17</a:t>
            </a:fld>
            <a:endParaRPr lang="zh-TW" altLang="en-US"/>
          </a:p>
        </p:txBody>
      </p:sp>
      <p:pic>
        <p:nvPicPr>
          <p:cNvPr id="3" name="圖片 2">
            <a:extLst>
              <a:ext uri="{FF2B5EF4-FFF2-40B4-BE49-F238E27FC236}">
                <a16:creationId xmlns:a16="http://schemas.microsoft.com/office/drawing/2014/main" id="{CC6732B1-18CC-3FFE-8E1A-9B457C20C3FA}"/>
              </a:ext>
            </a:extLst>
          </p:cNvPr>
          <p:cNvPicPr>
            <a:picLocks noChangeAspect="1"/>
          </p:cNvPicPr>
          <p:nvPr/>
        </p:nvPicPr>
        <p:blipFill>
          <a:blip r:embed="rId3"/>
          <a:stretch>
            <a:fillRect/>
          </a:stretch>
        </p:blipFill>
        <p:spPr>
          <a:xfrm>
            <a:off x="0" y="1278220"/>
            <a:ext cx="7749961" cy="5201057"/>
          </a:xfrm>
          <a:prstGeom prst="rect">
            <a:avLst/>
          </a:prstGeom>
        </p:spPr>
      </p:pic>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B6892E7E-18BE-BE71-BCB4-D6AB3F3CA8E9}"/>
                  </a:ext>
                </a:extLst>
              </p:cNvPr>
              <p:cNvSpPr txBox="1"/>
              <p:nvPr/>
            </p:nvSpPr>
            <p:spPr>
              <a:xfrm>
                <a:off x="7822096" y="1829241"/>
                <a:ext cx="4019473" cy="3693319"/>
              </a:xfrm>
              <a:prstGeom prst="rect">
                <a:avLst/>
              </a:prstGeom>
              <a:noFill/>
            </p:spPr>
            <p:txBody>
              <a:bodyPr wrap="square" rtlCol="0">
                <a:spAutoFit/>
              </a:bodyPr>
              <a:lstStyle/>
              <a:p>
                <a:pPr indent="457200"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評估一個效能的好壞，通常都是使用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來評估，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就是所謂的位元錯誤率，假設今天傳遞了</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萬個位元的資料，經過數位通訊系統傳輸後，接收端接到平均起來錯一個位元，那就代表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14:m>
                  <m:oMath xmlns:m="http://schemas.openxmlformats.org/officeDocument/2006/math">
                    <m:sSup>
                      <m:sSupPr>
                        <m:ctrlPr>
                          <a:rPr lang="en-US" altLang="zh-TW" i="1" smtClean="0">
                            <a:latin typeface="Cambria Math" panose="02040503050406030204" pitchFamily="18" charset="0"/>
                            <a:ea typeface="標楷體" panose="03000509000000000000" pitchFamily="65" charset="-120"/>
                          </a:rPr>
                        </m:ctrlPr>
                      </m:sSupPr>
                      <m:e>
                        <m:r>
                          <a:rPr lang="en-US" altLang="zh-TW" b="0" i="1" smtClean="0">
                            <a:latin typeface="Cambria Math" panose="02040503050406030204" pitchFamily="18" charset="0"/>
                            <a:ea typeface="標楷體" panose="03000509000000000000" pitchFamily="65" charset="-120"/>
                          </a:rPr>
                          <m:t>10</m:t>
                        </m:r>
                      </m:e>
                      <m:sup>
                        <m:r>
                          <a:rPr lang="en-US" altLang="zh-TW" b="0" i="1" smtClean="0">
                            <a:latin typeface="Cambria Math" panose="02040503050406030204" pitchFamily="18" charset="0"/>
                            <a:ea typeface="標楷體" panose="03000509000000000000" pitchFamily="65" charset="-120"/>
                          </a:rPr>
                          <m:t>−4</m:t>
                        </m:r>
                      </m:sup>
                    </m:sSup>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，一個通訊系統的位元錯誤率受到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SNR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的影響當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SNR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越大錯誤率會降低，所以正常一個系統的位元錯誤率曲線圖會如左圖所示。</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indent="457200" algn="just"/>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而大部分資料的傳輸系統要求會是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14:m>
                  <m:oMath xmlns:m="http://schemas.openxmlformats.org/officeDocument/2006/math">
                    <m:sSub>
                      <m:sSubPr>
                        <m:ctrlPr>
                          <a:rPr lang="en-US" altLang="zh-TW" i="1" smtClean="0">
                            <a:latin typeface="Cambria Math" panose="02040503050406030204" pitchFamily="18" charset="0"/>
                            <a:ea typeface="標楷體" panose="03000509000000000000" pitchFamily="65" charset="-120"/>
                          </a:rPr>
                        </m:ctrlPr>
                      </m:sSubPr>
                      <m:e>
                        <m:r>
                          <a:rPr lang="en-US" altLang="zh-TW" b="0" i="1" smtClean="0">
                            <a:latin typeface="Cambria Math" panose="02040503050406030204" pitchFamily="18" charset="0"/>
                            <a:ea typeface="標楷體" panose="03000509000000000000" pitchFamily="65" charset="-120"/>
                          </a:rPr>
                          <m:t>𝑃</m:t>
                        </m:r>
                      </m:e>
                      <m:sub>
                        <m:r>
                          <a:rPr lang="en-US" altLang="zh-TW" b="0" i="1" smtClean="0">
                            <a:latin typeface="Cambria Math" panose="02040503050406030204" pitchFamily="18" charset="0"/>
                            <a:ea typeface="標楷體" panose="03000509000000000000" pitchFamily="65" charset="-120"/>
                          </a:rPr>
                          <m:t>𝐵</m:t>
                        </m:r>
                      </m:sub>
                    </m:sSub>
                  </m:oMath>
                </a14:m>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要達到</a:t>
                </a:r>
                <a14:m>
                  <m:oMath xmlns:m="http://schemas.openxmlformats.org/officeDocument/2006/math">
                    <m:sSup>
                      <m:sSupPr>
                        <m:ctrlPr>
                          <a:rPr lang="en-US" altLang="zh-TW" i="1" smtClean="0">
                            <a:latin typeface="Cambria Math" panose="02040503050406030204" pitchFamily="18" charset="0"/>
                            <a:ea typeface="標楷體" panose="03000509000000000000" pitchFamily="65" charset="-120"/>
                          </a:rPr>
                        </m:ctrlPr>
                      </m:sSupPr>
                      <m:e>
                        <m:r>
                          <a:rPr lang="en-US" altLang="zh-TW" b="0" i="1" smtClean="0">
                            <a:latin typeface="Cambria Math" panose="02040503050406030204" pitchFamily="18" charset="0"/>
                            <a:ea typeface="標楷體" panose="03000509000000000000" pitchFamily="65" charset="-120"/>
                          </a:rPr>
                          <m:t>10</m:t>
                        </m:r>
                      </m:e>
                      <m:sup>
                        <m:r>
                          <a:rPr lang="en-US" altLang="zh-TW" b="0" i="1" smtClean="0">
                            <a:latin typeface="Cambria Math" panose="02040503050406030204" pitchFamily="18" charset="0"/>
                            <a:ea typeface="標楷體" panose="03000509000000000000" pitchFamily="65" charset="-120"/>
                          </a:rPr>
                          <m:t>−7</m:t>
                        </m:r>
                      </m:sup>
                    </m:sSup>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，而這時系統的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SNR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必須大於</a:t>
                </a:r>
                <a14:m>
                  <m:oMath xmlns:m="http://schemas.openxmlformats.org/officeDocument/2006/math">
                    <m:sSub>
                      <m:sSubPr>
                        <m:ctrlPr>
                          <a:rPr lang="en-US" altLang="zh-TW" i="1" smtClean="0">
                            <a:latin typeface="Cambria Math" panose="02040503050406030204" pitchFamily="18" charset="0"/>
                            <a:ea typeface="標楷體" panose="03000509000000000000" pitchFamily="65" charset="-120"/>
                          </a:rPr>
                        </m:ctrlPr>
                      </m:sSubPr>
                      <m:e>
                        <m:r>
                          <a:rPr lang="en-US" altLang="zh-TW" b="0" i="1" smtClean="0">
                            <a:latin typeface="Cambria Math" panose="02040503050406030204" pitchFamily="18" charset="0"/>
                            <a:ea typeface="標楷體" panose="03000509000000000000" pitchFamily="65" charset="-120"/>
                          </a:rPr>
                          <m:t>𝑋</m:t>
                        </m:r>
                      </m:e>
                      <m:sub>
                        <m:r>
                          <a:rPr lang="en-US" altLang="zh-TW" b="0" i="1" smtClean="0">
                            <a:latin typeface="Cambria Math" panose="02040503050406030204" pitchFamily="18" charset="0"/>
                            <a:ea typeface="標楷體" panose="03000509000000000000" pitchFamily="65" charset="-120"/>
                          </a:rPr>
                          <m:t>1</m:t>
                        </m:r>
                      </m:sub>
                    </m:sSub>
                  </m:oMath>
                </a14:m>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B6892E7E-18BE-BE71-BCB4-D6AB3F3CA8E9}"/>
                  </a:ext>
                </a:extLst>
              </p:cNvPr>
              <p:cNvSpPr txBox="1">
                <a:spLocks noRot="1" noChangeAspect="1" noMove="1" noResize="1" noEditPoints="1" noAdjustHandles="1" noChangeArrowheads="1" noChangeShapeType="1" noTextEdit="1"/>
              </p:cNvSpPr>
              <p:nvPr/>
            </p:nvSpPr>
            <p:spPr>
              <a:xfrm>
                <a:off x="7822096" y="1829241"/>
                <a:ext cx="4019473" cy="3693319"/>
              </a:xfrm>
              <a:prstGeom prst="rect">
                <a:avLst/>
              </a:prstGeom>
              <a:blipFill>
                <a:blip r:embed="rId4"/>
                <a:stretch>
                  <a:fillRect l="-1212" t="-660" r="-1212" b="-18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654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6951C-8867-BFFC-81F3-7CA756D9F3E6}"/>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39183B90-55C2-5472-AEA8-137A93BC1AD8}"/>
              </a:ext>
            </a:extLst>
          </p:cNvPr>
          <p:cNvPicPr>
            <a:picLocks noChangeAspect="1"/>
          </p:cNvPicPr>
          <p:nvPr/>
        </p:nvPicPr>
        <p:blipFill>
          <a:blip r:embed="rId2"/>
          <a:stretch>
            <a:fillRect/>
          </a:stretch>
        </p:blipFill>
        <p:spPr>
          <a:xfrm>
            <a:off x="0" y="1426995"/>
            <a:ext cx="9110787" cy="5280944"/>
          </a:xfrm>
          <a:prstGeom prst="rect">
            <a:avLst/>
          </a:prstGeom>
        </p:spPr>
      </p:pic>
      <p:pic>
        <p:nvPicPr>
          <p:cNvPr id="4" name="圖片 3">
            <a:extLst>
              <a:ext uri="{FF2B5EF4-FFF2-40B4-BE49-F238E27FC236}">
                <a16:creationId xmlns:a16="http://schemas.microsoft.com/office/drawing/2014/main" id="{6848DCD3-30A0-EB43-FB7D-1EA0113C4061}"/>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77C5A54-3084-84E5-CB52-F9C0AC92148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6EAE207-FCE0-24A0-581C-91CA49782184}"/>
              </a:ext>
            </a:extLst>
          </p:cNvPr>
          <p:cNvSpPr>
            <a:spLocks noGrp="1"/>
          </p:cNvSpPr>
          <p:nvPr>
            <p:ph type="sldNum" sz="quarter" idx="12"/>
          </p:nvPr>
        </p:nvSpPr>
        <p:spPr/>
        <p:txBody>
          <a:bodyPr/>
          <a:lstStyle/>
          <a:p>
            <a:fld id="{8539F7DE-D043-4C1B-A99A-5AD622BBCAEB}" type="slidenum">
              <a:rPr lang="zh-TW" altLang="en-US" smtClean="0"/>
              <a:t>18</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4E9D1DE8-92C7-433B-5E07-3663C134845B}"/>
                  </a:ext>
                </a:extLst>
              </p:cNvPr>
              <p:cNvSpPr txBox="1"/>
              <p:nvPr/>
            </p:nvSpPr>
            <p:spPr>
              <a:xfrm>
                <a:off x="7822096" y="1829241"/>
                <a:ext cx="4019473" cy="923330"/>
              </a:xfrm>
              <a:prstGeom prst="rect">
                <a:avLst/>
              </a:prstGeom>
              <a:noFill/>
            </p:spPr>
            <p:txBody>
              <a:bodyPr wrap="square" rtlCol="0">
                <a:spAutoFit/>
              </a:bodyPr>
              <a:lstStyle/>
              <a:p>
                <a:pPr indent="457200" algn="just"/>
                <a:r>
                  <a:rPr lang="zh-TW" altLang="en-US" dirty="0">
                    <a:latin typeface="標楷體" panose="03000509000000000000" pitchFamily="65" charset="-120"/>
                    <a:ea typeface="標楷體" panose="03000509000000000000" pitchFamily="65" charset="-120"/>
                  </a:rPr>
                  <a:t>而當該系統的最大</a:t>
                </a:r>
                <a:r>
                  <a:rPr lang="en-US" altLang="zh-TW" dirty="0">
                    <a:latin typeface="標楷體" panose="03000509000000000000" pitchFamily="65" charset="-120"/>
                    <a:ea typeface="標楷體" panose="03000509000000000000" pitchFamily="65" charset="-120"/>
                  </a:rPr>
                  <a:t>SNR</a:t>
                </a:r>
                <a:r>
                  <a:rPr lang="zh-TW" altLang="en-US" dirty="0">
                    <a:latin typeface="標楷體" panose="03000509000000000000" pitchFamily="65" charset="-120"/>
                    <a:ea typeface="標楷體" panose="03000509000000000000" pitchFamily="65" charset="-120"/>
                  </a:rPr>
                  <a:t>小於這個所需要的</a:t>
                </a:r>
                <a14:m>
                  <m:oMath xmlns:m="http://schemas.openxmlformats.org/officeDocument/2006/math">
                    <m:sSub>
                      <m:sSubPr>
                        <m:ctrlPr>
                          <a:rPr lang="en-US" altLang="zh-TW" i="1" smtClean="0">
                            <a:latin typeface="Cambria Math" panose="02040503050406030204" pitchFamily="18" charset="0"/>
                            <a:ea typeface="標楷體" panose="03000509000000000000" pitchFamily="65" charset="-120"/>
                          </a:rPr>
                        </m:ctrlPr>
                      </m:sSubPr>
                      <m:e>
                        <m:r>
                          <a:rPr lang="en-US" altLang="zh-TW" b="0" i="1" smtClean="0">
                            <a:latin typeface="Cambria Math" panose="02040503050406030204" pitchFamily="18" charset="0"/>
                            <a:ea typeface="標楷體" panose="03000509000000000000" pitchFamily="65" charset="-120"/>
                          </a:rPr>
                          <m:t>𝑋</m:t>
                        </m:r>
                      </m:e>
                      <m:sub>
                        <m:r>
                          <a:rPr lang="en-US" altLang="zh-TW" b="0" i="1" smtClean="0">
                            <a:latin typeface="Cambria Math" panose="02040503050406030204" pitchFamily="18" charset="0"/>
                            <a:ea typeface="標楷體" panose="03000509000000000000" pitchFamily="65" charset="-120"/>
                          </a:rPr>
                          <m:t>1</m:t>
                        </m:r>
                      </m:sub>
                    </m:sSub>
                  </m:oMath>
                </a14:m>
                <a:r>
                  <a:rPr lang="zh-TW" altLang="en-US" dirty="0">
                    <a:latin typeface="標楷體" panose="03000509000000000000" pitchFamily="65" charset="-120"/>
                    <a:ea typeface="標楷體" panose="03000509000000000000" pitchFamily="65" charset="-120"/>
                  </a:rPr>
                  <a:t>的</a:t>
                </a:r>
                <a:r>
                  <a:rPr lang="en-US" altLang="zh-TW" dirty="0">
                    <a:latin typeface="標楷體" panose="03000509000000000000" pitchFamily="65" charset="-120"/>
                    <a:ea typeface="標楷體" panose="03000509000000000000" pitchFamily="65" charset="-120"/>
                  </a:rPr>
                  <a:t>SNR</a:t>
                </a:r>
                <a:r>
                  <a:rPr lang="zh-TW" altLang="en-US" dirty="0">
                    <a:latin typeface="標楷體" panose="03000509000000000000" pitchFamily="65" charset="-120"/>
                    <a:ea typeface="標楷體" panose="03000509000000000000" pitchFamily="65" charset="-120"/>
                  </a:rPr>
                  <a:t>，可以看到位元的錯誤率會高於</a:t>
                </a:r>
                <a14:m>
                  <m:oMath xmlns:m="http://schemas.openxmlformats.org/officeDocument/2006/math">
                    <m:sSub>
                      <m:sSubPr>
                        <m:ctrlPr>
                          <a:rPr lang="en-US" altLang="zh-TW" i="1" smtClean="0">
                            <a:latin typeface="Cambria Math" panose="02040503050406030204" pitchFamily="18" charset="0"/>
                            <a:ea typeface="標楷體" panose="03000509000000000000" pitchFamily="65" charset="-120"/>
                          </a:rPr>
                        </m:ctrlPr>
                      </m:sSubPr>
                      <m:e>
                        <m:r>
                          <a:rPr lang="en-US" altLang="zh-TW" b="0" i="1" smtClean="0">
                            <a:latin typeface="Cambria Math" panose="02040503050406030204" pitchFamily="18" charset="0"/>
                            <a:ea typeface="標楷體" panose="03000509000000000000" pitchFamily="65" charset="-120"/>
                          </a:rPr>
                          <m:t>𝑃</m:t>
                        </m:r>
                      </m:e>
                      <m:sub>
                        <m:r>
                          <a:rPr lang="en-US" altLang="zh-TW" b="0" i="1" smtClean="0">
                            <a:latin typeface="Cambria Math" panose="02040503050406030204" pitchFamily="18" charset="0"/>
                            <a:ea typeface="標楷體" panose="03000509000000000000" pitchFamily="65" charset="-120"/>
                          </a:rPr>
                          <m:t>𝐵</m:t>
                        </m:r>
                      </m:sub>
                    </m:sSub>
                  </m:oMath>
                </a14:m>
                <a:r>
                  <a:rPr lang="zh-TW" altLang="en-US" dirty="0">
                    <a:latin typeface="標楷體" panose="03000509000000000000" pitchFamily="65" charset="-120"/>
                    <a:ea typeface="標楷體" panose="03000509000000000000" pitchFamily="65" charset="-120"/>
                  </a:rPr>
                  <a:t>，而達不到系統要求</a:t>
                </a:r>
                <a:endParaRPr lang="en-US" altLang="zh-TW" dirty="0">
                  <a:latin typeface="標楷體" panose="03000509000000000000" pitchFamily="65" charset="-120"/>
                  <a:ea typeface="標楷體" panose="03000509000000000000" pitchFamily="65" charset="-120"/>
                </a:endParaRPr>
              </a:p>
            </p:txBody>
          </p:sp>
        </mc:Choice>
        <mc:Fallback xmlns="">
          <p:sp>
            <p:nvSpPr>
              <p:cNvPr id="6" name="文字方塊 5">
                <a:extLst>
                  <a:ext uri="{FF2B5EF4-FFF2-40B4-BE49-F238E27FC236}">
                    <a16:creationId xmlns:a16="http://schemas.microsoft.com/office/drawing/2014/main" id="{4E9D1DE8-92C7-433B-5E07-3663C134845B}"/>
                  </a:ext>
                </a:extLst>
              </p:cNvPr>
              <p:cNvSpPr txBox="1">
                <a:spLocks noRot="1" noChangeAspect="1" noMove="1" noResize="1" noEditPoints="1" noAdjustHandles="1" noChangeArrowheads="1" noChangeShapeType="1" noTextEdit="1"/>
              </p:cNvSpPr>
              <p:nvPr/>
            </p:nvSpPr>
            <p:spPr>
              <a:xfrm>
                <a:off x="7822096" y="1829241"/>
                <a:ext cx="4019473" cy="923330"/>
              </a:xfrm>
              <a:prstGeom prst="rect">
                <a:avLst/>
              </a:prstGeom>
              <a:blipFill>
                <a:blip r:embed="rId4"/>
                <a:stretch>
                  <a:fillRect l="-1212" t="-2632" r="-1212" b="-986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76603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04483-C368-1DA6-8C84-8FBF9090E3C7}"/>
            </a:ext>
          </a:extLst>
        </p:cNvPr>
        <p:cNvGrpSpPr/>
        <p:nvPr/>
      </p:nvGrpSpPr>
      <p:grpSpPr>
        <a:xfrm>
          <a:off x="0" y="0"/>
          <a:ext cx="0" cy="0"/>
          <a:chOff x="0" y="0"/>
          <a:chExt cx="0" cy="0"/>
        </a:xfrm>
      </p:grpSpPr>
      <p:pic>
        <p:nvPicPr>
          <p:cNvPr id="11" name="圖片 10">
            <a:extLst>
              <a:ext uri="{FF2B5EF4-FFF2-40B4-BE49-F238E27FC236}">
                <a16:creationId xmlns:a16="http://schemas.microsoft.com/office/drawing/2014/main" id="{CA9E411E-E190-4562-8E84-E5EAF9CEC21D}"/>
              </a:ext>
            </a:extLst>
          </p:cNvPr>
          <p:cNvPicPr>
            <a:picLocks noChangeAspect="1"/>
          </p:cNvPicPr>
          <p:nvPr/>
        </p:nvPicPr>
        <p:blipFill>
          <a:blip r:embed="rId2"/>
          <a:stretch>
            <a:fillRect/>
          </a:stretch>
        </p:blipFill>
        <p:spPr>
          <a:xfrm>
            <a:off x="55809" y="1096274"/>
            <a:ext cx="9012232" cy="5625201"/>
          </a:xfrm>
          <a:prstGeom prst="rect">
            <a:avLst/>
          </a:prstGeom>
        </p:spPr>
      </p:pic>
      <p:pic>
        <p:nvPicPr>
          <p:cNvPr id="4" name="圖片 3">
            <a:extLst>
              <a:ext uri="{FF2B5EF4-FFF2-40B4-BE49-F238E27FC236}">
                <a16:creationId xmlns:a16="http://schemas.microsoft.com/office/drawing/2014/main" id="{D51417AA-790B-1622-8AB9-0E450793254F}"/>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BF5B4EC-FA62-F591-769D-1811F87550D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8359CAD-BF44-6240-7C15-BC96D6F985A3}"/>
              </a:ext>
            </a:extLst>
          </p:cNvPr>
          <p:cNvSpPr>
            <a:spLocks noGrp="1"/>
          </p:cNvSpPr>
          <p:nvPr>
            <p:ph type="sldNum" sz="quarter" idx="12"/>
          </p:nvPr>
        </p:nvSpPr>
        <p:spPr/>
        <p:txBody>
          <a:bodyPr/>
          <a:lstStyle/>
          <a:p>
            <a:fld id="{8539F7DE-D043-4C1B-A99A-5AD622BBCAEB}" type="slidenum">
              <a:rPr lang="zh-TW" altLang="en-US" smtClean="0"/>
              <a:t>19</a:t>
            </a:fld>
            <a:endParaRPr lang="zh-TW" altLang="en-US"/>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A234500-65C9-CCF7-2E7A-3226571477AA}"/>
                  </a:ext>
                </a:extLst>
              </p:cNvPr>
              <p:cNvSpPr txBox="1"/>
              <p:nvPr/>
            </p:nvSpPr>
            <p:spPr>
              <a:xfrm>
                <a:off x="9098369" y="1829241"/>
                <a:ext cx="2500596" cy="3976473"/>
              </a:xfrm>
              <a:prstGeom prst="rect">
                <a:avLst/>
              </a:prstGeom>
              <a:noFill/>
            </p:spPr>
            <p:txBody>
              <a:bodyPr wrap="square" rtlCol="0">
                <a:spAutoFit/>
              </a:bodyPr>
              <a:lstStyle/>
              <a:p>
                <a:pPr indent="457200" algn="just" eaLnBrk="0" hangingPunct="0"/>
                <a:r>
                  <a:rPr lang="zh-TW" altLang="en-US" dirty="0">
                    <a:latin typeface="Times New Roman" panose="02020603050405020304" pitchFamily="18" charset="0"/>
                    <a:ea typeface="標楷體" panose="03000509000000000000" pitchFamily="65" charset="-120"/>
                    <a:cs typeface="Times New Roman" panose="02020603050405020304" pitchFamily="18" charset="0"/>
                  </a:rPr>
                  <a:t>假設使用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BPSK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系統經過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AWGN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通道，如果系統要求的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14:m>
                  <m:oMath xmlns:m="http://schemas.openxmlformats.org/officeDocument/2006/math">
                    <m:sSup>
                      <m:sSupPr>
                        <m:ctrlPr>
                          <a:rPr lang="en-US" altLang="zh-TW" i="1" smtClean="0">
                            <a:latin typeface="Cambria Math" panose="02040503050406030204" pitchFamily="18" charset="0"/>
                            <a:ea typeface="標楷體" panose="03000509000000000000" pitchFamily="65" charset="-120"/>
                          </a:rPr>
                        </m:ctrlPr>
                      </m:sSupPr>
                      <m:e>
                        <m:r>
                          <a:rPr lang="en-US" altLang="zh-TW" b="0" i="1" smtClean="0">
                            <a:latin typeface="Cambria Math" panose="02040503050406030204" pitchFamily="18" charset="0"/>
                            <a:ea typeface="標楷體" panose="03000509000000000000" pitchFamily="65" charset="-120"/>
                          </a:rPr>
                          <m:t>10</m:t>
                        </m:r>
                      </m:e>
                      <m:sup>
                        <m:r>
                          <a:rPr lang="en-US" altLang="zh-TW" b="0" i="1" smtClean="0">
                            <a:latin typeface="Cambria Math" panose="02040503050406030204" pitchFamily="18" charset="0"/>
                            <a:ea typeface="標楷體" panose="03000509000000000000" pitchFamily="65" charset="-120"/>
                          </a:rPr>
                          <m:t>−5</m:t>
                        </m:r>
                      </m:sup>
                    </m:sSup>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，系統參數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Data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Transimission</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1Mbps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，系統傳輸最大功率是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1mW</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，通過的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AWGN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功率頻譜密度為</a:t>
                </a:r>
                <a14:m>
                  <m:oMath xmlns:m="http://schemas.openxmlformats.org/officeDocument/2006/math">
                    <m:sSup>
                      <m:sSupPr>
                        <m:ctrlPr>
                          <a:rPr lang="en-US" altLang="zh-TW" i="1" smtClean="0">
                            <a:latin typeface="Cambria Math" panose="02040503050406030204" pitchFamily="18" charset="0"/>
                            <a:ea typeface="標楷體" panose="03000509000000000000" pitchFamily="65" charset="-120"/>
                          </a:rPr>
                        </m:ctrlPr>
                      </m:sSupPr>
                      <m:e>
                        <m:r>
                          <a:rPr lang="en-US" altLang="zh-TW" b="0" i="1" smtClean="0">
                            <a:latin typeface="Cambria Math" panose="02040503050406030204" pitchFamily="18" charset="0"/>
                            <a:ea typeface="標楷體" panose="03000509000000000000" pitchFamily="65" charset="-120"/>
                          </a:rPr>
                          <m:t>2</m:t>
                        </m:r>
                        <m:r>
                          <a:rPr lang="en-US" altLang="zh-TW" b="0" i="1" smtClean="0">
                            <a:latin typeface="Cambria Math" panose="02040503050406030204" pitchFamily="18" charset="0"/>
                            <a:ea typeface="標楷體" panose="03000509000000000000" pitchFamily="65" charset="-120"/>
                          </a:rPr>
                          <m:t>𝑥</m:t>
                        </m:r>
                        <m:r>
                          <a:rPr lang="en-US" altLang="zh-TW" b="0" i="1" smtClean="0">
                            <a:latin typeface="Cambria Math" panose="02040503050406030204" pitchFamily="18" charset="0"/>
                            <a:ea typeface="標楷體" panose="03000509000000000000" pitchFamily="65" charset="-120"/>
                          </a:rPr>
                          <m:t>10</m:t>
                        </m:r>
                      </m:e>
                      <m:sup>
                        <m:r>
                          <a:rPr lang="en-US" altLang="zh-TW" b="0" i="1" smtClean="0">
                            <a:latin typeface="Cambria Math" panose="02040503050406030204" pitchFamily="18" charset="0"/>
                            <a:ea typeface="標楷體" panose="03000509000000000000" pitchFamily="65" charset="-120"/>
                          </a:rPr>
                          <m:t>−10</m:t>
                        </m:r>
                      </m:sup>
                    </m:sSup>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，可以看到經過計算後該系統是無法達到系統要求的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Bit error rate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14:m>
                  <m:oMath xmlns:m="http://schemas.openxmlformats.org/officeDocument/2006/math">
                    <m:sSup>
                      <m:sSupPr>
                        <m:ctrlPr>
                          <a:rPr lang="en-US" altLang="zh-TW" i="1" smtClean="0">
                            <a:latin typeface="Cambria Math" panose="02040503050406030204" pitchFamily="18" charset="0"/>
                            <a:ea typeface="標楷體" panose="03000509000000000000" pitchFamily="65" charset="-120"/>
                          </a:rPr>
                        </m:ctrlPr>
                      </m:sSupPr>
                      <m:e>
                        <m:r>
                          <a:rPr lang="en-US" altLang="zh-TW" b="0" i="1" smtClean="0">
                            <a:latin typeface="Cambria Math" panose="02040503050406030204" pitchFamily="18" charset="0"/>
                            <a:ea typeface="標楷體" panose="03000509000000000000" pitchFamily="65" charset="-120"/>
                          </a:rPr>
                          <m:t>10</m:t>
                        </m:r>
                      </m:e>
                      <m:sup>
                        <m:r>
                          <a:rPr lang="en-US" altLang="zh-TW" b="0" i="1" smtClean="0">
                            <a:latin typeface="Cambria Math" panose="02040503050406030204" pitchFamily="18" charset="0"/>
                            <a:ea typeface="標楷體" panose="03000509000000000000" pitchFamily="65" charset="-120"/>
                          </a:rPr>
                          <m:t>−5</m:t>
                        </m:r>
                      </m:sup>
                    </m:sSup>
                    <m:r>
                      <a:rPr lang="zh-TW" altLang="en-US" i="1">
                        <a:latin typeface="Cambria Math" panose="02040503050406030204" pitchFamily="18" charset="0"/>
                        <a:ea typeface="標楷體" panose="03000509000000000000" pitchFamily="65" charset="-120"/>
                      </a:rPr>
                      <m:t>，</m:t>
                    </m:r>
                    <m:r>
                      <a:rPr lang="zh-TW" altLang="en-US" i="1" smtClean="0">
                        <a:latin typeface="Cambria Math" panose="02040503050406030204" pitchFamily="18" charset="0"/>
                        <a:ea typeface="標楷體" panose="03000509000000000000" pitchFamily="65" charset="-120"/>
                      </a:rPr>
                      <m:t>所以該系</m:t>
                    </m:r>
                    <m:r>
                      <a:rPr lang="zh-TW" altLang="en-US" i="1">
                        <a:latin typeface="Cambria Math" panose="02040503050406030204" pitchFamily="18" charset="0"/>
                        <a:ea typeface="標楷體" panose="03000509000000000000" pitchFamily="65" charset="-120"/>
                      </a:rPr>
                      <m:t>統無法維持</m:t>
                    </m:r>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正常的傳輸品質。</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6" name="文字方塊 5">
                <a:extLst>
                  <a:ext uri="{FF2B5EF4-FFF2-40B4-BE49-F238E27FC236}">
                    <a16:creationId xmlns:a16="http://schemas.microsoft.com/office/drawing/2014/main" id="{CA234500-65C9-CCF7-2E7A-3226571477AA}"/>
                  </a:ext>
                </a:extLst>
              </p:cNvPr>
              <p:cNvSpPr txBox="1">
                <a:spLocks noRot="1" noChangeAspect="1" noMove="1" noResize="1" noEditPoints="1" noAdjustHandles="1" noChangeArrowheads="1" noChangeShapeType="1" noTextEdit="1"/>
              </p:cNvSpPr>
              <p:nvPr/>
            </p:nvSpPr>
            <p:spPr>
              <a:xfrm>
                <a:off x="9098369" y="1829241"/>
                <a:ext cx="2500596" cy="3976473"/>
              </a:xfrm>
              <a:prstGeom prst="rect">
                <a:avLst/>
              </a:prstGeom>
              <a:blipFill>
                <a:blip r:embed="rId4"/>
                <a:stretch>
                  <a:fillRect l="-2195" t="-767" r="-1951" b="-15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7F60C7B-80F7-5EA7-5EA1-4416B56DE7CC}"/>
                  </a:ext>
                </a:extLst>
              </p:cNvPr>
              <p:cNvSpPr txBox="1"/>
              <p:nvPr/>
            </p:nvSpPr>
            <p:spPr>
              <a:xfrm>
                <a:off x="572634" y="5214360"/>
                <a:ext cx="3732817"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𝐵</m:t>
                          </m:r>
                        </m:sub>
                      </m:sSub>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Q</m:t>
                      </m:r>
                      <m:d>
                        <m:dPr>
                          <m:ctrlPr>
                            <a:rPr lang="en-US" altLang="zh-TW" b="0" i="1" smtClean="0">
                              <a:latin typeface="Cambria Math" panose="02040503050406030204" pitchFamily="18" charset="0"/>
                            </a:rPr>
                          </m:ctrlPr>
                        </m:dPr>
                        <m:e>
                          <m:rad>
                            <m:radPr>
                              <m:degHide m:val="on"/>
                              <m:ctrlPr>
                                <a:rPr lang="en-US" altLang="zh-TW" b="0" i="1" smtClean="0">
                                  <a:latin typeface="Cambria Math" panose="02040503050406030204" pitchFamily="18" charset="0"/>
                                </a:rPr>
                              </m:ctrlPr>
                            </m:radPr>
                            <m:deg/>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𝐸</m:t>
                                      </m:r>
                                    </m:e>
                                    <m:sub>
                                      <m:r>
                                        <a:rPr lang="en-US" altLang="zh-TW" b="0" i="1" smtClean="0">
                                          <a:latin typeface="Cambria Math" panose="02040503050406030204" pitchFamily="18" charset="0"/>
                                        </a:rPr>
                                        <m:t>𝑏</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den>
                              </m:f>
                            </m:e>
                          </m:rad>
                        </m:e>
                      </m:d>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Q</m:t>
                      </m:r>
                      <m:rad>
                        <m:radPr>
                          <m:degHide m:val="on"/>
                          <m:ctrlPr>
                            <a:rPr lang="en-US" altLang="zh-TW" b="0" i="1" smtClean="0">
                              <a:latin typeface="Cambria Math" panose="02040503050406030204" pitchFamily="18" charset="0"/>
                            </a:rPr>
                          </m:ctrlPr>
                        </m:radPr>
                        <m:deg/>
                        <m:e>
                          <m:r>
                            <a:rPr lang="en-US" altLang="zh-TW" b="0" i="1" smtClean="0">
                              <a:latin typeface="Cambria Math" panose="02040503050406030204" pitchFamily="18" charset="0"/>
                            </a:rPr>
                            <m:t>10</m:t>
                          </m:r>
                        </m:e>
                      </m:rad>
                      <m:r>
                        <a:rPr lang="en-US" altLang="zh-TW" b="0" i="1" smtClean="0">
                          <a:latin typeface="Cambria Math" panose="02040503050406030204" pitchFamily="18" charset="0"/>
                        </a:rPr>
                        <m:t>=7.8</m:t>
                      </m:r>
                      <m:r>
                        <a:rPr lang="en-US" altLang="zh-TW" b="0" i="1" smtClean="0">
                          <a:latin typeface="Cambria Math" panose="02040503050406030204" pitchFamily="18" charset="0"/>
                        </a:rPr>
                        <m:t>𝑥</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−4</m:t>
                          </m:r>
                        </m:sup>
                      </m:sSup>
                    </m:oMath>
                  </m:oMathPara>
                </a14:m>
                <a:endParaRPr lang="zh-TW" altLang="en-US" dirty="0"/>
              </a:p>
            </p:txBody>
          </p:sp>
        </mc:Choice>
        <mc:Fallback xmlns="">
          <p:sp>
            <p:nvSpPr>
              <p:cNvPr id="3" name="文字方塊 2">
                <a:extLst>
                  <a:ext uri="{FF2B5EF4-FFF2-40B4-BE49-F238E27FC236}">
                    <a16:creationId xmlns:a16="http://schemas.microsoft.com/office/drawing/2014/main" id="{F7F60C7B-80F7-5EA7-5EA1-4416B56DE7CC}"/>
                  </a:ext>
                </a:extLst>
              </p:cNvPr>
              <p:cNvSpPr txBox="1">
                <a:spLocks noRot="1" noChangeAspect="1" noMove="1" noResize="1" noEditPoints="1" noAdjustHandles="1" noChangeArrowheads="1" noChangeShapeType="1" noTextEdit="1"/>
              </p:cNvSpPr>
              <p:nvPr/>
            </p:nvSpPr>
            <p:spPr>
              <a:xfrm>
                <a:off x="572634" y="5214360"/>
                <a:ext cx="3732817" cy="89171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C5528FB-8587-3F3A-AC04-D516533CF4DD}"/>
                  </a:ext>
                </a:extLst>
              </p:cNvPr>
              <p:cNvSpPr txBox="1"/>
              <p:nvPr/>
            </p:nvSpPr>
            <p:spPr>
              <a:xfrm>
                <a:off x="516833" y="3734051"/>
                <a:ext cx="3101010"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𝐸</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=1</m:t>
                      </m:r>
                      <m:r>
                        <a:rPr lang="en-US" altLang="zh-TW" b="0" i="1" smtClean="0">
                          <a:latin typeface="Cambria Math" panose="02040503050406030204" pitchFamily="18" charset="0"/>
                        </a:rPr>
                        <m:t>𝑚𝑊</m:t>
                      </m:r>
                      <m:r>
                        <a:rPr lang="en-US" altLang="zh-TW" b="0" i="1" smtClean="0">
                          <a:latin typeface="Cambria Math" panose="02040503050406030204" pitchFamily="18" charset="0"/>
                        </a:rPr>
                        <m:t> </m:t>
                      </m:r>
                      <m:r>
                        <a:rPr lang="en-US" altLang="zh-TW" b="0" i="1" smtClean="0">
                          <a:latin typeface="Cambria Math" panose="02040503050406030204" pitchFamily="18" charset="0"/>
                        </a:rPr>
                        <m:t>𝑥</m:t>
                      </m:r>
                      <m:r>
                        <a:rPr lang="en-US" altLang="zh-TW" b="0" i="1"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−6</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−9</m:t>
                          </m:r>
                        </m:sup>
                      </m:sSup>
                    </m:oMath>
                  </m:oMathPara>
                </a14:m>
                <a:endParaRPr lang="en-US" altLang="zh-TW" dirty="0"/>
              </a:p>
              <a:p>
                <a:r>
                  <a:rPr lang="en-US" altLang="zh-TW" dirty="0"/>
                  <a:t>(</a:t>
                </a:r>
                <a:r>
                  <a:rPr lang="zh-TW" altLang="en-US" dirty="0"/>
                  <a:t>傳輸功率</a:t>
                </a:r>
                <a:r>
                  <a:rPr lang="en-US" altLang="zh-TW" dirty="0"/>
                  <a:t>x</a:t>
                </a:r>
                <a:r>
                  <a:rPr lang="zh-TW" altLang="en-US" dirty="0"/>
                  <a:t>一個位元的時間</a:t>
                </a:r>
                <a:r>
                  <a:rPr lang="en-US" altLang="zh-TW" dirty="0"/>
                  <a:t>)</a:t>
                </a:r>
                <a:endParaRPr lang="zh-TW" altLang="en-US" dirty="0"/>
              </a:p>
            </p:txBody>
          </p:sp>
        </mc:Choice>
        <mc:Fallback xmlns="">
          <p:sp>
            <p:nvSpPr>
              <p:cNvPr id="9" name="文字方塊 8">
                <a:extLst>
                  <a:ext uri="{FF2B5EF4-FFF2-40B4-BE49-F238E27FC236}">
                    <a16:creationId xmlns:a16="http://schemas.microsoft.com/office/drawing/2014/main" id="{8C5528FB-8587-3F3A-AC04-D516533CF4DD}"/>
                  </a:ext>
                </a:extLst>
              </p:cNvPr>
              <p:cNvSpPr txBox="1">
                <a:spLocks noRot="1" noChangeAspect="1" noMove="1" noResize="1" noEditPoints="1" noAdjustHandles="1" noChangeArrowheads="1" noChangeShapeType="1" noTextEdit="1"/>
              </p:cNvSpPr>
              <p:nvPr/>
            </p:nvSpPr>
            <p:spPr>
              <a:xfrm>
                <a:off x="516833" y="3734051"/>
                <a:ext cx="3101010" cy="646331"/>
              </a:xfrm>
              <a:prstGeom prst="rect">
                <a:avLst/>
              </a:prstGeom>
              <a:blipFill>
                <a:blip r:embed="rId6"/>
                <a:stretch>
                  <a:fillRect l="-1772" b="-141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3557817-5D78-DA8D-C833-AEE3F48ECDE1}"/>
                  </a:ext>
                </a:extLst>
              </p:cNvPr>
              <p:cNvSpPr txBox="1"/>
              <p:nvPr/>
            </p:nvSpPr>
            <p:spPr>
              <a:xfrm>
                <a:off x="584400" y="4563813"/>
                <a:ext cx="1441164" cy="565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𝐸</m:t>
                              </m:r>
                            </m:e>
                            <m:sub>
                              <m:r>
                                <a:rPr lang="en-US" altLang="zh-TW" b="0" i="1" smtClean="0">
                                  <a:latin typeface="Cambria Math" panose="02040503050406030204" pitchFamily="18" charset="0"/>
                                </a:rPr>
                                <m:t>𝐵</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0</m:t>
                              </m:r>
                            </m:sub>
                          </m:sSub>
                        </m:den>
                      </m:f>
                      <m:r>
                        <a:rPr lang="en-US" altLang="zh-TW" b="0" i="1" smtClean="0">
                          <a:latin typeface="Cambria Math" panose="02040503050406030204" pitchFamily="18" charset="0"/>
                        </a:rPr>
                        <m:t>=</m:t>
                      </m:r>
                      <m:r>
                        <a:rPr lang="en-US" altLang="zh-TW" b="0" i="0" smtClean="0">
                          <a:latin typeface="Cambria Math" panose="02040503050406030204" pitchFamily="18" charset="0"/>
                        </a:rPr>
                        <m:t>5=7</m:t>
                      </m:r>
                      <m:r>
                        <m:rPr>
                          <m:sty m:val="p"/>
                        </m:rPr>
                        <a:rPr lang="en-US" altLang="zh-TW" b="0" i="0" smtClean="0">
                          <a:latin typeface="Cambria Math" panose="02040503050406030204" pitchFamily="18" charset="0"/>
                        </a:rPr>
                        <m:t>dB</m:t>
                      </m:r>
                    </m:oMath>
                  </m:oMathPara>
                </a14:m>
                <a:endParaRPr lang="zh-TW" altLang="en-US" dirty="0"/>
              </a:p>
            </p:txBody>
          </p:sp>
        </mc:Choice>
        <mc:Fallback xmlns="">
          <p:sp>
            <p:nvSpPr>
              <p:cNvPr id="19" name="文字方塊 18">
                <a:extLst>
                  <a:ext uri="{FF2B5EF4-FFF2-40B4-BE49-F238E27FC236}">
                    <a16:creationId xmlns:a16="http://schemas.microsoft.com/office/drawing/2014/main" id="{F3557817-5D78-DA8D-C833-AEE3F48ECDE1}"/>
                  </a:ext>
                </a:extLst>
              </p:cNvPr>
              <p:cNvSpPr txBox="1">
                <a:spLocks noRot="1" noChangeAspect="1" noMove="1" noResize="1" noEditPoints="1" noAdjustHandles="1" noChangeArrowheads="1" noChangeShapeType="1" noTextEdit="1"/>
              </p:cNvSpPr>
              <p:nvPr/>
            </p:nvSpPr>
            <p:spPr>
              <a:xfrm>
                <a:off x="584400" y="4563813"/>
                <a:ext cx="1441164" cy="565604"/>
              </a:xfrm>
              <a:prstGeom prst="rect">
                <a:avLst/>
              </a:prstGeom>
              <a:blipFill>
                <a:blip r:embed="rId7"/>
                <a:stretch>
                  <a:fillRect/>
                </a:stretch>
              </a:blipFill>
            </p:spPr>
            <p:txBody>
              <a:bodyPr/>
              <a:lstStyle/>
              <a:p>
                <a:r>
                  <a:rPr lang="zh-TW" altLang="en-US">
                    <a:noFill/>
                  </a:rPr>
                  <a:t> </a:t>
                </a:r>
              </a:p>
            </p:txBody>
          </p:sp>
        </mc:Fallback>
      </mc:AlternateContent>
      <p:cxnSp>
        <p:nvCxnSpPr>
          <p:cNvPr id="21" name="直線接點 20">
            <a:extLst>
              <a:ext uri="{FF2B5EF4-FFF2-40B4-BE49-F238E27FC236}">
                <a16:creationId xmlns:a16="http://schemas.microsoft.com/office/drawing/2014/main" id="{D0EA2C74-F9B9-91E1-2E3C-3B18F8F9110F}"/>
              </a:ext>
            </a:extLst>
          </p:cNvPr>
          <p:cNvCxnSpPr>
            <a:cxnSpLocks/>
          </p:cNvCxnSpPr>
          <p:nvPr/>
        </p:nvCxnSpPr>
        <p:spPr>
          <a:xfrm flipV="1">
            <a:off x="7671264" y="3578087"/>
            <a:ext cx="0" cy="270869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251E8CD6-B3DA-6561-5116-FFC28E3388EB}"/>
              </a:ext>
            </a:extLst>
          </p:cNvPr>
          <p:cNvCxnSpPr>
            <a:cxnSpLocks/>
          </p:cNvCxnSpPr>
          <p:nvPr/>
        </p:nvCxnSpPr>
        <p:spPr>
          <a:xfrm flipH="1">
            <a:off x="4520737" y="3611446"/>
            <a:ext cx="3120199" cy="1904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5C59-DF5F-77BE-5944-0F73A3AE2B62}"/>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D5E1B9A5-4D93-747C-6B0D-8F633038B43F}"/>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AA555454-594D-15D8-ED16-02A0376AE24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02CF2FF-7109-2740-F4A8-3F08595C0303}"/>
              </a:ext>
            </a:extLst>
          </p:cNvPr>
          <p:cNvSpPr txBox="1"/>
          <p:nvPr/>
        </p:nvSpPr>
        <p:spPr>
          <a:xfrm>
            <a:off x="94422" y="1172710"/>
            <a:ext cx="4805570"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Communication System</a:t>
            </a:r>
            <a:endParaRPr lang="zh-TW" altLang="en-US" sz="3200" dirty="0">
              <a:latin typeface="Times New Roman" panose="02020603050405020304" pitchFamily="18" charset="0"/>
              <a:cs typeface="Times New Roman" panose="02020603050405020304" pitchFamily="18" charset="0"/>
            </a:endParaRPr>
          </a:p>
        </p:txBody>
      </p:sp>
      <p:grpSp>
        <p:nvGrpSpPr>
          <p:cNvPr id="21" name="群組 20">
            <a:extLst>
              <a:ext uri="{FF2B5EF4-FFF2-40B4-BE49-F238E27FC236}">
                <a16:creationId xmlns:a16="http://schemas.microsoft.com/office/drawing/2014/main" id="{E23B186F-5949-1294-8AAD-797241F0EF74}"/>
              </a:ext>
            </a:extLst>
          </p:cNvPr>
          <p:cNvGrpSpPr/>
          <p:nvPr/>
        </p:nvGrpSpPr>
        <p:grpSpPr>
          <a:xfrm>
            <a:off x="114124" y="2259611"/>
            <a:ext cx="11963753" cy="461665"/>
            <a:chOff x="94422" y="2236304"/>
            <a:chExt cx="11963753" cy="461665"/>
          </a:xfrm>
        </p:grpSpPr>
        <p:sp>
          <p:nvSpPr>
            <p:cNvPr id="2" name="文字方塊 1">
              <a:extLst>
                <a:ext uri="{FF2B5EF4-FFF2-40B4-BE49-F238E27FC236}">
                  <a16:creationId xmlns:a16="http://schemas.microsoft.com/office/drawing/2014/main" id="{561875FE-FBF7-BCB1-F501-A0D6AE293F15}"/>
                </a:ext>
              </a:extLst>
            </p:cNvPr>
            <p:cNvSpPr txBox="1"/>
            <p:nvPr/>
          </p:nvSpPr>
          <p:spPr>
            <a:xfrm>
              <a:off x="94422" y="2236304"/>
              <a:ext cx="2124299"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Message Signal</a:t>
              </a:r>
              <a:endParaRPr lang="zh-TW" altLang="en-US" sz="2400"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0508DC7D-F1AB-1C07-EE05-6A6539EA43D3}"/>
                </a:ext>
              </a:extLst>
            </p:cNvPr>
            <p:cNvSpPr txBox="1"/>
            <p:nvPr/>
          </p:nvSpPr>
          <p:spPr>
            <a:xfrm>
              <a:off x="2771348" y="2236304"/>
              <a:ext cx="1621534"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Transmitter</a:t>
              </a:r>
              <a:endParaRPr lang="zh-TW" altLang="en-US" sz="24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F7E59420-B878-E1E2-8C7B-BFD31FE34044}"/>
                </a:ext>
              </a:extLst>
            </p:cNvPr>
            <p:cNvSpPr txBox="1"/>
            <p:nvPr/>
          </p:nvSpPr>
          <p:spPr>
            <a:xfrm>
              <a:off x="4945509" y="2236304"/>
              <a:ext cx="1208985"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8F0576F6-0F35-C4D3-73C3-1AB25EFBBEDF}"/>
                </a:ext>
              </a:extLst>
            </p:cNvPr>
            <p:cNvSpPr txBox="1"/>
            <p:nvPr/>
          </p:nvSpPr>
          <p:spPr>
            <a:xfrm>
              <a:off x="6707121" y="2236304"/>
              <a:ext cx="1276311"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Receiver</a:t>
              </a:r>
              <a:endParaRPr lang="zh-TW" altLang="en-US" sz="24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3801A3CE-EA88-FD27-A0B0-C4361AF41AE4}"/>
                </a:ext>
              </a:extLst>
            </p:cNvPr>
            <p:cNvSpPr txBox="1"/>
            <p:nvPr/>
          </p:nvSpPr>
          <p:spPr>
            <a:xfrm>
              <a:off x="8536057" y="2236304"/>
              <a:ext cx="3522118"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Estimate of message signal</a:t>
              </a:r>
              <a:endParaRPr lang="zh-TW" altLang="en-US" sz="2400" dirty="0">
                <a:latin typeface="Times New Roman" panose="02020603050405020304" pitchFamily="18" charset="0"/>
                <a:cs typeface="Times New Roman" panose="02020603050405020304" pitchFamily="18" charset="0"/>
              </a:endParaRPr>
            </a:p>
          </p:txBody>
        </p:sp>
        <p:cxnSp>
          <p:nvCxnSpPr>
            <p:cNvPr id="11" name="直線單箭頭接點 10">
              <a:extLst>
                <a:ext uri="{FF2B5EF4-FFF2-40B4-BE49-F238E27FC236}">
                  <a16:creationId xmlns:a16="http://schemas.microsoft.com/office/drawing/2014/main" id="{00D09210-EAF9-89B2-3CA5-8557DE8818F6}"/>
                </a:ext>
              </a:extLst>
            </p:cNvPr>
            <p:cNvCxnSpPr>
              <a:stCxn id="2" idx="3"/>
              <a:endCxn id="3" idx="1"/>
            </p:cNvCxnSpPr>
            <p:nvPr/>
          </p:nvCxnSpPr>
          <p:spPr>
            <a:xfrm>
              <a:off x="2218721" y="2467137"/>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4D754F5D-6F67-091D-202D-C0B0DB639196}"/>
                </a:ext>
              </a:extLst>
            </p:cNvPr>
            <p:cNvCxnSpPr>
              <a:cxnSpLocks/>
              <a:stCxn id="3" idx="3"/>
              <a:endCxn id="7" idx="1"/>
            </p:cNvCxnSpPr>
            <p:nvPr/>
          </p:nvCxnSpPr>
          <p:spPr>
            <a:xfrm>
              <a:off x="4392882" y="2467137"/>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689DB84-B0DE-4A57-2732-18C2C9533996}"/>
                </a:ext>
              </a:extLst>
            </p:cNvPr>
            <p:cNvCxnSpPr>
              <a:cxnSpLocks/>
              <a:stCxn id="7" idx="3"/>
              <a:endCxn id="8" idx="1"/>
            </p:cNvCxnSpPr>
            <p:nvPr/>
          </p:nvCxnSpPr>
          <p:spPr>
            <a:xfrm>
              <a:off x="6154494" y="2467137"/>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91CACFA3-504B-0C94-D09A-84FA04E3C23A}"/>
                </a:ext>
              </a:extLst>
            </p:cNvPr>
            <p:cNvCxnSpPr>
              <a:cxnSpLocks/>
              <a:stCxn id="8" idx="3"/>
              <a:endCxn id="9" idx="1"/>
            </p:cNvCxnSpPr>
            <p:nvPr/>
          </p:nvCxnSpPr>
          <p:spPr>
            <a:xfrm>
              <a:off x="7983432" y="2467137"/>
              <a:ext cx="55262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字方塊 21">
            <a:extLst>
              <a:ext uri="{FF2B5EF4-FFF2-40B4-BE49-F238E27FC236}">
                <a16:creationId xmlns:a16="http://schemas.microsoft.com/office/drawing/2014/main" id="{38D43B04-BED6-5170-57CB-7172BAFD0CED}"/>
              </a:ext>
            </a:extLst>
          </p:cNvPr>
          <p:cNvSpPr txBox="1"/>
          <p:nvPr/>
        </p:nvSpPr>
        <p:spPr>
          <a:xfrm>
            <a:off x="411807" y="3041865"/>
            <a:ext cx="11368387" cy="1200329"/>
          </a:xfrm>
          <a:prstGeom prst="rect">
            <a:avLst/>
          </a:prstGeom>
          <a:noFill/>
        </p:spPr>
        <p:txBody>
          <a:bodyPr wrap="square" rtlCol="0">
            <a:spAutoFit/>
          </a:bodyPr>
          <a:lstStyle/>
          <a:p>
            <a:pPr indent="457200" algn="just" eaLnBrk="0" hangingPunct="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在無線通訊中</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message</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不利於傳輸所以會需要去做調變讓它利於傳輸，那調變的話就是用震盪器產生載波</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高頻弦波</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去載</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message</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訊號，而接收端的部分則需看傳輸端怎麼改變的接收端也要照改變方式，去把傳輸端傳過來的訊號去還原回來。</a:t>
            </a:r>
          </a:p>
        </p:txBody>
      </p:sp>
      <p:sp>
        <p:nvSpPr>
          <p:cNvPr id="26" name="投影片編號版面配置區 25">
            <a:extLst>
              <a:ext uri="{FF2B5EF4-FFF2-40B4-BE49-F238E27FC236}">
                <a16:creationId xmlns:a16="http://schemas.microsoft.com/office/drawing/2014/main" id="{74971623-8F26-3FFE-CEEE-EA58F46B81DE}"/>
              </a:ext>
            </a:extLst>
          </p:cNvPr>
          <p:cNvSpPr>
            <a:spLocks noGrp="1"/>
          </p:cNvSpPr>
          <p:nvPr>
            <p:ph type="sldNum" sz="quarter" idx="12"/>
          </p:nvPr>
        </p:nvSpPr>
        <p:spPr/>
        <p:txBody>
          <a:bodyPr/>
          <a:lstStyle/>
          <a:p>
            <a:fld id="{8539F7DE-D043-4C1B-A99A-5AD622BBCAEB}" type="slidenum">
              <a:rPr lang="zh-TW" altLang="en-US" smtClean="0"/>
              <a:t>2</a:t>
            </a:fld>
            <a:endParaRPr lang="zh-TW" altLang="en-US"/>
          </a:p>
        </p:txBody>
      </p:sp>
    </p:spTree>
    <p:extLst>
      <p:ext uri="{BB962C8B-B14F-4D97-AF65-F5344CB8AC3E}">
        <p14:creationId xmlns:p14="http://schemas.microsoft.com/office/powerpoint/2010/main" val="2646019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E70A7-4509-7D60-0710-15CBB3189F8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A9D0E50-4E34-5D20-136F-EB058F9879B7}"/>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B60C097-FE32-6DE1-5257-0294BD94EE8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ABDD535-D74D-625F-F2A0-90A584BF41E9}"/>
              </a:ext>
            </a:extLst>
          </p:cNvPr>
          <p:cNvSpPr>
            <a:spLocks noGrp="1"/>
          </p:cNvSpPr>
          <p:nvPr>
            <p:ph type="sldNum" sz="quarter" idx="12"/>
          </p:nvPr>
        </p:nvSpPr>
        <p:spPr/>
        <p:txBody>
          <a:bodyPr/>
          <a:lstStyle/>
          <a:p>
            <a:fld id="{8539F7DE-D043-4C1B-A99A-5AD622BBCAEB}" type="slidenum">
              <a:rPr lang="zh-TW" altLang="en-US" smtClean="0"/>
              <a:t>20</a:t>
            </a:fld>
            <a:endParaRPr lang="zh-TW" altLang="en-US"/>
          </a:p>
        </p:txBody>
      </p:sp>
      <p:cxnSp>
        <p:nvCxnSpPr>
          <p:cNvPr id="23" name="直線接點 22">
            <a:extLst>
              <a:ext uri="{FF2B5EF4-FFF2-40B4-BE49-F238E27FC236}">
                <a16:creationId xmlns:a16="http://schemas.microsoft.com/office/drawing/2014/main" id="{F3102455-DD10-F218-5787-F5BD9910965F}"/>
              </a:ext>
            </a:extLst>
          </p:cNvPr>
          <p:cNvCxnSpPr>
            <a:cxnSpLocks/>
          </p:cNvCxnSpPr>
          <p:nvPr/>
        </p:nvCxnSpPr>
        <p:spPr>
          <a:xfrm flipH="1">
            <a:off x="4520737" y="3611446"/>
            <a:ext cx="3120199" cy="1904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6" name="圖片 25">
            <a:extLst>
              <a:ext uri="{FF2B5EF4-FFF2-40B4-BE49-F238E27FC236}">
                <a16:creationId xmlns:a16="http://schemas.microsoft.com/office/drawing/2014/main" id="{E9999363-E769-0FD8-C969-95EF84827DE8}"/>
              </a:ext>
            </a:extLst>
          </p:cNvPr>
          <p:cNvPicPr>
            <a:picLocks noChangeAspect="1"/>
          </p:cNvPicPr>
          <p:nvPr/>
        </p:nvPicPr>
        <p:blipFill>
          <a:blip r:embed="rId3"/>
          <a:stretch>
            <a:fillRect/>
          </a:stretch>
        </p:blipFill>
        <p:spPr>
          <a:xfrm>
            <a:off x="556439" y="1497921"/>
            <a:ext cx="11079121" cy="4858428"/>
          </a:xfrm>
          <a:prstGeom prst="rect">
            <a:avLst/>
          </a:prstGeom>
        </p:spPr>
      </p:pic>
      <p:sp>
        <p:nvSpPr>
          <p:cNvPr id="2" name="文字方塊 1">
            <a:extLst>
              <a:ext uri="{FF2B5EF4-FFF2-40B4-BE49-F238E27FC236}">
                <a16:creationId xmlns:a16="http://schemas.microsoft.com/office/drawing/2014/main" id="{E03001B8-6FA4-C3C4-243C-594D5D403779}"/>
              </a:ext>
            </a:extLst>
          </p:cNvPr>
          <p:cNvSpPr txBox="1"/>
          <p:nvPr/>
        </p:nvSpPr>
        <p:spPr>
          <a:xfrm>
            <a:off x="120582" y="1036255"/>
            <a:ext cx="11920507"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Power-Limited Communication System with Channel Coding for Improving BER Performance</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373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68240-F757-4F9F-6778-1F0C4C68583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29EF8318-D751-523B-914E-7374E77D14A4}"/>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A7665251-1F56-2253-8802-05F133914F1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9923160-7A26-A95E-2632-B46FDB9B6746}"/>
              </a:ext>
            </a:extLst>
          </p:cNvPr>
          <p:cNvSpPr>
            <a:spLocks noGrp="1"/>
          </p:cNvSpPr>
          <p:nvPr>
            <p:ph type="sldNum" sz="quarter" idx="12"/>
          </p:nvPr>
        </p:nvSpPr>
        <p:spPr/>
        <p:txBody>
          <a:bodyPr/>
          <a:lstStyle/>
          <a:p>
            <a:fld id="{8539F7DE-D043-4C1B-A99A-5AD622BBCAEB}" type="slidenum">
              <a:rPr lang="zh-TW" altLang="en-US" smtClean="0"/>
              <a:t>21</a:t>
            </a:fld>
            <a:endParaRPr lang="zh-TW" altLang="en-US"/>
          </a:p>
        </p:txBody>
      </p:sp>
      <p:pic>
        <p:nvPicPr>
          <p:cNvPr id="8" name="圖片 7">
            <a:extLst>
              <a:ext uri="{FF2B5EF4-FFF2-40B4-BE49-F238E27FC236}">
                <a16:creationId xmlns:a16="http://schemas.microsoft.com/office/drawing/2014/main" id="{B98416C3-ED30-288B-DD16-6543F3D68F89}"/>
              </a:ext>
            </a:extLst>
          </p:cNvPr>
          <p:cNvPicPr>
            <a:picLocks noChangeAspect="1"/>
          </p:cNvPicPr>
          <p:nvPr/>
        </p:nvPicPr>
        <p:blipFill>
          <a:blip r:embed="rId3"/>
          <a:stretch>
            <a:fillRect/>
          </a:stretch>
        </p:blipFill>
        <p:spPr>
          <a:xfrm>
            <a:off x="1216281" y="941623"/>
            <a:ext cx="9334976" cy="5779851"/>
          </a:xfrm>
          <a:prstGeom prst="rect">
            <a:avLst/>
          </a:prstGeom>
        </p:spPr>
      </p:pic>
    </p:spTree>
    <p:extLst>
      <p:ext uri="{BB962C8B-B14F-4D97-AF65-F5344CB8AC3E}">
        <p14:creationId xmlns:p14="http://schemas.microsoft.com/office/powerpoint/2010/main" val="91455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E7130-9563-6D67-0D1D-20F1198747C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227528AD-4FEC-BB8D-6702-F28688A3B63C}"/>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C5BAD2B-ACE7-B21F-3956-2919E36BE24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172C15A-1909-37DE-2F03-1696DE954864}"/>
              </a:ext>
            </a:extLst>
          </p:cNvPr>
          <p:cNvSpPr>
            <a:spLocks noGrp="1"/>
          </p:cNvSpPr>
          <p:nvPr>
            <p:ph type="sldNum" sz="quarter" idx="12"/>
          </p:nvPr>
        </p:nvSpPr>
        <p:spPr/>
        <p:txBody>
          <a:bodyPr/>
          <a:lstStyle/>
          <a:p>
            <a:fld id="{8539F7DE-D043-4C1B-A99A-5AD622BBCAEB}" type="slidenum">
              <a:rPr lang="zh-TW" altLang="en-US" smtClean="0"/>
              <a:t>22</a:t>
            </a:fld>
            <a:endParaRPr lang="zh-TW" altLang="en-US"/>
          </a:p>
        </p:txBody>
      </p:sp>
      <p:sp>
        <p:nvSpPr>
          <p:cNvPr id="2" name="文字方塊 1">
            <a:extLst>
              <a:ext uri="{FF2B5EF4-FFF2-40B4-BE49-F238E27FC236}">
                <a16:creationId xmlns:a16="http://schemas.microsoft.com/office/drawing/2014/main" id="{84AACDF8-46B2-5BE7-3E3F-0AD9C449E0D8}"/>
              </a:ext>
            </a:extLst>
          </p:cNvPr>
          <p:cNvSpPr txBox="1"/>
          <p:nvPr/>
        </p:nvSpPr>
        <p:spPr>
          <a:xfrm>
            <a:off x="196243" y="1006749"/>
            <a:ext cx="3390672"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 : Block Coding</a:t>
            </a:r>
          </a:p>
        </p:txBody>
      </p:sp>
      <p:graphicFrame>
        <p:nvGraphicFramePr>
          <p:cNvPr id="3" name="表格 2">
            <a:extLst>
              <a:ext uri="{FF2B5EF4-FFF2-40B4-BE49-F238E27FC236}">
                <a16:creationId xmlns:a16="http://schemas.microsoft.com/office/drawing/2014/main" id="{E1CAB7F2-30F8-7CDC-AE07-F37E09DCED2A}"/>
              </a:ext>
            </a:extLst>
          </p:cNvPr>
          <p:cNvGraphicFramePr>
            <a:graphicFrameLocks noGrp="1"/>
          </p:cNvGraphicFramePr>
          <p:nvPr>
            <p:extLst>
              <p:ext uri="{D42A27DB-BD31-4B8C-83A1-F6EECF244321}">
                <p14:modId xmlns:p14="http://schemas.microsoft.com/office/powerpoint/2010/main" val="2217639734"/>
              </p:ext>
            </p:extLst>
          </p:nvPr>
        </p:nvGraphicFramePr>
        <p:xfrm>
          <a:off x="1230023" y="3643968"/>
          <a:ext cx="8128002" cy="3708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795274283"/>
                    </a:ext>
                  </a:extLst>
                </a:gridCol>
                <a:gridCol w="1354667">
                  <a:extLst>
                    <a:ext uri="{9D8B030D-6E8A-4147-A177-3AD203B41FA5}">
                      <a16:colId xmlns:a16="http://schemas.microsoft.com/office/drawing/2014/main" val="3119961702"/>
                    </a:ext>
                  </a:extLst>
                </a:gridCol>
                <a:gridCol w="1354667">
                  <a:extLst>
                    <a:ext uri="{9D8B030D-6E8A-4147-A177-3AD203B41FA5}">
                      <a16:colId xmlns:a16="http://schemas.microsoft.com/office/drawing/2014/main" val="1156260544"/>
                    </a:ext>
                  </a:extLst>
                </a:gridCol>
                <a:gridCol w="1354667">
                  <a:extLst>
                    <a:ext uri="{9D8B030D-6E8A-4147-A177-3AD203B41FA5}">
                      <a16:colId xmlns:a16="http://schemas.microsoft.com/office/drawing/2014/main" val="1016912335"/>
                    </a:ext>
                  </a:extLst>
                </a:gridCol>
                <a:gridCol w="1354667">
                  <a:extLst>
                    <a:ext uri="{9D8B030D-6E8A-4147-A177-3AD203B41FA5}">
                      <a16:colId xmlns:a16="http://schemas.microsoft.com/office/drawing/2014/main" val="1983340592"/>
                    </a:ext>
                  </a:extLst>
                </a:gridCol>
                <a:gridCol w="1354667">
                  <a:extLst>
                    <a:ext uri="{9D8B030D-6E8A-4147-A177-3AD203B41FA5}">
                      <a16:colId xmlns:a16="http://schemas.microsoft.com/office/drawing/2014/main" val="3059163909"/>
                    </a:ext>
                  </a:extLst>
                </a:gridCol>
              </a:tblGrid>
              <a:tr h="370840">
                <a:tc>
                  <a:txBody>
                    <a:bodyPr/>
                    <a:lstStyle/>
                    <a:p>
                      <a:pPr algn="ctr"/>
                      <a:r>
                        <a:rPr lang="en-US" altLang="zh-TW" dirty="0">
                          <a:solidFill>
                            <a:schemeClr val="tx1"/>
                          </a:solidFill>
                        </a:rPr>
                        <a:t>k</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659680"/>
                  </a:ext>
                </a:extLst>
              </a:tr>
            </a:tbl>
          </a:graphicData>
        </a:graphic>
      </p:graphicFrame>
      <p:sp>
        <p:nvSpPr>
          <p:cNvPr id="6" name="文字方塊 5">
            <a:extLst>
              <a:ext uri="{FF2B5EF4-FFF2-40B4-BE49-F238E27FC236}">
                <a16:creationId xmlns:a16="http://schemas.microsoft.com/office/drawing/2014/main" id="{431604F8-4699-6756-E8DF-B4E0E80F72CC}"/>
              </a:ext>
            </a:extLst>
          </p:cNvPr>
          <p:cNvSpPr txBox="1"/>
          <p:nvPr/>
        </p:nvSpPr>
        <p:spPr>
          <a:xfrm>
            <a:off x="327991" y="1751915"/>
            <a:ext cx="10644146" cy="1477328"/>
          </a:xfrm>
          <a:prstGeom prst="rect">
            <a:avLst/>
          </a:prstGeom>
          <a:noFill/>
        </p:spPr>
        <p:txBody>
          <a:bodyPr wrap="square" rtlCol="0">
            <a:spAutoFit/>
          </a:bodyPr>
          <a:lstStyle/>
          <a:p>
            <a:pPr indent="457200" algn="just" eaLnBrk="0" hangingPunct="0"/>
            <a:r>
              <a:rPr lang="zh-TW" altLang="en-US" dirty="0">
                <a:latin typeface="Times New Roman" panose="02020603050405020304" pitchFamily="18" charset="0"/>
                <a:ea typeface="標楷體" panose="03000509000000000000" pitchFamily="65" charset="-120"/>
                <a:cs typeface="Times New Roman" panose="02020603050405020304" pitchFamily="18" charset="0"/>
              </a:rPr>
              <a:t>假設每</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個位元有一個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Block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encoder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的動作就是去對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進行編碼得到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個位元，而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會大於</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其編碼動作就是增加資料的相關性，會增加</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個位元就假設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110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編碼為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001101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一個位元</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編碼為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個位元</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，以此類推將此稱作</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n,k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block code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，而不同的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值會決定錯誤更正能力，所以通常會多加一個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去表示錯誤更正能力如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n,k,t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表示這個</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block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可以有多少的更正能力，假設</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(2,1,3)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就是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1bit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經過</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encoder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會得到</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2bit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的資料，而錯誤率則是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decoder &gt;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個錯誤則無法有效還原資料。</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2B377EF0-29C6-240D-31F2-99F3AEC69CA1}"/>
              </a:ext>
            </a:extLst>
          </p:cNvPr>
          <p:cNvGraphicFramePr>
            <a:graphicFrameLocks noGrp="1"/>
          </p:cNvGraphicFramePr>
          <p:nvPr>
            <p:extLst>
              <p:ext uri="{D42A27DB-BD31-4B8C-83A1-F6EECF244321}">
                <p14:modId xmlns:p14="http://schemas.microsoft.com/office/powerpoint/2010/main" val="3886323267"/>
              </p:ext>
            </p:extLst>
          </p:nvPr>
        </p:nvGraphicFramePr>
        <p:xfrm>
          <a:off x="1230023" y="4422018"/>
          <a:ext cx="8128002" cy="3708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795274283"/>
                    </a:ext>
                  </a:extLst>
                </a:gridCol>
                <a:gridCol w="1354667">
                  <a:extLst>
                    <a:ext uri="{9D8B030D-6E8A-4147-A177-3AD203B41FA5}">
                      <a16:colId xmlns:a16="http://schemas.microsoft.com/office/drawing/2014/main" val="3119961702"/>
                    </a:ext>
                  </a:extLst>
                </a:gridCol>
                <a:gridCol w="1354667">
                  <a:extLst>
                    <a:ext uri="{9D8B030D-6E8A-4147-A177-3AD203B41FA5}">
                      <a16:colId xmlns:a16="http://schemas.microsoft.com/office/drawing/2014/main" val="1156260544"/>
                    </a:ext>
                  </a:extLst>
                </a:gridCol>
                <a:gridCol w="1354667">
                  <a:extLst>
                    <a:ext uri="{9D8B030D-6E8A-4147-A177-3AD203B41FA5}">
                      <a16:colId xmlns:a16="http://schemas.microsoft.com/office/drawing/2014/main" val="1016912335"/>
                    </a:ext>
                  </a:extLst>
                </a:gridCol>
                <a:gridCol w="1354667">
                  <a:extLst>
                    <a:ext uri="{9D8B030D-6E8A-4147-A177-3AD203B41FA5}">
                      <a16:colId xmlns:a16="http://schemas.microsoft.com/office/drawing/2014/main" val="1983340592"/>
                    </a:ext>
                  </a:extLst>
                </a:gridCol>
                <a:gridCol w="1354667">
                  <a:extLst>
                    <a:ext uri="{9D8B030D-6E8A-4147-A177-3AD203B41FA5}">
                      <a16:colId xmlns:a16="http://schemas.microsoft.com/office/drawing/2014/main" val="3059163909"/>
                    </a:ext>
                  </a:extLst>
                </a:gridCol>
              </a:tblGrid>
              <a:tr h="370840">
                <a:tc>
                  <a:txBody>
                    <a:bodyPr/>
                    <a:lstStyle/>
                    <a:p>
                      <a:pPr algn="ctr"/>
                      <a:r>
                        <a:rPr lang="en-US" altLang="zh-TW" dirty="0">
                          <a:solidFill>
                            <a:schemeClr val="tx1"/>
                          </a:solidFill>
                        </a:rPr>
                        <a:t>n</a:t>
                      </a:r>
                      <a:endParaRPr lang="zh-TW"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3659680"/>
                  </a:ext>
                </a:extLst>
              </a:tr>
            </a:tbl>
          </a:graphicData>
        </a:graphic>
      </p:graphicFrame>
    </p:spTree>
    <p:extLst>
      <p:ext uri="{BB962C8B-B14F-4D97-AF65-F5344CB8AC3E}">
        <p14:creationId xmlns:p14="http://schemas.microsoft.com/office/powerpoint/2010/main" val="2902675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A68CA-52B6-CC4E-106E-3A978BB8F6F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6AAEE4D-455C-6E29-4694-5996DB00F89E}"/>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FEE265CA-D7DF-FE44-89A3-5C8664C414A8}"/>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79770C03-0433-8D1E-C614-14A6DD34ED7D}"/>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Viterbi Decoding</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7649B5CF-CC23-A80D-E785-A7CEB40B9629}"/>
              </a:ext>
            </a:extLst>
          </p:cNvPr>
          <p:cNvSpPr>
            <a:spLocks noGrp="1"/>
          </p:cNvSpPr>
          <p:nvPr>
            <p:ph type="sldNum" sz="quarter" idx="12"/>
          </p:nvPr>
        </p:nvSpPr>
        <p:spPr/>
        <p:txBody>
          <a:bodyPr/>
          <a:lstStyle/>
          <a:p>
            <a:fld id="{8539F7DE-D043-4C1B-A99A-5AD622BBCAEB}" type="slidenum">
              <a:rPr lang="zh-TW" altLang="en-US" smtClean="0"/>
              <a:t>23</a:t>
            </a:fld>
            <a:endParaRPr lang="zh-TW" altLang="en-US"/>
          </a:p>
        </p:txBody>
      </p:sp>
    </p:spTree>
    <p:extLst>
      <p:ext uri="{BB962C8B-B14F-4D97-AF65-F5344CB8AC3E}">
        <p14:creationId xmlns:p14="http://schemas.microsoft.com/office/powerpoint/2010/main" val="1860210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01F83-6BDB-E7BF-86CF-5C9894ED3A58}"/>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FCE0B8F-C66A-9316-861A-414BC423C13F}"/>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8990D2CC-BB28-A992-0802-11FA07E72D5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160B4BB-7FBE-2D59-F629-D07E7A4F8F96}"/>
              </a:ext>
            </a:extLst>
          </p:cNvPr>
          <p:cNvSpPr>
            <a:spLocks noGrp="1"/>
          </p:cNvSpPr>
          <p:nvPr>
            <p:ph type="sldNum" sz="quarter" idx="12"/>
          </p:nvPr>
        </p:nvSpPr>
        <p:spPr/>
        <p:txBody>
          <a:bodyPr/>
          <a:lstStyle/>
          <a:p>
            <a:fld id="{8539F7DE-D043-4C1B-A99A-5AD622BBCAEB}" type="slidenum">
              <a:rPr lang="zh-TW" altLang="en-US" smtClean="0"/>
              <a:t>24</a:t>
            </a:fld>
            <a:endParaRPr lang="zh-TW" altLang="en-US"/>
          </a:p>
        </p:txBody>
      </p:sp>
      <p:pic>
        <p:nvPicPr>
          <p:cNvPr id="11" name="圖片 10">
            <a:extLst>
              <a:ext uri="{FF2B5EF4-FFF2-40B4-BE49-F238E27FC236}">
                <a16:creationId xmlns:a16="http://schemas.microsoft.com/office/drawing/2014/main" id="{FD3E4D3F-7DEB-1E3A-BD47-08AE83F158A7}"/>
              </a:ext>
            </a:extLst>
          </p:cNvPr>
          <p:cNvPicPr>
            <a:picLocks noChangeAspect="1"/>
          </p:cNvPicPr>
          <p:nvPr/>
        </p:nvPicPr>
        <p:blipFill>
          <a:blip r:embed="rId3"/>
          <a:stretch>
            <a:fillRect/>
          </a:stretch>
        </p:blipFill>
        <p:spPr>
          <a:xfrm>
            <a:off x="0" y="1567810"/>
            <a:ext cx="12192000" cy="5220616"/>
          </a:xfrm>
          <a:prstGeom prst="rect">
            <a:avLst/>
          </a:prstGeom>
        </p:spPr>
      </p:pic>
    </p:spTree>
    <p:extLst>
      <p:ext uri="{BB962C8B-B14F-4D97-AF65-F5344CB8AC3E}">
        <p14:creationId xmlns:p14="http://schemas.microsoft.com/office/powerpoint/2010/main" val="326259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EDD1-BB63-5621-229F-3102BB4E3A9A}"/>
            </a:ext>
          </a:extLst>
        </p:cNvPr>
        <p:cNvGrpSpPr/>
        <p:nvPr/>
      </p:nvGrpSpPr>
      <p:grpSpPr>
        <a:xfrm>
          <a:off x="0" y="0"/>
          <a:ext cx="0" cy="0"/>
          <a:chOff x="0" y="0"/>
          <a:chExt cx="0" cy="0"/>
        </a:xfrm>
      </p:grpSpPr>
      <p:pic>
        <p:nvPicPr>
          <p:cNvPr id="13" name="圖片 12">
            <a:extLst>
              <a:ext uri="{FF2B5EF4-FFF2-40B4-BE49-F238E27FC236}">
                <a16:creationId xmlns:a16="http://schemas.microsoft.com/office/drawing/2014/main" id="{60688F44-0787-FBCE-176D-DF557F9EB502}"/>
              </a:ext>
            </a:extLst>
          </p:cNvPr>
          <p:cNvPicPr>
            <a:picLocks noChangeAspect="1"/>
          </p:cNvPicPr>
          <p:nvPr/>
        </p:nvPicPr>
        <p:blipFill>
          <a:blip r:embed="rId3"/>
          <a:stretch>
            <a:fillRect/>
          </a:stretch>
        </p:blipFill>
        <p:spPr>
          <a:xfrm>
            <a:off x="653279" y="947956"/>
            <a:ext cx="10885443" cy="5910044"/>
          </a:xfrm>
          <a:prstGeom prst="rect">
            <a:avLst/>
          </a:prstGeom>
        </p:spPr>
      </p:pic>
      <p:pic>
        <p:nvPicPr>
          <p:cNvPr id="4" name="圖片 3">
            <a:extLst>
              <a:ext uri="{FF2B5EF4-FFF2-40B4-BE49-F238E27FC236}">
                <a16:creationId xmlns:a16="http://schemas.microsoft.com/office/drawing/2014/main" id="{2ECF6128-2AE8-EEA6-D465-2FADDE6C7D33}"/>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0B84EFD-343C-FF0A-2DFC-ABF2B679DBC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A6A92108-5FD0-CEB0-FB17-CA8A729B3DEC}"/>
              </a:ext>
            </a:extLst>
          </p:cNvPr>
          <p:cNvSpPr>
            <a:spLocks noGrp="1"/>
          </p:cNvSpPr>
          <p:nvPr>
            <p:ph type="sldNum" sz="quarter" idx="12"/>
          </p:nvPr>
        </p:nvSpPr>
        <p:spPr/>
        <p:txBody>
          <a:bodyPr/>
          <a:lstStyle/>
          <a:p>
            <a:fld id="{8539F7DE-D043-4C1B-A99A-5AD622BBCAEB}" type="slidenum">
              <a:rPr lang="zh-TW" altLang="en-US" smtClean="0"/>
              <a:t>25</a:t>
            </a:fld>
            <a:endParaRPr lang="zh-TW" altLang="en-US"/>
          </a:p>
        </p:txBody>
      </p:sp>
    </p:spTree>
    <p:extLst>
      <p:ext uri="{BB962C8B-B14F-4D97-AF65-F5344CB8AC3E}">
        <p14:creationId xmlns:p14="http://schemas.microsoft.com/office/powerpoint/2010/main" val="3631392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125F-C7D8-348E-783F-8A960685D578}"/>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174B62BC-ED51-69A0-D2F3-568AFAFA7339}"/>
              </a:ext>
            </a:extLst>
          </p:cNvPr>
          <p:cNvPicPr>
            <a:picLocks noChangeAspect="1"/>
          </p:cNvPicPr>
          <p:nvPr/>
        </p:nvPicPr>
        <p:blipFill>
          <a:blip r:embed="rId2"/>
          <a:stretch>
            <a:fillRect/>
          </a:stretch>
        </p:blipFill>
        <p:spPr>
          <a:xfrm>
            <a:off x="614621" y="1053615"/>
            <a:ext cx="10962758" cy="5734811"/>
          </a:xfrm>
          <a:prstGeom prst="rect">
            <a:avLst/>
          </a:prstGeom>
        </p:spPr>
      </p:pic>
      <p:pic>
        <p:nvPicPr>
          <p:cNvPr id="4" name="圖片 3">
            <a:extLst>
              <a:ext uri="{FF2B5EF4-FFF2-40B4-BE49-F238E27FC236}">
                <a16:creationId xmlns:a16="http://schemas.microsoft.com/office/drawing/2014/main" id="{8B8F4B89-482C-3AF4-A352-9A913AE3BE22}"/>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4CCD101-32F1-EA57-427E-56F81F46AC6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7D9B5164-0A55-25D6-5DA2-4647E0276100}"/>
              </a:ext>
            </a:extLst>
          </p:cNvPr>
          <p:cNvSpPr>
            <a:spLocks noGrp="1"/>
          </p:cNvSpPr>
          <p:nvPr>
            <p:ph type="sldNum" sz="quarter" idx="12"/>
          </p:nvPr>
        </p:nvSpPr>
        <p:spPr/>
        <p:txBody>
          <a:bodyPr/>
          <a:lstStyle/>
          <a:p>
            <a:fld id="{8539F7DE-D043-4C1B-A99A-5AD622BBCAEB}" type="slidenum">
              <a:rPr lang="zh-TW" altLang="en-US" smtClean="0"/>
              <a:t>26</a:t>
            </a:fld>
            <a:endParaRPr lang="zh-TW" altLang="en-US"/>
          </a:p>
        </p:txBody>
      </p:sp>
    </p:spTree>
    <p:extLst>
      <p:ext uri="{BB962C8B-B14F-4D97-AF65-F5344CB8AC3E}">
        <p14:creationId xmlns:p14="http://schemas.microsoft.com/office/powerpoint/2010/main" val="3368603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3EF52-2F90-B763-7539-F595C2DCB2C2}"/>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C5F3B4D4-4110-52B8-1A25-92F32C4CB504}"/>
              </a:ext>
            </a:extLst>
          </p:cNvPr>
          <p:cNvPicPr>
            <a:picLocks noChangeAspect="1"/>
          </p:cNvPicPr>
          <p:nvPr/>
        </p:nvPicPr>
        <p:blipFill>
          <a:blip r:embed="rId2"/>
          <a:stretch>
            <a:fillRect/>
          </a:stretch>
        </p:blipFill>
        <p:spPr>
          <a:xfrm>
            <a:off x="477079" y="981047"/>
            <a:ext cx="11022495" cy="5740428"/>
          </a:xfrm>
          <a:prstGeom prst="rect">
            <a:avLst/>
          </a:prstGeom>
        </p:spPr>
      </p:pic>
      <p:pic>
        <p:nvPicPr>
          <p:cNvPr id="4" name="圖片 3">
            <a:extLst>
              <a:ext uri="{FF2B5EF4-FFF2-40B4-BE49-F238E27FC236}">
                <a16:creationId xmlns:a16="http://schemas.microsoft.com/office/drawing/2014/main" id="{76757CBC-04BC-2959-6866-F82A1A8C67FD}"/>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6F7215E-AAE7-8E25-63B0-74FB9B3185B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48AF7EC-CE4B-E614-BD03-8F1080ED8589}"/>
              </a:ext>
            </a:extLst>
          </p:cNvPr>
          <p:cNvSpPr>
            <a:spLocks noGrp="1"/>
          </p:cNvSpPr>
          <p:nvPr>
            <p:ph type="sldNum" sz="quarter" idx="12"/>
          </p:nvPr>
        </p:nvSpPr>
        <p:spPr/>
        <p:txBody>
          <a:bodyPr/>
          <a:lstStyle/>
          <a:p>
            <a:fld id="{8539F7DE-D043-4C1B-A99A-5AD622BBCAEB}" type="slidenum">
              <a:rPr lang="zh-TW" altLang="en-US" smtClean="0"/>
              <a:t>27</a:t>
            </a:fld>
            <a:endParaRPr lang="zh-TW" altLang="en-US"/>
          </a:p>
        </p:txBody>
      </p:sp>
    </p:spTree>
    <p:extLst>
      <p:ext uri="{BB962C8B-B14F-4D97-AF65-F5344CB8AC3E}">
        <p14:creationId xmlns:p14="http://schemas.microsoft.com/office/powerpoint/2010/main" val="2692156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30C0-A24D-A869-6226-915440AA3756}"/>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561A3807-3D76-AED5-339C-47E425310A1C}"/>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0601B1D5-B875-2BB1-E5B6-E4313786AA0B}"/>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0C12360-934E-11D9-EB32-CD9FFC0A0D0C}"/>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Survivor Decoding : Register-Exchange Decoding</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99028447-520A-0683-2DA1-855406E5680C}"/>
              </a:ext>
            </a:extLst>
          </p:cNvPr>
          <p:cNvSpPr>
            <a:spLocks noGrp="1"/>
          </p:cNvSpPr>
          <p:nvPr>
            <p:ph type="sldNum" sz="quarter" idx="12"/>
          </p:nvPr>
        </p:nvSpPr>
        <p:spPr/>
        <p:txBody>
          <a:bodyPr/>
          <a:lstStyle/>
          <a:p>
            <a:fld id="{8539F7DE-D043-4C1B-A99A-5AD622BBCAEB}" type="slidenum">
              <a:rPr lang="zh-TW" altLang="en-US" smtClean="0"/>
              <a:t>28</a:t>
            </a:fld>
            <a:endParaRPr lang="zh-TW" altLang="en-US"/>
          </a:p>
        </p:txBody>
      </p:sp>
    </p:spTree>
    <p:extLst>
      <p:ext uri="{BB962C8B-B14F-4D97-AF65-F5344CB8AC3E}">
        <p14:creationId xmlns:p14="http://schemas.microsoft.com/office/powerpoint/2010/main" val="490385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238D0-3934-BE87-992C-BFE78404574F}"/>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6802A7D-D6CC-4F3D-58E8-EC846C605C8A}"/>
              </a:ext>
            </a:extLst>
          </p:cNvPr>
          <p:cNvPicPr>
            <a:picLocks noChangeAspect="1"/>
          </p:cNvPicPr>
          <p:nvPr/>
        </p:nvPicPr>
        <p:blipFill>
          <a:blip r:embed="rId2"/>
          <a:stretch>
            <a:fillRect/>
          </a:stretch>
        </p:blipFill>
        <p:spPr>
          <a:xfrm>
            <a:off x="773596" y="1131864"/>
            <a:ext cx="10644809" cy="5656562"/>
          </a:xfrm>
          <a:prstGeom prst="rect">
            <a:avLst/>
          </a:prstGeom>
        </p:spPr>
      </p:pic>
      <p:pic>
        <p:nvPicPr>
          <p:cNvPr id="4" name="圖片 3">
            <a:extLst>
              <a:ext uri="{FF2B5EF4-FFF2-40B4-BE49-F238E27FC236}">
                <a16:creationId xmlns:a16="http://schemas.microsoft.com/office/drawing/2014/main" id="{F4B68719-EB30-A34A-3163-8B809D058767}"/>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C3A0968-7265-F4BD-10C1-17E9C075CA3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CF18758-871E-5548-89FE-23646268FE09}"/>
              </a:ext>
            </a:extLst>
          </p:cNvPr>
          <p:cNvSpPr>
            <a:spLocks noGrp="1"/>
          </p:cNvSpPr>
          <p:nvPr>
            <p:ph type="sldNum" sz="quarter" idx="12"/>
          </p:nvPr>
        </p:nvSpPr>
        <p:spPr/>
        <p:txBody>
          <a:bodyPr/>
          <a:lstStyle/>
          <a:p>
            <a:fld id="{8539F7DE-D043-4C1B-A99A-5AD622BBCAEB}" type="slidenum">
              <a:rPr lang="zh-TW" altLang="en-US" smtClean="0"/>
              <a:t>29</a:t>
            </a:fld>
            <a:endParaRPr lang="zh-TW" altLang="en-US"/>
          </a:p>
        </p:txBody>
      </p:sp>
    </p:spTree>
    <p:extLst>
      <p:ext uri="{BB962C8B-B14F-4D97-AF65-F5344CB8AC3E}">
        <p14:creationId xmlns:p14="http://schemas.microsoft.com/office/powerpoint/2010/main" val="357363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86C25-E591-4B0F-350A-0607631EDBB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68C828E-B3E3-E5D6-C0B3-18B599401CF0}"/>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F782C945-89F8-D53B-D7E3-A05C1E915BF3}"/>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Analog Communication System</a:t>
            </a:r>
            <a:endParaRPr lang="zh-TW" altLang="en-US" sz="3200"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2AECF05-BBDA-D6C3-C2E2-6753A3664BCC}"/>
              </a:ext>
            </a:extLst>
          </p:cNvPr>
          <p:cNvSpPr txBox="1"/>
          <p:nvPr/>
        </p:nvSpPr>
        <p:spPr>
          <a:xfrm>
            <a:off x="609600" y="1876647"/>
            <a:ext cx="4453463" cy="1938992"/>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Analog Modulation</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Amplitude Modulation(AM)</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Angle Modulation</a:t>
            </a:r>
          </a:p>
          <a:p>
            <a:pPr marL="800100" lvl="1" indent="-342900">
              <a:buFont typeface="+mj-lt"/>
              <a:buAutoNum type="arabicPeriod"/>
            </a:pPr>
            <a:r>
              <a:rPr lang="en-US" altLang="zh-TW" sz="2400" dirty="0">
                <a:latin typeface="Times New Roman" panose="02020603050405020304" pitchFamily="18" charset="0"/>
                <a:cs typeface="Times New Roman" panose="02020603050405020304" pitchFamily="18" charset="0"/>
              </a:rPr>
              <a:t>Frequency Modulation(FM)</a:t>
            </a:r>
          </a:p>
          <a:p>
            <a:pPr marL="800100" lvl="1" indent="-342900">
              <a:buFont typeface="+mj-lt"/>
              <a:buAutoNum type="arabicPeriod"/>
            </a:pPr>
            <a:r>
              <a:rPr lang="en-US" altLang="zh-TW" sz="2400" dirty="0">
                <a:latin typeface="Times New Roman" panose="02020603050405020304" pitchFamily="18" charset="0"/>
                <a:cs typeface="Times New Roman" panose="02020603050405020304" pitchFamily="18" charset="0"/>
              </a:rPr>
              <a:t>Phase Modulation(PM)</a:t>
            </a:r>
            <a:endParaRPr lang="zh-TW" altLang="en-US" sz="2400" dirty="0">
              <a:latin typeface="Times New Roman" panose="02020603050405020304" pitchFamily="18" charset="0"/>
              <a:cs typeface="Times New Roman" panose="02020603050405020304" pitchFamily="18" charset="0"/>
            </a:endParaRPr>
          </a:p>
        </p:txBody>
      </p:sp>
      <p:grpSp>
        <p:nvGrpSpPr>
          <p:cNvPr id="13" name="群組 12">
            <a:extLst>
              <a:ext uri="{FF2B5EF4-FFF2-40B4-BE49-F238E27FC236}">
                <a16:creationId xmlns:a16="http://schemas.microsoft.com/office/drawing/2014/main" id="{FF9BA9D3-183D-94EC-8F89-D7EC82AEE086}"/>
              </a:ext>
            </a:extLst>
          </p:cNvPr>
          <p:cNvGrpSpPr/>
          <p:nvPr/>
        </p:nvGrpSpPr>
        <p:grpSpPr>
          <a:xfrm>
            <a:off x="547842" y="5095348"/>
            <a:ext cx="11096317" cy="830997"/>
            <a:chOff x="94422" y="2051637"/>
            <a:chExt cx="11096317" cy="830997"/>
          </a:xfrm>
        </p:grpSpPr>
        <p:sp>
          <p:nvSpPr>
            <p:cNvPr id="14" name="文字方塊 13">
              <a:extLst>
                <a:ext uri="{FF2B5EF4-FFF2-40B4-BE49-F238E27FC236}">
                  <a16:creationId xmlns:a16="http://schemas.microsoft.com/office/drawing/2014/main" id="{E2421068-6DB3-52A7-9B03-456E0682EAA3}"/>
                </a:ext>
              </a:extLst>
            </p:cNvPr>
            <p:cNvSpPr txBox="1"/>
            <p:nvPr/>
          </p:nvSpPr>
          <p:spPr>
            <a:xfrm>
              <a:off x="94422" y="2236304"/>
              <a:ext cx="2124299"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Message Signal</a:t>
              </a:r>
              <a:endParaRPr lang="zh-TW" altLang="en-US" sz="2400"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3D378BEC-967D-5B23-3AE3-478B81055E6F}"/>
                </a:ext>
              </a:extLst>
            </p:cNvPr>
            <p:cNvSpPr txBox="1"/>
            <p:nvPr/>
          </p:nvSpPr>
          <p:spPr>
            <a:xfrm>
              <a:off x="2771348" y="2236304"/>
              <a:ext cx="1483098"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Modulator</a:t>
              </a:r>
              <a:endParaRPr lang="zh-TW" altLang="en-US" sz="24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ADDEBF3C-9AA4-1B64-5D06-1D083D329C2F}"/>
                </a:ext>
              </a:extLst>
            </p:cNvPr>
            <p:cNvSpPr txBox="1"/>
            <p:nvPr/>
          </p:nvSpPr>
          <p:spPr>
            <a:xfrm>
              <a:off x="4945509" y="2236304"/>
              <a:ext cx="1208985"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2BF98D84-1F3A-B1FA-08F8-115530898D3F}"/>
                </a:ext>
              </a:extLst>
            </p:cNvPr>
            <p:cNvSpPr txBox="1"/>
            <p:nvPr/>
          </p:nvSpPr>
          <p:spPr>
            <a:xfrm>
              <a:off x="6707121" y="2236304"/>
              <a:ext cx="1806905"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Demodulator</a:t>
              </a:r>
              <a:endParaRPr lang="zh-TW" altLang="en-US" sz="2400"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EFF21E04-330E-7A37-FF19-CEAB70266C04}"/>
                </a:ext>
              </a:extLst>
            </p:cNvPr>
            <p:cNvSpPr txBox="1"/>
            <p:nvPr/>
          </p:nvSpPr>
          <p:spPr>
            <a:xfrm>
              <a:off x="9153002" y="2051637"/>
              <a:ext cx="2037737" cy="830997"/>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Estimate of </a:t>
              </a:r>
            </a:p>
            <a:p>
              <a:r>
                <a:rPr lang="en-US" altLang="zh-TW" sz="2400" dirty="0">
                  <a:latin typeface="Times New Roman" panose="02020603050405020304" pitchFamily="18" charset="0"/>
                  <a:cs typeface="Times New Roman" panose="02020603050405020304" pitchFamily="18" charset="0"/>
                </a:rPr>
                <a:t>message signal</a:t>
              </a:r>
              <a:endParaRPr lang="zh-TW" altLang="en-US" sz="24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84DC83B4-0F9A-40FC-26CA-92ABAC965B7B}"/>
                </a:ext>
              </a:extLst>
            </p:cNvPr>
            <p:cNvCxnSpPr>
              <a:stCxn id="14" idx="3"/>
              <a:endCxn id="16" idx="1"/>
            </p:cNvCxnSpPr>
            <p:nvPr/>
          </p:nvCxnSpPr>
          <p:spPr>
            <a:xfrm>
              <a:off x="2218721" y="2467137"/>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C3A126B-74E5-9B41-0144-A5DAB13737F3}"/>
                </a:ext>
              </a:extLst>
            </p:cNvPr>
            <p:cNvCxnSpPr>
              <a:cxnSpLocks/>
              <a:stCxn id="16" idx="3"/>
              <a:endCxn id="17" idx="1"/>
            </p:cNvCxnSpPr>
            <p:nvPr/>
          </p:nvCxnSpPr>
          <p:spPr>
            <a:xfrm>
              <a:off x="4254446" y="2467137"/>
              <a:ext cx="6910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FE91C3-FCCD-6DEC-B80C-3493695C835B}"/>
                </a:ext>
              </a:extLst>
            </p:cNvPr>
            <p:cNvCxnSpPr>
              <a:cxnSpLocks/>
              <a:stCxn id="17" idx="3"/>
              <a:endCxn id="19" idx="1"/>
            </p:cNvCxnSpPr>
            <p:nvPr/>
          </p:nvCxnSpPr>
          <p:spPr>
            <a:xfrm>
              <a:off x="6154494" y="2467137"/>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BF343801-2096-130B-771A-F1F016A4D788}"/>
                </a:ext>
              </a:extLst>
            </p:cNvPr>
            <p:cNvCxnSpPr>
              <a:cxnSpLocks/>
              <a:stCxn id="19" idx="3"/>
              <a:endCxn id="20" idx="1"/>
            </p:cNvCxnSpPr>
            <p:nvPr/>
          </p:nvCxnSpPr>
          <p:spPr>
            <a:xfrm flipV="1">
              <a:off x="8514026" y="2467136"/>
              <a:ext cx="63897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D2F2A309-4A10-D1C4-4708-55BEF721D679}"/>
              </a:ext>
            </a:extLst>
          </p:cNvPr>
          <p:cNvGrpSpPr/>
          <p:nvPr/>
        </p:nvGrpSpPr>
        <p:grpSpPr>
          <a:xfrm>
            <a:off x="7161107" y="1757485"/>
            <a:ext cx="3726213" cy="1585052"/>
            <a:chOff x="6400781" y="1958868"/>
            <a:chExt cx="3726213" cy="1585052"/>
          </a:xfrm>
        </p:grpSpPr>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8C39DA4E-093B-A664-F199-9994BF7E7316}"/>
                    </a:ext>
                  </a:extLst>
                </p:cNvPr>
                <p:cNvSpPr txBox="1"/>
                <p:nvPr/>
              </p:nvSpPr>
              <p:spPr>
                <a:xfrm>
                  <a:off x="6400781" y="1958868"/>
                  <a:ext cx="37262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2000" b="1" i="1" smtClean="0">
                            <a:latin typeface="Cambria Math" panose="02040503050406030204" pitchFamily="18" charset="0"/>
                          </a:rPr>
                          <m:t>載波</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zh-TW" altLang="en-US" sz="2000" b="1" i="1">
                            <a:latin typeface="Cambria Math" panose="02040503050406030204" pitchFamily="18" charset="0"/>
                          </a:rPr>
                          <m:t> </m:t>
                        </m:r>
                        <m:r>
                          <a:rPr lang="en-US" altLang="zh-TW" sz="2000" b="1" i="1" smtClean="0">
                            <a:latin typeface="Cambria Math" panose="02040503050406030204" pitchFamily="18" charset="0"/>
                          </a:rPr>
                          <m:t>𝒄</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r>
                          <a:rPr lang="zh-TW" altLang="en-US" sz="2000" b="1" i="1" smtClean="0">
                            <a:latin typeface="Cambria Math" panose="02040503050406030204" pitchFamily="18" charset="0"/>
                          </a:rPr>
                          <m:t>𝜽</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28" name="文字方塊 27">
                  <a:extLst>
                    <a:ext uri="{FF2B5EF4-FFF2-40B4-BE49-F238E27FC236}">
                      <a16:creationId xmlns:a16="http://schemas.microsoft.com/office/drawing/2014/main" id="{8C39DA4E-093B-A664-F199-9994BF7E7316}"/>
                    </a:ext>
                  </a:extLst>
                </p:cNvPr>
                <p:cNvSpPr txBox="1">
                  <a:spLocks noRot="1" noChangeAspect="1" noMove="1" noResize="1" noEditPoints="1" noAdjustHandles="1" noChangeArrowheads="1" noChangeShapeType="1" noTextEdit="1"/>
                </p:cNvSpPr>
                <p:nvPr/>
              </p:nvSpPr>
              <p:spPr>
                <a:xfrm>
                  <a:off x="6400781" y="1958868"/>
                  <a:ext cx="3726213" cy="400110"/>
                </a:xfrm>
                <a:prstGeom prst="rect">
                  <a:avLst/>
                </a:prstGeom>
                <a:blipFill>
                  <a:blip r:embed="rId3"/>
                  <a:stretch>
                    <a:fillRect l="-164" b="-15152"/>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FF092890-78D1-7781-EBB7-AA68CE8D874B}"/>
                </a:ext>
              </a:extLst>
            </p:cNvPr>
            <p:cNvSpPr txBox="1"/>
            <p:nvPr/>
          </p:nvSpPr>
          <p:spPr>
            <a:xfrm>
              <a:off x="6547061" y="2445026"/>
              <a:ext cx="1165704"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Amplitude</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43EE021C-1777-B235-BC07-28290FCFF7D9}"/>
                </a:ext>
              </a:extLst>
            </p:cNvPr>
            <p:cNvSpPr txBox="1"/>
            <p:nvPr/>
          </p:nvSpPr>
          <p:spPr>
            <a:xfrm>
              <a:off x="6547061" y="2809807"/>
              <a:ext cx="1165704"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Frequency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F3286BD0-DE4D-32B4-582C-703220B55CE6}"/>
                </a:ext>
              </a:extLst>
            </p:cNvPr>
            <p:cNvSpPr txBox="1"/>
            <p:nvPr/>
          </p:nvSpPr>
          <p:spPr>
            <a:xfrm>
              <a:off x="6547061" y="3174588"/>
              <a:ext cx="723275"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Phase</a:t>
              </a:r>
              <a:endParaRPr lang="zh-TW" altLang="en-US" dirty="0">
                <a:solidFill>
                  <a:srgbClr val="FF0000"/>
                </a:solidFill>
                <a:latin typeface="Times New Roman" panose="02020603050405020304" pitchFamily="18" charset="0"/>
                <a:cs typeface="Times New Roman" panose="02020603050405020304" pitchFamily="18" charset="0"/>
              </a:endParaRPr>
            </a:p>
          </p:txBody>
        </p:sp>
        <p:cxnSp>
          <p:nvCxnSpPr>
            <p:cNvPr id="44" name="接點: 肘形 43">
              <a:extLst>
                <a:ext uri="{FF2B5EF4-FFF2-40B4-BE49-F238E27FC236}">
                  <a16:creationId xmlns:a16="http://schemas.microsoft.com/office/drawing/2014/main" id="{67A02846-AC02-DAD0-E9A3-66D079F6B23A}"/>
                </a:ext>
              </a:extLst>
            </p:cNvPr>
            <p:cNvCxnSpPr>
              <a:stCxn id="38" idx="3"/>
            </p:cNvCxnSpPr>
            <p:nvPr/>
          </p:nvCxnSpPr>
          <p:spPr>
            <a:xfrm flipV="1">
              <a:off x="7270336" y="2276061"/>
              <a:ext cx="2460073" cy="1083193"/>
            </a:xfrm>
            <a:prstGeom prst="bentConnector3">
              <a:avLst>
                <a:gd name="adj1" fmla="val 1000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1DD7AF9F-9526-FF35-938C-C980DF7F8030}"/>
                </a:ext>
              </a:extLst>
            </p:cNvPr>
            <p:cNvCxnSpPr>
              <a:cxnSpLocks/>
              <a:stCxn id="34" idx="3"/>
            </p:cNvCxnSpPr>
            <p:nvPr/>
          </p:nvCxnSpPr>
          <p:spPr>
            <a:xfrm flipV="1">
              <a:off x="7712765" y="2317520"/>
              <a:ext cx="1514626" cy="676953"/>
            </a:xfrm>
            <a:prstGeom prst="bentConnector3">
              <a:avLst>
                <a:gd name="adj1" fmla="val 9990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接點: 肘形 49">
              <a:extLst>
                <a:ext uri="{FF2B5EF4-FFF2-40B4-BE49-F238E27FC236}">
                  <a16:creationId xmlns:a16="http://schemas.microsoft.com/office/drawing/2014/main" id="{F3F5225A-6D9A-A09A-4F05-D16BD7C858E8}"/>
                </a:ext>
              </a:extLst>
            </p:cNvPr>
            <p:cNvCxnSpPr>
              <a:cxnSpLocks/>
              <a:stCxn id="33" idx="3"/>
              <a:endCxn id="28" idx="2"/>
            </p:cNvCxnSpPr>
            <p:nvPr/>
          </p:nvCxnSpPr>
          <p:spPr>
            <a:xfrm flipV="1">
              <a:off x="7712765" y="2358978"/>
              <a:ext cx="551123" cy="27071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F55ADBF8-467C-D980-47BF-A582636633D9}"/>
              </a:ext>
            </a:extLst>
          </p:cNvPr>
          <p:cNvSpPr txBox="1"/>
          <p:nvPr/>
        </p:nvSpPr>
        <p:spPr>
          <a:xfrm>
            <a:off x="446200" y="4072800"/>
            <a:ext cx="11299601" cy="830997"/>
          </a:xfrm>
          <a:prstGeom prst="rect">
            <a:avLst/>
          </a:prstGeom>
          <a:noFill/>
        </p:spPr>
        <p:txBody>
          <a:bodyPr wrap="square" rtlCol="0">
            <a:spAutoFit/>
          </a:bodyPr>
          <a:lstStyle/>
          <a:p>
            <a:pPr indent="457200" algn="just" eaLnBrk="0" hangingPunct="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根據把訊號放在不同的位置代表不同的調變，假設把訊號放在</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Amplitude</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則代表</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，放在頻率則代表</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FM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8" name="矩形 57">
            <a:extLst>
              <a:ext uri="{FF2B5EF4-FFF2-40B4-BE49-F238E27FC236}">
                <a16:creationId xmlns:a16="http://schemas.microsoft.com/office/drawing/2014/main" id="{4961027E-1381-C23B-084A-B31D42B12BC1}"/>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投影片編號版面配置區 60">
            <a:extLst>
              <a:ext uri="{FF2B5EF4-FFF2-40B4-BE49-F238E27FC236}">
                <a16:creationId xmlns:a16="http://schemas.microsoft.com/office/drawing/2014/main" id="{9A58A75B-78E7-8778-02DC-9DE3ECA0B3B1}"/>
              </a:ext>
            </a:extLst>
          </p:cNvPr>
          <p:cNvSpPr>
            <a:spLocks noGrp="1"/>
          </p:cNvSpPr>
          <p:nvPr>
            <p:ph type="sldNum" sz="quarter" idx="12"/>
          </p:nvPr>
        </p:nvSpPr>
        <p:spPr/>
        <p:txBody>
          <a:bodyPr/>
          <a:lstStyle/>
          <a:p>
            <a:fld id="{8539F7DE-D043-4C1B-A99A-5AD622BBCAEB}" type="slidenum">
              <a:rPr lang="zh-TW" altLang="en-US" smtClean="0"/>
              <a:t>3</a:t>
            </a:fld>
            <a:endParaRPr lang="zh-TW" altLang="en-US"/>
          </a:p>
        </p:txBody>
      </p:sp>
    </p:spTree>
    <p:extLst>
      <p:ext uri="{BB962C8B-B14F-4D97-AF65-F5344CB8AC3E}">
        <p14:creationId xmlns:p14="http://schemas.microsoft.com/office/powerpoint/2010/main" val="243382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9BECB-EA24-549F-F9B1-881F2E1D33CE}"/>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DBEB5A70-736C-82D2-6030-FDC7D6880E82}"/>
              </a:ext>
            </a:extLst>
          </p:cNvPr>
          <p:cNvPicPr>
            <a:picLocks noChangeAspect="1"/>
          </p:cNvPicPr>
          <p:nvPr/>
        </p:nvPicPr>
        <p:blipFill>
          <a:blip r:embed="rId2"/>
          <a:srcRect t="2519"/>
          <a:stretch/>
        </p:blipFill>
        <p:spPr>
          <a:xfrm>
            <a:off x="738809" y="1018754"/>
            <a:ext cx="10714383" cy="5761513"/>
          </a:xfrm>
          <a:prstGeom prst="rect">
            <a:avLst/>
          </a:prstGeom>
        </p:spPr>
      </p:pic>
      <p:pic>
        <p:nvPicPr>
          <p:cNvPr id="4" name="圖片 3">
            <a:extLst>
              <a:ext uri="{FF2B5EF4-FFF2-40B4-BE49-F238E27FC236}">
                <a16:creationId xmlns:a16="http://schemas.microsoft.com/office/drawing/2014/main" id="{BC8E1301-4A00-C642-B65F-7BE204C24EDC}"/>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8288F2F-033F-4BCA-285C-C5C7A39D170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B396E0C-AB8F-F147-50CB-F5BE227B4E7A}"/>
              </a:ext>
            </a:extLst>
          </p:cNvPr>
          <p:cNvSpPr>
            <a:spLocks noGrp="1"/>
          </p:cNvSpPr>
          <p:nvPr>
            <p:ph type="sldNum" sz="quarter" idx="12"/>
          </p:nvPr>
        </p:nvSpPr>
        <p:spPr/>
        <p:txBody>
          <a:bodyPr/>
          <a:lstStyle/>
          <a:p>
            <a:fld id="{8539F7DE-D043-4C1B-A99A-5AD622BBCAEB}" type="slidenum">
              <a:rPr lang="zh-TW" altLang="en-US" smtClean="0"/>
              <a:t>30</a:t>
            </a:fld>
            <a:endParaRPr lang="zh-TW" altLang="en-US"/>
          </a:p>
        </p:txBody>
      </p:sp>
    </p:spTree>
    <p:extLst>
      <p:ext uri="{BB962C8B-B14F-4D97-AF65-F5344CB8AC3E}">
        <p14:creationId xmlns:p14="http://schemas.microsoft.com/office/powerpoint/2010/main" val="1728987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7BDD1-2CE3-E147-73B2-4D1D7FEF8061}"/>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8795DC79-543E-5B33-87F1-870DDF141178}"/>
              </a:ext>
            </a:extLst>
          </p:cNvPr>
          <p:cNvPicPr>
            <a:picLocks noChangeAspect="1"/>
          </p:cNvPicPr>
          <p:nvPr/>
        </p:nvPicPr>
        <p:blipFill>
          <a:blip r:embed="rId2"/>
          <a:srcRect l="571" t="2395"/>
          <a:stretch/>
        </p:blipFill>
        <p:spPr>
          <a:xfrm>
            <a:off x="0" y="1238100"/>
            <a:ext cx="12192000" cy="5514845"/>
          </a:xfrm>
          <a:prstGeom prst="rect">
            <a:avLst/>
          </a:prstGeom>
        </p:spPr>
      </p:pic>
      <p:pic>
        <p:nvPicPr>
          <p:cNvPr id="4" name="圖片 3">
            <a:extLst>
              <a:ext uri="{FF2B5EF4-FFF2-40B4-BE49-F238E27FC236}">
                <a16:creationId xmlns:a16="http://schemas.microsoft.com/office/drawing/2014/main" id="{AE4C2327-6E8E-0431-8E49-00198791C074}"/>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ED26FF9-F8D0-A3B3-6D85-03B219582676}"/>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87BA82EE-FB81-2E0B-8A95-F024F73A513E}"/>
              </a:ext>
            </a:extLst>
          </p:cNvPr>
          <p:cNvSpPr>
            <a:spLocks noGrp="1"/>
          </p:cNvSpPr>
          <p:nvPr>
            <p:ph type="sldNum" sz="quarter" idx="12"/>
          </p:nvPr>
        </p:nvSpPr>
        <p:spPr/>
        <p:txBody>
          <a:bodyPr/>
          <a:lstStyle/>
          <a:p>
            <a:fld id="{8539F7DE-D043-4C1B-A99A-5AD622BBCAEB}" type="slidenum">
              <a:rPr lang="zh-TW" altLang="en-US" smtClean="0"/>
              <a:t>31</a:t>
            </a:fld>
            <a:endParaRPr lang="zh-TW" altLang="en-US"/>
          </a:p>
        </p:txBody>
      </p:sp>
    </p:spTree>
    <p:extLst>
      <p:ext uri="{BB962C8B-B14F-4D97-AF65-F5344CB8AC3E}">
        <p14:creationId xmlns:p14="http://schemas.microsoft.com/office/powerpoint/2010/main" val="1748547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EDDA-3DC6-F7BD-BD4B-176C81295A56}"/>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C6E2FD3E-8247-497F-4312-BAE9D1DA47AD}"/>
              </a:ext>
            </a:extLst>
          </p:cNvPr>
          <p:cNvPicPr>
            <a:picLocks noChangeAspect="1"/>
          </p:cNvPicPr>
          <p:nvPr/>
        </p:nvPicPr>
        <p:blipFill>
          <a:blip r:embed="rId2"/>
          <a:stretch>
            <a:fillRect/>
          </a:stretch>
        </p:blipFill>
        <p:spPr>
          <a:xfrm>
            <a:off x="0" y="1142618"/>
            <a:ext cx="12192000" cy="5213732"/>
          </a:xfrm>
          <a:prstGeom prst="rect">
            <a:avLst/>
          </a:prstGeom>
        </p:spPr>
      </p:pic>
      <p:pic>
        <p:nvPicPr>
          <p:cNvPr id="4" name="圖片 3">
            <a:extLst>
              <a:ext uri="{FF2B5EF4-FFF2-40B4-BE49-F238E27FC236}">
                <a16:creationId xmlns:a16="http://schemas.microsoft.com/office/drawing/2014/main" id="{7BC3BA2B-69DE-6F3E-F6AB-12D4CBDE32E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A760C410-7FC2-656A-E5DC-6687F73242C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9A764E6-FEC8-DB13-8781-DB80B74DED69}"/>
              </a:ext>
            </a:extLst>
          </p:cNvPr>
          <p:cNvSpPr>
            <a:spLocks noGrp="1"/>
          </p:cNvSpPr>
          <p:nvPr>
            <p:ph type="sldNum" sz="quarter" idx="12"/>
          </p:nvPr>
        </p:nvSpPr>
        <p:spPr/>
        <p:txBody>
          <a:bodyPr/>
          <a:lstStyle/>
          <a:p>
            <a:fld id="{8539F7DE-D043-4C1B-A99A-5AD622BBCAEB}" type="slidenum">
              <a:rPr lang="zh-TW" altLang="en-US" smtClean="0"/>
              <a:t>32</a:t>
            </a:fld>
            <a:endParaRPr lang="zh-TW" altLang="en-US"/>
          </a:p>
        </p:txBody>
      </p:sp>
    </p:spTree>
    <p:extLst>
      <p:ext uri="{BB962C8B-B14F-4D97-AF65-F5344CB8AC3E}">
        <p14:creationId xmlns:p14="http://schemas.microsoft.com/office/powerpoint/2010/main" val="1996940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BA64-BC2B-FCC6-C10A-B6A303B0171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55C0E66E-6DD7-0F84-EBF7-C27E33405C24}"/>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0AEE7074-B550-383E-AD60-FBB3FFC1C206}"/>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5F36C65-4520-7FB7-2806-00B58DB57470}"/>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Survivor Decoding : Traceback Decoding</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E1D45701-E491-7453-2404-F78A17E1A07D}"/>
              </a:ext>
            </a:extLst>
          </p:cNvPr>
          <p:cNvSpPr>
            <a:spLocks noGrp="1"/>
          </p:cNvSpPr>
          <p:nvPr>
            <p:ph type="sldNum" sz="quarter" idx="12"/>
          </p:nvPr>
        </p:nvSpPr>
        <p:spPr/>
        <p:txBody>
          <a:bodyPr/>
          <a:lstStyle/>
          <a:p>
            <a:fld id="{8539F7DE-D043-4C1B-A99A-5AD622BBCAEB}" type="slidenum">
              <a:rPr lang="zh-TW" altLang="en-US" smtClean="0"/>
              <a:t>33</a:t>
            </a:fld>
            <a:endParaRPr lang="zh-TW" altLang="en-US"/>
          </a:p>
        </p:txBody>
      </p:sp>
    </p:spTree>
    <p:extLst>
      <p:ext uri="{BB962C8B-B14F-4D97-AF65-F5344CB8AC3E}">
        <p14:creationId xmlns:p14="http://schemas.microsoft.com/office/powerpoint/2010/main" val="635797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E31D8-E9BF-A0E8-322E-96EC41210B66}"/>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7892D40A-5397-93FE-FA1F-3881477DD7F9}"/>
              </a:ext>
            </a:extLst>
          </p:cNvPr>
          <p:cNvPicPr>
            <a:picLocks noChangeAspect="1"/>
          </p:cNvPicPr>
          <p:nvPr/>
        </p:nvPicPr>
        <p:blipFill>
          <a:blip r:embed="rId2"/>
          <a:srcRect t="1272"/>
          <a:stretch/>
        </p:blipFill>
        <p:spPr>
          <a:xfrm>
            <a:off x="471498" y="904641"/>
            <a:ext cx="11249004" cy="5850556"/>
          </a:xfrm>
          <a:prstGeom prst="rect">
            <a:avLst/>
          </a:prstGeom>
        </p:spPr>
      </p:pic>
      <p:pic>
        <p:nvPicPr>
          <p:cNvPr id="4" name="圖片 3">
            <a:extLst>
              <a:ext uri="{FF2B5EF4-FFF2-40B4-BE49-F238E27FC236}">
                <a16:creationId xmlns:a16="http://schemas.microsoft.com/office/drawing/2014/main" id="{C1522CE4-F06C-DFE3-965F-AA8C4D6D0A8F}"/>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7F68F5D-374D-113D-7AA8-60C69A9F2DD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71E59AEA-7650-1D8E-67DB-BEB8BC0641E7}"/>
              </a:ext>
            </a:extLst>
          </p:cNvPr>
          <p:cNvSpPr>
            <a:spLocks noGrp="1"/>
          </p:cNvSpPr>
          <p:nvPr>
            <p:ph type="sldNum" sz="quarter" idx="12"/>
          </p:nvPr>
        </p:nvSpPr>
        <p:spPr/>
        <p:txBody>
          <a:bodyPr/>
          <a:lstStyle/>
          <a:p>
            <a:fld id="{8539F7DE-D043-4C1B-A99A-5AD622BBCAEB}" type="slidenum">
              <a:rPr lang="zh-TW" altLang="en-US" smtClean="0"/>
              <a:t>34</a:t>
            </a:fld>
            <a:endParaRPr lang="zh-TW" altLang="en-US"/>
          </a:p>
        </p:txBody>
      </p:sp>
    </p:spTree>
    <p:extLst>
      <p:ext uri="{BB962C8B-B14F-4D97-AF65-F5344CB8AC3E}">
        <p14:creationId xmlns:p14="http://schemas.microsoft.com/office/powerpoint/2010/main" val="149082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E1BB2-5E71-968F-A686-2546E4EF2B2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29FB9F7-DC8D-10D8-C663-2C1FA8CE057A}"/>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9271F51-420B-D548-7B2C-2B76D9C5FB1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3756A34-8266-DE9D-14C0-45BA1067662B}"/>
              </a:ext>
            </a:extLst>
          </p:cNvPr>
          <p:cNvSpPr>
            <a:spLocks noGrp="1"/>
          </p:cNvSpPr>
          <p:nvPr>
            <p:ph type="sldNum" sz="quarter" idx="12"/>
          </p:nvPr>
        </p:nvSpPr>
        <p:spPr/>
        <p:txBody>
          <a:bodyPr/>
          <a:lstStyle/>
          <a:p>
            <a:fld id="{8539F7DE-D043-4C1B-A99A-5AD622BBCAEB}" type="slidenum">
              <a:rPr lang="zh-TW" altLang="en-US" smtClean="0"/>
              <a:t>35</a:t>
            </a:fld>
            <a:endParaRPr lang="zh-TW" altLang="en-US"/>
          </a:p>
        </p:txBody>
      </p:sp>
      <p:pic>
        <p:nvPicPr>
          <p:cNvPr id="3" name="圖片 2">
            <a:extLst>
              <a:ext uri="{FF2B5EF4-FFF2-40B4-BE49-F238E27FC236}">
                <a16:creationId xmlns:a16="http://schemas.microsoft.com/office/drawing/2014/main" id="{CBF129AD-A8DA-4907-1E53-76708321C9BA}"/>
              </a:ext>
            </a:extLst>
          </p:cNvPr>
          <p:cNvPicPr>
            <a:picLocks noChangeAspect="1"/>
          </p:cNvPicPr>
          <p:nvPr/>
        </p:nvPicPr>
        <p:blipFill>
          <a:blip r:embed="rId3"/>
          <a:stretch>
            <a:fillRect/>
          </a:stretch>
        </p:blipFill>
        <p:spPr>
          <a:xfrm>
            <a:off x="0" y="1257007"/>
            <a:ext cx="12192000" cy="4994226"/>
          </a:xfrm>
          <a:prstGeom prst="rect">
            <a:avLst/>
          </a:prstGeom>
        </p:spPr>
      </p:pic>
    </p:spTree>
    <p:extLst>
      <p:ext uri="{BB962C8B-B14F-4D97-AF65-F5344CB8AC3E}">
        <p14:creationId xmlns:p14="http://schemas.microsoft.com/office/powerpoint/2010/main" val="117188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54113-5231-8AAC-8D2F-C1DCF666DD0F}"/>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C76FB79C-B402-1C86-1526-3A139AD49947}"/>
              </a:ext>
            </a:extLst>
          </p:cNvPr>
          <p:cNvPicPr>
            <a:picLocks noChangeAspect="1"/>
          </p:cNvPicPr>
          <p:nvPr/>
        </p:nvPicPr>
        <p:blipFill>
          <a:blip r:embed="rId2"/>
          <a:stretch>
            <a:fillRect/>
          </a:stretch>
        </p:blipFill>
        <p:spPr>
          <a:xfrm>
            <a:off x="325120" y="823354"/>
            <a:ext cx="11541760" cy="6034646"/>
          </a:xfrm>
          <a:prstGeom prst="rect">
            <a:avLst/>
          </a:prstGeom>
        </p:spPr>
      </p:pic>
      <p:pic>
        <p:nvPicPr>
          <p:cNvPr id="4" name="圖片 3">
            <a:extLst>
              <a:ext uri="{FF2B5EF4-FFF2-40B4-BE49-F238E27FC236}">
                <a16:creationId xmlns:a16="http://schemas.microsoft.com/office/drawing/2014/main" id="{F42D754A-2B1B-3EFF-FFB0-77A5A3CFC8F3}"/>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1AFB94F-742A-B22F-264B-DC85D09285A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EFF6E59-0D7F-E567-4FA1-C2043CA9E933}"/>
              </a:ext>
            </a:extLst>
          </p:cNvPr>
          <p:cNvSpPr>
            <a:spLocks noGrp="1"/>
          </p:cNvSpPr>
          <p:nvPr>
            <p:ph type="sldNum" sz="quarter" idx="12"/>
          </p:nvPr>
        </p:nvSpPr>
        <p:spPr/>
        <p:txBody>
          <a:bodyPr/>
          <a:lstStyle/>
          <a:p>
            <a:fld id="{8539F7DE-D043-4C1B-A99A-5AD622BBCAEB}" type="slidenum">
              <a:rPr lang="zh-TW" altLang="en-US" smtClean="0"/>
              <a:t>36</a:t>
            </a:fld>
            <a:endParaRPr lang="zh-TW" altLang="en-US"/>
          </a:p>
        </p:txBody>
      </p:sp>
    </p:spTree>
    <p:extLst>
      <p:ext uri="{BB962C8B-B14F-4D97-AF65-F5344CB8AC3E}">
        <p14:creationId xmlns:p14="http://schemas.microsoft.com/office/powerpoint/2010/main" val="1050007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471CE-42AA-D565-8F93-D4A6A3D9641B}"/>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EA88959A-624D-4946-B8A9-744A0BADEA81}"/>
              </a:ext>
            </a:extLst>
          </p:cNvPr>
          <p:cNvPicPr>
            <a:picLocks noChangeAspect="1"/>
          </p:cNvPicPr>
          <p:nvPr/>
        </p:nvPicPr>
        <p:blipFill>
          <a:blip r:embed="rId2"/>
          <a:srcRect t="1857"/>
          <a:stretch/>
        </p:blipFill>
        <p:spPr>
          <a:xfrm>
            <a:off x="0" y="1062201"/>
            <a:ext cx="12192000" cy="5553126"/>
          </a:xfrm>
          <a:prstGeom prst="rect">
            <a:avLst/>
          </a:prstGeom>
        </p:spPr>
      </p:pic>
      <p:pic>
        <p:nvPicPr>
          <p:cNvPr id="4" name="圖片 3">
            <a:extLst>
              <a:ext uri="{FF2B5EF4-FFF2-40B4-BE49-F238E27FC236}">
                <a16:creationId xmlns:a16="http://schemas.microsoft.com/office/drawing/2014/main" id="{5570A737-8604-0FF9-BC3E-1A4A0C40146E}"/>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F66A1492-C466-57FC-0EFB-7A668B51EE3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0FE1DF0-6871-D51B-8CC0-9E666AEC7EF7}"/>
              </a:ext>
            </a:extLst>
          </p:cNvPr>
          <p:cNvSpPr>
            <a:spLocks noGrp="1"/>
          </p:cNvSpPr>
          <p:nvPr>
            <p:ph type="sldNum" sz="quarter" idx="12"/>
          </p:nvPr>
        </p:nvSpPr>
        <p:spPr/>
        <p:txBody>
          <a:bodyPr/>
          <a:lstStyle/>
          <a:p>
            <a:fld id="{8539F7DE-D043-4C1B-A99A-5AD622BBCAEB}" type="slidenum">
              <a:rPr lang="zh-TW" altLang="en-US" smtClean="0"/>
              <a:t>37</a:t>
            </a:fld>
            <a:endParaRPr lang="zh-TW" altLang="en-US"/>
          </a:p>
        </p:txBody>
      </p:sp>
    </p:spTree>
    <p:extLst>
      <p:ext uri="{BB962C8B-B14F-4D97-AF65-F5344CB8AC3E}">
        <p14:creationId xmlns:p14="http://schemas.microsoft.com/office/powerpoint/2010/main" val="1915534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E1CE2-420B-C0BE-06D0-EAB137866B7A}"/>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6A880D5C-4621-F884-3C9C-A55400F47E14}"/>
              </a:ext>
            </a:extLst>
          </p:cNvPr>
          <p:cNvPicPr>
            <a:picLocks noChangeAspect="1"/>
          </p:cNvPicPr>
          <p:nvPr/>
        </p:nvPicPr>
        <p:blipFill>
          <a:blip r:embed="rId2"/>
          <a:stretch>
            <a:fillRect/>
          </a:stretch>
        </p:blipFill>
        <p:spPr>
          <a:xfrm>
            <a:off x="0" y="1060506"/>
            <a:ext cx="12192000" cy="5797494"/>
          </a:xfrm>
          <a:prstGeom prst="rect">
            <a:avLst/>
          </a:prstGeom>
        </p:spPr>
      </p:pic>
      <p:pic>
        <p:nvPicPr>
          <p:cNvPr id="4" name="圖片 3">
            <a:extLst>
              <a:ext uri="{FF2B5EF4-FFF2-40B4-BE49-F238E27FC236}">
                <a16:creationId xmlns:a16="http://schemas.microsoft.com/office/drawing/2014/main" id="{ED3D8122-AD55-5DF9-DFFE-7D83BF3B4EDF}"/>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A91145A9-EDDD-D092-BDA3-229AC525F41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5EB2EDC7-21E1-E730-CDAD-429E4EA3C64A}"/>
              </a:ext>
            </a:extLst>
          </p:cNvPr>
          <p:cNvSpPr>
            <a:spLocks noGrp="1"/>
          </p:cNvSpPr>
          <p:nvPr>
            <p:ph type="sldNum" sz="quarter" idx="12"/>
          </p:nvPr>
        </p:nvSpPr>
        <p:spPr/>
        <p:txBody>
          <a:bodyPr/>
          <a:lstStyle/>
          <a:p>
            <a:fld id="{8539F7DE-D043-4C1B-A99A-5AD622BBCAEB}" type="slidenum">
              <a:rPr lang="zh-TW" altLang="en-US" smtClean="0"/>
              <a:t>38</a:t>
            </a:fld>
            <a:endParaRPr lang="zh-TW" altLang="en-US"/>
          </a:p>
        </p:txBody>
      </p:sp>
    </p:spTree>
    <p:extLst>
      <p:ext uri="{BB962C8B-B14F-4D97-AF65-F5344CB8AC3E}">
        <p14:creationId xmlns:p14="http://schemas.microsoft.com/office/powerpoint/2010/main" val="4941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0C347-D522-FA17-6570-022679695DB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917E6D7-FB39-10FD-C2D1-A943E8071F5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BE17B02-B6D8-D7A9-4B96-90E8DE82623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E29E3FE5-CCEE-6EFF-4B6C-696D12FC9C9D}"/>
              </a:ext>
            </a:extLst>
          </p:cNvPr>
          <p:cNvSpPr>
            <a:spLocks noGrp="1"/>
          </p:cNvSpPr>
          <p:nvPr>
            <p:ph type="sldNum" sz="quarter" idx="12"/>
          </p:nvPr>
        </p:nvSpPr>
        <p:spPr/>
        <p:txBody>
          <a:bodyPr/>
          <a:lstStyle/>
          <a:p>
            <a:fld id="{8539F7DE-D043-4C1B-A99A-5AD622BBCAEB}" type="slidenum">
              <a:rPr lang="zh-TW" altLang="en-US" smtClean="0"/>
              <a:t>39</a:t>
            </a:fld>
            <a:endParaRPr lang="zh-TW" altLang="en-US"/>
          </a:p>
        </p:txBody>
      </p:sp>
      <p:pic>
        <p:nvPicPr>
          <p:cNvPr id="7" name="圖片 6">
            <a:extLst>
              <a:ext uri="{FF2B5EF4-FFF2-40B4-BE49-F238E27FC236}">
                <a16:creationId xmlns:a16="http://schemas.microsoft.com/office/drawing/2014/main" id="{6CB1EB24-23C3-88C0-28C1-5352247DA509}"/>
              </a:ext>
            </a:extLst>
          </p:cNvPr>
          <p:cNvPicPr>
            <a:picLocks noChangeAspect="1"/>
          </p:cNvPicPr>
          <p:nvPr/>
        </p:nvPicPr>
        <p:blipFill>
          <a:blip r:embed="rId3"/>
          <a:stretch>
            <a:fillRect/>
          </a:stretch>
        </p:blipFill>
        <p:spPr>
          <a:xfrm>
            <a:off x="2604099" y="975733"/>
            <a:ext cx="6983802" cy="5812694"/>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9DDBD-7688-C928-A782-60000493095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E324185-825F-E869-8C1B-5B409431A07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891C758-D8D1-1DE6-CBB3-E00F13A4C85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A45095DA-EFCC-EC59-3D7C-694DBB46CCDC}"/>
              </a:ext>
            </a:extLst>
          </p:cNvPr>
          <p:cNvPicPr>
            <a:picLocks noChangeAspect="1"/>
          </p:cNvPicPr>
          <p:nvPr/>
        </p:nvPicPr>
        <p:blipFill>
          <a:blip r:embed="rId3"/>
          <a:stretch>
            <a:fillRect/>
          </a:stretch>
        </p:blipFill>
        <p:spPr>
          <a:xfrm>
            <a:off x="1531938" y="1719882"/>
            <a:ext cx="8094454" cy="5072200"/>
          </a:xfrm>
          <a:prstGeom prst="rect">
            <a:avLst/>
          </a:prstGeom>
        </p:spPr>
      </p:pic>
      <p:sp>
        <p:nvSpPr>
          <p:cNvPr id="16" name="文字方塊 15">
            <a:extLst>
              <a:ext uri="{FF2B5EF4-FFF2-40B4-BE49-F238E27FC236}">
                <a16:creationId xmlns:a16="http://schemas.microsoft.com/office/drawing/2014/main" id="{8B44065D-E956-02AD-7D07-65FD27CAE8E1}"/>
              </a:ext>
            </a:extLst>
          </p:cNvPr>
          <p:cNvSpPr txBox="1"/>
          <p:nvPr/>
        </p:nvSpPr>
        <p:spPr>
          <a:xfrm>
            <a:off x="172278" y="1054141"/>
            <a:ext cx="3921266" cy="461665"/>
          </a:xfrm>
          <a:prstGeom prst="rect">
            <a:avLst/>
          </a:prstGeom>
          <a:noFill/>
        </p:spPr>
        <p:txBody>
          <a:bodyPr wrap="none" rtlCol="0">
            <a:spAutoFit/>
          </a:bodyPr>
          <a:lstStyle/>
          <a:p>
            <a:r>
              <a:rPr lang="en-US" altLang="zh-TW" sz="2400" b="1">
                <a:solidFill>
                  <a:schemeClr val="accent5">
                    <a:lumMod val="75000"/>
                  </a:schemeClr>
                </a:solidFill>
                <a:latin typeface="Times New Roman" panose="02020603050405020304" pitchFamily="18" charset="0"/>
                <a:cs typeface="Times New Roman" panose="02020603050405020304" pitchFamily="18" charset="0"/>
              </a:rPr>
              <a:t>Amplitude Modulation(AM)</a:t>
            </a:r>
            <a:endParaRPr lang="en-US" altLang="zh-TW" sz="2400" b="1" dirty="0">
              <a:solidFill>
                <a:schemeClr val="accent5">
                  <a:lumMod val="7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CCEB64C-B87B-8B6C-707D-84781DC09344}"/>
                  </a:ext>
                </a:extLst>
              </p:cNvPr>
              <p:cNvSpPr txBox="1"/>
              <p:nvPr/>
            </p:nvSpPr>
            <p:spPr>
              <a:xfrm>
                <a:off x="6096000" y="1216706"/>
                <a:ext cx="35269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𝑨𝑴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𝒎</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17" name="文字方塊 16">
                <a:extLst>
                  <a:ext uri="{FF2B5EF4-FFF2-40B4-BE49-F238E27FC236}">
                    <a16:creationId xmlns:a16="http://schemas.microsoft.com/office/drawing/2014/main" id="{5CCEB64C-B87B-8B6C-707D-84781DC09344}"/>
                  </a:ext>
                </a:extLst>
              </p:cNvPr>
              <p:cNvSpPr txBox="1">
                <a:spLocks noRot="1" noChangeAspect="1" noMove="1" noResize="1" noEditPoints="1" noAdjustHandles="1" noChangeArrowheads="1" noChangeShapeType="1" noTextEdit="1"/>
              </p:cNvSpPr>
              <p:nvPr/>
            </p:nvSpPr>
            <p:spPr>
              <a:xfrm>
                <a:off x="6096000" y="1216706"/>
                <a:ext cx="3526928" cy="400110"/>
              </a:xfrm>
              <a:prstGeom prst="rect">
                <a:avLst/>
              </a:prstGeom>
              <a:blipFill>
                <a:blip r:embed="rId4"/>
                <a:stretch>
                  <a:fillRect b="-15385"/>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15F4BDC9-73A9-A4C1-E510-DFFC057BCF1B}"/>
              </a:ext>
            </a:extLst>
          </p:cNvPr>
          <p:cNvSpPr txBox="1"/>
          <p:nvPr/>
        </p:nvSpPr>
        <p:spPr>
          <a:xfrm>
            <a:off x="380676" y="1416761"/>
            <a:ext cx="1449436"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a:t>
            </a:r>
          </a:p>
        </p:txBody>
      </p:sp>
      <p:sp>
        <p:nvSpPr>
          <p:cNvPr id="20" name="文字方塊 19">
            <a:extLst>
              <a:ext uri="{FF2B5EF4-FFF2-40B4-BE49-F238E27FC236}">
                <a16:creationId xmlns:a16="http://schemas.microsoft.com/office/drawing/2014/main" id="{3EDD4C4B-D9C0-FD06-37BD-8314674F2B28}"/>
              </a:ext>
            </a:extLst>
          </p:cNvPr>
          <p:cNvSpPr txBox="1"/>
          <p:nvPr/>
        </p:nvSpPr>
        <p:spPr>
          <a:xfrm>
            <a:off x="9626392" y="2247390"/>
            <a:ext cx="2441694"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If message signal is 4Hz</a:t>
            </a:r>
            <a:endParaRPr lang="zh-TW" altLang="en-US" dirty="0">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409F5E5F-E0B2-55B3-E2A0-146FAD2E4E4A}"/>
              </a:ext>
            </a:extLst>
          </p:cNvPr>
          <p:cNvSpPr txBox="1"/>
          <p:nvPr/>
        </p:nvSpPr>
        <p:spPr>
          <a:xfrm>
            <a:off x="9626392" y="3871947"/>
            <a:ext cx="2377574"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If carrier signal is 64Hz</a:t>
            </a:r>
            <a:endParaRPr lang="zh-TW" altLang="en-US" dirty="0">
              <a:latin typeface="Times New Roman" panose="02020603050405020304" pitchFamily="18" charset="0"/>
              <a:cs typeface="Times New Roman" panose="02020603050405020304" pitchFamily="18" charset="0"/>
            </a:endParaRPr>
          </a:p>
        </p:txBody>
      </p:sp>
      <p:sp>
        <p:nvSpPr>
          <p:cNvPr id="24" name="文字方塊 23">
            <a:extLst>
              <a:ext uri="{FF2B5EF4-FFF2-40B4-BE49-F238E27FC236}">
                <a16:creationId xmlns:a16="http://schemas.microsoft.com/office/drawing/2014/main" id="{21351175-1B18-C766-9B6D-6115E09B2286}"/>
              </a:ext>
            </a:extLst>
          </p:cNvPr>
          <p:cNvSpPr txBox="1"/>
          <p:nvPr/>
        </p:nvSpPr>
        <p:spPr>
          <a:xfrm>
            <a:off x="9626392" y="5496504"/>
            <a:ext cx="2253660" cy="646331"/>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 can get the modulation signal</a:t>
            </a:r>
            <a:endParaRPr lang="zh-TW" altLang="en-US" dirty="0">
              <a:latin typeface="Times New Roman" panose="02020603050405020304" pitchFamily="18" charset="0"/>
              <a:cs typeface="Times New Roman" panose="02020603050405020304" pitchFamily="18" charset="0"/>
            </a:endParaRPr>
          </a:p>
        </p:txBody>
      </p:sp>
      <p:sp>
        <p:nvSpPr>
          <p:cNvPr id="26" name="手繪多邊形: 圖案 25">
            <a:extLst>
              <a:ext uri="{FF2B5EF4-FFF2-40B4-BE49-F238E27FC236}">
                <a16:creationId xmlns:a16="http://schemas.microsoft.com/office/drawing/2014/main" id="{EE776CFD-2558-29F6-2A0D-00AFB2A5339D}"/>
              </a:ext>
            </a:extLst>
          </p:cNvPr>
          <p:cNvSpPr/>
          <p:nvPr/>
        </p:nvSpPr>
        <p:spPr>
          <a:xfrm>
            <a:off x="1808922" y="5265890"/>
            <a:ext cx="7670432" cy="1303110"/>
          </a:xfrm>
          <a:custGeom>
            <a:avLst/>
            <a:gdLst>
              <a:gd name="connsiteX0" fmla="*/ 0 w 7670432"/>
              <a:gd name="connsiteY0" fmla="*/ 578319 h 1303110"/>
              <a:gd name="connsiteX1" fmla="*/ 874643 w 7670432"/>
              <a:gd name="connsiteY1" fmla="*/ 21727 h 1303110"/>
              <a:gd name="connsiteX2" fmla="*/ 2842591 w 7670432"/>
              <a:gd name="connsiteY2" fmla="*/ 1244240 h 1303110"/>
              <a:gd name="connsiteX3" fmla="*/ 4611756 w 7670432"/>
              <a:gd name="connsiteY3" fmla="*/ 21727 h 1303110"/>
              <a:gd name="connsiteX4" fmla="*/ 6708913 w 7670432"/>
              <a:gd name="connsiteY4" fmla="*/ 1293936 h 1303110"/>
              <a:gd name="connsiteX5" fmla="*/ 7603435 w 7670432"/>
              <a:gd name="connsiteY5" fmla="*/ 628014 h 1303110"/>
              <a:gd name="connsiteX6" fmla="*/ 7623313 w 7670432"/>
              <a:gd name="connsiteY6" fmla="*/ 608136 h 130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70432" h="1303110">
                <a:moveTo>
                  <a:pt x="0" y="578319"/>
                </a:moveTo>
                <a:cubicBezTo>
                  <a:pt x="200439" y="244529"/>
                  <a:pt x="400878" y="-89260"/>
                  <a:pt x="874643" y="21727"/>
                </a:cubicBezTo>
                <a:cubicBezTo>
                  <a:pt x="1348408" y="132714"/>
                  <a:pt x="2219739" y="1244240"/>
                  <a:pt x="2842591" y="1244240"/>
                </a:cubicBezTo>
                <a:cubicBezTo>
                  <a:pt x="3465443" y="1244240"/>
                  <a:pt x="3967369" y="13444"/>
                  <a:pt x="4611756" y="21727"/>
                </a:cubicBezTo>
                <a:cubicBezTo>
                  <a:pt x="5256143" y="30010"/>
                  <a:pt x="6210300" y="1192888"/>
                  <a:pt x="6708913" y="1293936"/>
                </a:cubicBezTo>
                <a:cubicBezTo>
                  <a:pt x="7207526" y="1394984"/>
                  <a:pt x="7603435" y="628014"/>
                  <a:pt x="7603435" y="628014"/>
                </a:cubicBezTo>
                <a:cubicBezTo>
                  <a:pt x="7755835" y="513714"/>
                  <a:pt x="7596809" y="626358"/>
                  <a:pt x="7623313" y="608136"/>
                </a:cubicBezTo>
              </a:path>
            </a:pathLst>
          </a:custGeom>
          <a:noFill/>
          <a:ln w="19050">
            <a:solidFill>
              <a:schemeClr val="accent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投影片編號版面配置區 28">
            <a:extLst>
              <a:ext uri="{FF2B5EF4-FFF2-40B4-BE49-F238E27FC236}">
                <a16:creationId xmlns:a16="http://schemas.microsoft.com/office/drawing/2014/main" id="{440BF864-E4EB-32D9-C20E-1D0673F03B9A}"/>
              </a:ext>
            </a:extLst>
          </p:cNvPr>
          <p:cNvSpPr>
            <a:spLocks noGrp="1"/>
          </p:cNvSpPr>
          <p:nvPr>
            <p:ph type="sldNum" sz="quarter" idx="12"/>
          </p:nvPr>
        </p:nvSpPr>
        <p:spPr/>
        <p:txBody>
          <a:bodyPr/>
          <a:lstStyle/>
          <a:p>
            <a:fld id="{8539F7DE-D043-4C1B-A99A-5AD622BBCAEB}" type="slidenum">
              <a:rPr lang="zh-TW" altLang="en-US" smtClean="0"/>
              <a:t>4</a:t>
            </a:fld>
            <a:endParaRPr lang="zh-TW" altLang="en-US"/>
          </a:p>
        </p:txBody>
      </p:sp>
    </p:spTree>
    <p:extLst>
      <p:ext uri="{BB962C8B-B14F-4D97-AF65-F5344CB8AC3E}">
        <p14:creationId xmlns:p14="http://schemas.microsoft.com/office/powerpoint/2010/main" val="476425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E60F-AEF3-A070-87AA-DEBC5BC9E97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BE866B0-B7A9-3A27-D31A-8B8A884616DB}"/>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C1FB79C-B746-B276-BAF2-227EA1272BF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E591D792-2353-97F1-8897-62C272C44477}"/>
              </a:ext>
            </a:extLst>
          </p:cNvPr>
          <p:cNvSpPr>
            <a:spLocks noGrp="1"/>
          </p:cNvSpPr>
          <p:nvPr>
            <p:ph type="sldNum" sz="quarter" idx="12"/>
          </p:nvPr>
        </p:nvSpPr>
        <p:spPr/>
        <p:txBody>
          <a:bodyPr/>
          <a:lstStyle/>
          <a:p>
            <a:fld id="{8539F7DE-D043-4C1B-A99A-5AD622BBCAEB}" type="slidenum">
              <a:rPr lang="zh-TW" altLang="en-US" smtClean="0"/>
              <a:t>40</a:t>
            </a:fld>
            <a:endParaRPr lang="zh-TW" altLang="en-US"/>
          </a:p>
        </p:txBody>
      </p:sp>
      <p:pic>
        <p:nvPicPr>
          <p:cNvPr id="9" name="圖片 8">
            <a:extLst>
              <a:ext uri="{FF2B5EF4-FFF2-40B4-BE49-F238E27FC236}">
                <a16:creationId xmlns:a16="http://schemas.microsoft.com/office/drawing/2014/main" id="{826E311C-73BD-3210-96E7-D1998E961A95}"/>
              </a:ext>
            </a:extLst>
          </p:cNvPr>
          <p:cNvPicPr>
            <a:picLocks noChangeAspect="1"/>
          </p:cNvPicPr>
          <p:nvPr/>
        </p:nvPicPr>
        <p:blipFill>
          <a:blip r:embed="rId3"/>
          <a:stretch>
            <a:fillRect/>
          </a:stretch>
        </p:blipFill>
        <p:spPr>
          <a:xfrm>
            <a:off x="0" y="1075195"/>
            <a:ext cx="12192000" cy="5110599"/>
          </a:xfrm>
          <a:prstGeom prst="rect">
            <a:avLst/>
          </a:prstGeom>
        </p:spPr>
      </p:pic>
    </p:spTree>
    <p:extLst>
      <p:ext uri="{BB962C8B-B14F-4D97-AF65-F5344CB8AC3E}">
        <p14:creationId xmlns:p14="http://schemas.microsoft.com/office/powerpoint/2010/main" val="1821731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186A6-C7BD-726E-DD61-B24F7754BC11}"/>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865BB11-C9AC-2BAC-B2B7-A1695C558AE0}"/>
              </a:ext>
            </a:extLst>
          </p:cNvPr>
          <p:cNvPicPr>
            <a:picLocks noChangeAspect="1"/>
          </p:cNvPicPr>
          <p:nvPr/>
        </p:nvPicPr>
        <p:blipFill>
          <a:blip r:embed="rId2"/>
          <a:stretch>
            <a:fillRect/>
          </a:stretch>
        </p:blipFill>
        <p:spPr>
          <a:xfrm>
            <a:off x="7611630" y="178904"/>
            <a:ext cx="4580370" cy="835067"/>
          </a:xfrm>
          <a:prstGeom prst="rect">
            <a:avLst/>
          </a:prstGeom>
        </p:spPr>
      </p:pic>
      <p:sp>
        <p:nvSpPr>
          <p:cNvPr id="5" name="矩形 4">
            <a:extLst>
              <a:ext uri="{FF2B5EF4-FFF2-40B4-BE49-F238E27FC236}">
                <a16:creationId xmlns:a16="http://schemas.microsoft.com/office/drawing/2014/main" id="{B28A3EC4-90CF-86EB-8613-2CE7DF4B0681}"/>
              </a:ext>
            </a:extLst>
          </p:cNvPr>
          <p:cNvSpPr/>
          <p:nvPr/>
        </p:nvSpPr>
        <p:spPr>
          <a:xfrm>
            <a:off x="0" y="1242571"/>
            <a:ext cx="12192000" cy="148907"/>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74E4B44-704D-CBA6-DFA6-07921C82BE43}"/>
              </a:ext>
            </a:extLst>
          </p:cNvPr>
          <p:cNvSpPr txBox="1"/>
          <p:nvPr/>
        </p:nvSpPr>
        <p:spPr>
          <a:xfrm>
            <a:off x="346214" y="2967335"/>
            <a:ext cx="11499572" cy="769441"/>
          </a:xfrm>
          <a:prstGeom prst="rect">
            <a:avLst/>
          </a:prstGeom>
          <a:noFill/>
        </p:spPr>
        <p:txBody>
          <a:bodyPr wrap="square" rtlCol="0">
            <a:spAutoFit/>
          </a:bodyPr>
          <a:lstStyle/>
          <a:p>
            <a:pPr algn="ctr"/>
            <a:r>
              <a:rPr lang="en-US" altLang="zh-TW" sz="4400" dirty="0">
                <a:latin typeface="Times New Roman" panose="02020603050405020304" pitchFamily="18" charset="0"/>
                <a:cs typeface="Times New Roman" panose="02020603050405020304" pitchFamily="18" charset="0"/>
              </a:rPr>
              <a:t>MATLAB : </a:t>
            </a:r>
            <a:r>
              <a:rPr lang="en-US" altLang="zh-TW" sz="4400" dirty="0" err="1">
                <a:latin typeface="Times New Roman" panose="02020603050405020304" pitchFamily="18" charset="0"/>
                <a:cs typeface="Times New Roman" panose="02020603050405020304" pitchFamily="18" charset="0"/>
              </a:rPr>
              <a:t>vitdec</a:t>
            </a:r>
            <a:r>
              <a:rPr lang="en-US" altLang="zh-TW" sz="4400" dirty="0">
                <a:latin typeface="Times New Roman" panose="02020603050405020304" pitchFamily="18" charset="0"/>
                <a:cs typeface="Times New Roman" panose="02020603050405020304" pitchFamily="18" charset="0"/>
              </a:rPr>
              <a:t> function </a:t>
            </a:r>
            <a:endParaRPr lang="zh-TW" altLang="en-US" sz="4400" dirty="0">
              <a:latin typeface="Times New Roman" panose="02020603050405020304" pitchFamily="18" charset="0"/>
              <a:cs typeface="Times New Roman" panose="02020603050405020304" pitchFamily="18" charset="0"/>
            </a:endParaRPr>
          </a:p>
        </p:txBody>
      </p:sp>
      <p:sp>
        <p:nvSpPr>
          <p:cNvPr id="7" name="投影片編號版面配置區 6">
            <a:extLst>
              <a:ext uri="{FF2B5EF4-FFF2-40B4-BE49-F238E27FC236}">
                <a16:creationId xmlns:a16="http://schemas.microsoft.com/office/drawing/2014/main" id="{CA504E29-8A16-D054-6432-9D9BCD56D7D5}"/>
              </a:ext>
            </a:extLst>
          </p:cNvPr>
          <p:cNvSpPr>
            <a:spLocks noGrp="1"/>
          </p:cNvSpPr>
          <p:nvPr>
            <p:ph type="sldNum" sz="quarter" idx="12"/>
          </p:nvPr>
        </p:nvSpPr>
        <p:spPr/>
        <p:txBody>
          <a:bodyPr/>
          <a:lstStyle/>
          <a:p>
            <a:fld id="{8539F7DE-D043-4C1B-A99A-5AD622BBCAEB}" type="slidenum">
              <a:rPr lang="zh-TW" altLang="en-US" smtClean="0"/>
              <a:t>41</a:t>
            </a:fld>
            <a:endParaRPr lang="zh-TW" altLang="en-US"/>
          </a:p>
        </p:txBody>
      </p:sp>
    </p:spTree>
    <p:extLst>
      <p:ext uri="{BB962C8B-B14F-4D97-AF65-F5344CB8AC3E}">
        <p14:creationId xmlns:p14="http://schemas.microsoft.com/office/powerpoint/2010/main" val="2948670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B4CE-9BB5-2FF8-2D82-C66DDEA1756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408F688-F07F-9DAA-ED15-5954AF6897AA}"/>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3229193-143E-48E8-90AA-4DDD0037A21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C2B77B7-F2B1-E029-10DD-2618BB8444DB}"/>
              </a:ext>
            </a:extLst>
          </p:cNvPr>
          <p:cNvSpPr>
            <a:spLocks noGrp="1"/>
          </p:cNvSpPr>
          <p:nvPr>
            <p:ph type="sldNum" sz="quarter" idx="12"/>
          </p:nvPr>
        </p:nvSpPr>
        <p:spPr/>
        <p:txBody>
          <a:bodyPr/>
          <a:lstStyle/>
          <a:p>
            <a:fld id="{8539F7DE-D043-4C1B-A99A-5AD622BBCAEB}" type="slidenum">
              <a:rPr lang="zh-TW" altLang="en-US" smtClean="0"/>
              <a:t>42</a:t>
            </a:fld>
            <a:endParaRPr lang="zh-TW" altLang="en-US"/>
          </a:p>
        </p:txBody>
      </p:sp>
      <p:sp>
        <p:nvSpPr>
          <p:cNvPr id="3" name="文字方塊 2">
            <a:extLst>
              <a:ext uri="{FF2B5EF4-FFF2-40B4-BE49-F238E27FC236}">
                <a16:creationId xmlns:a16="http://schemas.microsoft.com/office/drawing/2014/main" id="{A289964B-4E0B-DC86-0494-2A4FA1F5D0DC}"/>
              </a:ext>
            </a:extLst>
          </p:cNvPr>
          <p:cNvSpPr txBox="1"/>
          <p:nvPr/>
        </p:nvSpPr>
        <p:spPr>
          <a:xfrm>
            <a:off x="560070" y="917912"/>
            <a:ext cx="11071860" cy="5940088"/>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Viterbi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解碼中，</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Traceback Decoding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（回溯解碼） 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Register-Exchange Decoding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（寄存器交換解碼） 是兩種不同的實現方式。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MATLAB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vitdec</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函數提供了三種模式：</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trunc</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cont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'term'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。以下是這三種模式的行為，以及它們與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Traceback Decoding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Register-Exchange Decoding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的對應關係：</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gn="just" eaLnBrk="0" hangingPunct="0"/>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1. '</a:t>
            </a:r>
            <a:r>
              <a:rPr lang="en-US" altLang="zh-TW" sz="2000" b="1" dirty="0" err="1">
                <a:latin typeface="Times New Roman" panose="02020603050405020304" pitchFamily="18" charset="0"/>
                <a:ea typeface="標楷體" panose="03000509000000000000" pitchFamily="65" charset="-120"/>
                <a:cs typeface="Times New Roman" panose="02020603050405020304" pitchFamily="18" charset="0"/>
              </a:rPr>
              <a:t>trunc</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模式（</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Truncated Mode</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行為：假設輸入數據是固定長度的塊。解碼器從初始狀態開始，解碼完整個數據塊後，直接輸出解碼結果。不進行回溯，也不保存路徑歷史。</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解碼方式：這種模式通常使用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Register-Exchange Decoding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。解碼器在每個時間步驟直接更新每個狀態的路徑，並在解碼完成後選擇最終狀態的最佳路徑。</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gn="just" eaLnBrk="0" hangingPunct="0"/>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2. '</a:t>
            </a:r>
            <a:r>
              <a:rPr lang="en-US" altLang="zh-TW" sz="2000" b="1" dirty="0" err="1">
                <a:latin typeface="Times New Roman" panose="02020603050405020304" pitchFamily="18" charset="0"/>
                <a:ea typeface="標楷體" panose="03000509000000000000" pitchFamily="65" charset="-120"/>
                <a:cs typeface="Times New Roman" panose="02020603050405020304" pitchFamily="18" charset="0"/>
              </a:rPr>
              <a:t>cont</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模式（</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Continuous Mode</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行為：假設輸入數據是連續的數據流。解碼器保存每個狀態的路徑歷史（</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path_history</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）。在解碼完成後，通過回溯路徑歷史來確定最可能的路徑。</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解碼方式：這種模式使用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Traceback Decoding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。解碼器在每個時間步驟保存每個狀態的最佳前一個狀態，並在解碼完成後回溯路徑。</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algn="just" eaLnBrk="0" hangingPunct="0"/>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3. 'term' </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模式（</a:t>
            </a:r>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Terminated Mode</a:t>
            </a:r>
            <a:r>
              <a:rPr lang="zh-TW" altLang="en-US" sz="2000" b="1" dirty="0">
                <a:latin typeface="Times New Roman" panose="02020603050405020304" pitchFamily="18" charset="0"/>
                <a:ea typeface="標楷體" panose="03000509000000000000" pitchFamily="65" charset="-120"/>
                <a:cs typeface="Times New Roman" panose="02020603050405020304" pitchFamily="18" charset="0"/>
              </a:rPr>
              <a:t>）</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行為：假設輸入數據已經被終止（即最終狀態是已知的，通常是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）。解碼器從初始狀態開始，解碼完整個數據塊後，從已知的最終狀態回溯路徑。</a:t>
            </a:r>
          </a:p>
          <a:p>
            <a:pPr indent="457200" algn="just" eaLnBrk="0" hangingPunct="0"/>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解碼方式：這種模式使用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Traceback Decoding</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。解碼器保存每個狀態的路徑歷史，並在解碼完成後從已知的最終狀態回溯路徑。</a:t>
            </a:r>
          </a:p>
        </p:txBody>
      </p:sp>
    </p:spTree>
    <p:extLst>
      <p:ext uri="{BB962C8B-B14F-4D97-AF65-F5344CB8AC3E}">
        <p14:creationId xmlns:p14="http://schemas.microsoft.com/office/powerpoint/2010/main" val="890113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15A35-6E0D-6C1B-9FB4-C87F1C6CA83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E603957-29AB-6F9E-6C0F-597156BD0F6E}"/>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7F76D5E-149F-B429-F145-B6693FDD4541}"/>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17FEF86-4B1C-348B-6EC5-BE4A15710230}"/>
              </a:ext>
            </a:extLst>
          </p:cNvPr>
          <p:cNvSpPr>
            <a:spLocks noGrp="1"/>
          </p:cNvSpPr>
          <p:nvPr>
            <p:ph type="sldNum" sz="quarter" idx="12"/>
          </p:nvPr>
        </p:nvSpPr>
        <p:spPr/>
        <p:txBody>
          <a:bodyPr/>
          <a:lstStyle/>
          <a:p>
            <a:fld id="{8539F7DE-D043-4C1B-A99A-5AD622BBCAEB}" type="slidenum">
              <a:rPr lang="zh-TW" altLang="en-US" smtClean="0"/>
              <a:t>43</a:t>
            </a:fld>
            <a:endParaRPr lang="zh-TW" altLang="en-US"/>
          </a:p>
        </p:txBody>
      </p:sp>
      <p:pic>
        <p:nvPicPr>
          <p:cNvPr id="22" name="圖片 21">
            <a:extLst>
              <a:ext uri="{FF2B5EF4-FFF2-40B4-BE49-F238E27FC236}">
                <a16:creationId xmlns:a16="http://schemas.microsoft.com/office/drawing/2014/main" id="{0D07D5CD-B7E2-9D8F-B440-B72708C3DD4D}"/>
              </a:ext>
            </a:extLst>
          </p:cNvPr>
          <p:cNvPicPr>
            <a:picLocks noChangeAspect="1"/>
          </p:cNvPicPr>
          <p:nvPr/>
        </p:nvPicPr>
        <p:blipFill>
          <a:blip r:embed="rId3"/>
          <a:stretch>
            <a:fillRect/>
          </a:stretch>
        </p:blipFill>
        <p:spPr>
          <a:xfrm>
            <a:off x="0" y="1044390"/>
            <a:ext cx="6362386" cy="5813609"/>
          </a:xfrm>
          <a:prstGeom prst="rect">
            <a:avLst/>
          </a:prstGeom>
        </p:spPr>
      </p:pic>
      <p:sp>
        <p:nvSpPr>
          <p:cNvPr id="25" name="文字方塊 24">
            <a:extLst>
              <a:ext uri="{FF2B5EF4-FFF2-40B4-BE49-F238E27FC236}">
                <a16:creationId xmlns:a16="http://schemas.microsoft.com/office/drawing/2014/main" id="{6B3F6434-9FCE-2746-204F-D757809FA747}"/>
              </a:ext>
            </a:extLst>
          </p:cNvPr>
          <p:cNvSpPr txBox="1"/>
          <p:nvPr/>
        </p:nvSpPr>
        <p:spPr>
          <a:xfrm>
            <a:off x="6092142" y="1687189"/>
            <a:ext cx="6099858" cy="1200329"/>
          </a:xfrm>
          <a:prstGeom prst="rect">
            <a:avLst/>
          </a:prstGeom>
          <a:noFill/>
        </p:spPr>
        <p:txBody>
          <a:bodyPr wrap="square">
            <a:spAutoFit/>
          </a:bodyPr>
          <a:lstStyle/>
          <a:p>
            <a:pPr algn="l"/>
            <a:r>
              <a:rPr lang="en-US" altLang="zh-TW" b="1" i="0" dirty="0">
                <a:effectLst/>
                <a:latin typeface="Inter"/>
              </a:rPr>
              <a:t>(2, 1, 3) </a:t>
            </a:r>
            <a:r>
              <a:rPr lang="zh-TW" altLang="en-US" b="1" i="0" dirty="0">
                <a:effectLst/>
                <a:latin typeface="Inter"/>
              </a:rPr>
              <a:t>卷積碼的網格圖</a:t>
            </a:r>
          </a:p>
          <a:p>
            <a:pPr algn="l"/>
            <a:r>
              <a:rPr lang="zh-TW" altLang="en-US" b="0" i="0" dirty="0">
                <a:effectLst/>
                <a:latin typeface="Inter"/>
              </a:rPr>
              <a:t>表</a:t>
            </a:r>
            <a:r>
              <a:rPr lang="en-US" altLang="zh-TW" b="0" i="0" dirty="0">
                <a:effectLst/>
                <a:latin typeface="Inter"/>
              </a:rPr>
              <a:t>3.1 </a:t>
            </a:r>
            <a:r>
              <a:rPr lang="zh-TW" altLang="en-US" b="0" i="0" dirty="0">
                <a:effectLst/>
                <a:latin typeface="Inter"/>
              </a:rPr>
              <a:t>所示的狀態（轉移）表用於透過 </a:t>
            </a:r>
            <a:r>
              <a:rPr lang="en-US" altLang="zh-TW" b="0" i="0" dirty="0">
                <a:effectLst/>
                <a:latin typeface="Inter"/>
              </a:rPr>
              <a:t>(2, 1, 3) </a:t>
            </a:r>
            <a:r>
              <a:rPr lang="zh-TW" altLang="en-US" b="0" i="0" dirty="0">
                <a:effectLst/>
                <a:latin typeface="Inter"/>
              </a:rPr>
              <a:t>卷積碼的網格圖對訊息 </a:t>
            </a:r>
            <a:r>
              <a:rPr lang="en-US" altLang="zh-TW" b="0" i="0" dirty="0">
                <a:effectLst/>
                <a:latin typeface="Inter"/>
              </a:rPr>
              <a:t>(11011101) </a:t>
            </a:r>
            <a:r>
              <a:rPr lang="zh-TW" altLang="en-US" b="0" i="0" dirty="0">
                <a:effectLst/>
                <a:latin typeface="Inter"/>
              </a:rPr>
              <a:t>進行編碼，具體示例如圖</a:t>
            </a:r>
            <a:r>
              <a:rPr lang="en-US" altLang="zh-TW" b="0" i="0" dirty="0">
                <a:effectLst/>
                <a:latin typeface="Inter"/>
              </a:rPr>
              <a:t>6 </a:t>
            </a:r>
            <a:r>
              <a:rPr lang="zh-TW" altLang="en-US" b="0" i="0" dirty="0">
                <a:effectLst/>
                <a:latin typeface="Inter"/>
              </a:rPr>
              <a:t>所示。其中，虛線表示輸入位元為</a:t>
            </a:r>
            <a:r>
              <a:rPr lang="en-US" altLang="zh-TW" b="0" i="0" dirty="0">
                <a:effectLst/>
                <a:latin typeface="Inter"/>
              </a:rPr>
              <a:t>1</a:t>
            </a:r>
            <a:r>
              <a:rPr lang="zh-TW" altLang="en-US" b="0" i="0" dirty="0">
                <a:effectLst/>
                <a:latin typeface="Inter"/>
              </a:rPr>
              <a:t>，實線表示輸入位元為</a:t>
            </a:r>
            <a:r>
              <a:rPr lang="en-US" altLang="zh-TW" b="0" i="0" dirty="0">
                <a:effectLst/>
                <a:latin typeface="Inter"/>
              </a:rPr>
              <a:t>0</a:t>
            </a:r>
            <a:r>
              <a:rPr lang="zh-TW" altLang="en-US" b="0" i="0" dirty="0">
                <a:effectLst/>
                <a:latin typeface="Inter"/>
              </a:rPr>
              <a:t>。</a:t>
            </a:r>
          </a:p>
        </p:txBody>
      </p:sp>
    </p:spTree>
    <p:extLst>
      <p:ext uri="{BB962C8B-B14F-4D97-AF65-F5344CB8AC3E}">
        <p14:creationId xmlns:p14="http://schemas.microsoft.com/office/powerpoint/2010/main" val="17425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07BD-9D36-BD31-EC0F-FD93F2DE15FB}"/>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3E5A967-8BD4-8C72-2B7F-6054762D1D15}"/>
              </a:ext>
            </a:extLst>
          </p:cNvPr>
          <p:cNvPicPr>
            <a:picLocks noChangeAspect="1"/>
          </p:cNvPicPr>
          <p:nvPr/>
        </p:nvPicPr>
        <p:blipFill>
          <a:blip r:embed="rId2"/>
          <a:stretch>
            <a:fillRect/>
          </a:stretch>
        </p:blipFill>
        <p:spPr>
          <a:xfrm>
            <a:off x="1218305" y="1146864"/>
            <a:ext cx="9755389" cy="1423768"/>
          </a:xfrm>
          <a:prstGeom prst="rect">
            <a:avLst/>
          </a:prstGeom>
        </p:spPr>
      </p:pic>
      <p:pic>
        <p:nvPicPr>
          <p:cNvPr id="4" name="圖片 3">
            <a:extLst>
              <a:ext uri="{FF2B5EF4-FFF2-40B4-BE49-F238E27FC236}">
                <a16:creationId xmlns:a16="http://schemas.microsoft.com/office/drawing/2014/main" id="{61E715B5-ED79-17A3-084B-665640A6D485}"/>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775A16B-8C87-EE62-62F4-A2616220E41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87C770C-D94D-F83F-A1AA-D222A0948220}"/>
              </a:ext>
            </a:extLst>
          </p:cNvPr>
          <p:cNvSpPr>
            <a:spLocks noGrp="1"/>
          </p:cNvSpPr>
          <p:nvPr>
            <p:ph type="sldNum" sz="quarter" idx="12"/>
          </p:nvPr>
        </p:nvSpPr>
        <p:spPr/>
        <p:txBody>
          <a:bodyPr/>
          <a:lstStyle/>
          <a:p>
            <a:fld id="{8539F7DE-D043-4C1B-A99A-5AD622BBCAEB}" type="slidenum">
              <a:rPr lang="zh-TW" altLang="en-US" smtClean="0"/>
              <a:t>44</a:t>
            </a:fld>
            <a:endParaRPr lang="zh-TW" altLang="en-US"/>
          </a:p>
        </p:txBody>
      </p:sp>
      <p:sp>
        <p:nvSpPr>
          <p:cNvPr id="7" name="文字方塊 6">
            <a:extLst>
              <a:ext uri="{FF2B5EF4-FFF2-40B4-BE49-F238E27FC236}">
                <a16:creationId xmlns:a16="http://schemas.microsoft.com/office/drawing/2014/main" id="{66C1E325-E895-F73B-FC31-102D81D2B505}"/>
              </a:ext>
            </a:extLst>
          </p:cNvPr>
          <p:cNvSpPr txBox="1"/>
          <p:nvPr/>
        </p:nvSpPr>
        <p:spPr>
          <a:xfrm>
            <a:off x="924560" y="2905780"/>
            <a:ext cx="10342880" cy="954107"/>
          </a:xfrm>
          <a:prstGeom prst="rect">
            <a:avLst/>
          </a:prstGeom>
          <a:noFill/>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FPGA Implementation of Convolutional Encoder and Adaptive Viterbi Decoder</a:t>
            </a:r>
            <a:endParaRPr lang="zh-TW" altLang="en-US" sz="2800" b="1"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8A1D5291-9527-6532-AA3A-951838C58138}"/>
              </a:ext>
            </a:extLst>
          </p:cNvPr>
          <p:cNvSpPr txBox="1"/>
          <p:nvPr/>
        </p:nvSpPr>
        <p:spPr>
          <a:xfrm>
            <a:off x="3045460" y="3859887"/>
            <a:ext cx="6101080" cy="369332"/>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B. SWETHA REDDY1 , K. SRINIVAS2</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CA8CE3E2-DDFC-2037-8D71-5DF1C4BA5A17}"/>
              </a:ext>
            </a:extLst>
          </p:cNvPr>
          <p:cNvSpPr txBox="1"/>
          <p:nvPr/>
        </p:nvSpPr>
        <p:spPr>
          <a:xfrm>
            <a:off x="1841500" y="4261307"/>
            <a:ext cx="8765540" cy="1200329"/>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1 PG Scholar, Dept of ECE, Aurora’s Technological and Research Institute, JNTU Hyderabad, Telangana, India, E-mail:swetha.basireddy.15@gmail.com. </a:t>
            </a:r>
          </a:p>
          <a:p>
            <a:pPr algn="ctr"/>
            <a:r>
              <a:rPr lang="en-US" altLang="zh-TW" dirty="0">
                <a:latin typeface="Times New Roman" panose="02020603050405020304" pitchFamily="18" charset="0"/>
                <a:cs typeface="Times New Roman" panose="02020603050405020304" pitchFamily="18" charset="0"/>
              </a:rPr>
              <a:t>2Assistant Professor, Dept of ECE, Aurora’s Technological and Research Institute, JNTU Hyderabad, Telangana, India, E-mail: kotha.srinivas.428@gmail.com.</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765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F8E3A-4F7C-9DA2-A445-76DCDBF974F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04DA351-F452-D7FC-69BB-0D056F8F77AA}"/>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E8EA341-4EE3-CBDB-1039-970DABE2328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5B66EE9-F9CD-F329-9961-57872D6DD1BF}"/>
              </a:ext>
            </a:extLst>
          </p:cNvPr>
          <p:cNvSpPr>
            <a:spLocks noGrp="1"/>
          </p:cNvSpPr>
          <p:nvPr>
            <p:ph type="sldNum" sz="quarter" idx="12"/>
          </p:nvPr>
        </p:nvSpPr>
        <p:spPr/>
        <p:txBody>
          <a:bodyPr/>
          <a:lstStyle/>
          <a:p>
            <a:fld id="{8539F7DE-D043-4C1B-A99A-5AD622BBCAEB}" type="slidenum">
              <a:rPr lang="zh-TW" altLang="en-US" smtClean="0"/>
              <a:t>45</a:t>
            </a:fld>
            <a:endParaRPr lang="zh-TW" altLang="en-US"/>
          </a:p>
        </p:txBody>
      </p:sp>
      <p:sp>
        <p:nvSpPr>
          <p:cNvPr id="22" name="文字方塊 21">
            <a:extLst>
              <a:ext uri="{FF2B5EF4-FFF2-40B4-BE49-F238E27FC236}">
                <a16:creationId xmlns:a16="http://schemas.microsoft.com/office/drawing/2014/main" id="{C2B202BA-5B5F-C692-F465-DA0A325B5F22}"/>
              </a:ext>
            </a:extLst>
          </p:cNvPr>
          <p:cNvSpPr txBox="1"/>
          <p:nvPr/>
        </p:nvSpPr>
        <p:spPr>
          <a:xfrm>
            <a:off x="356870" y="1877954"/>
            <a:ext cx="11478260" cy="3785652"/>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The Viterbi algorithm is an optimum decoding technique. It is optimum as it results in the minimum probability of error. It is also the relatively straight algorithm to implement in hardware and is the best decoding technique. Viterbi algorithm is a maximum likelihood algorithm and performs decoding, through searching the minimum cost path in a weighted oriented graph, called trellis [3]. </a:t>
            </a:r>
          </a:p>
          <a:p>
            <a:pPr indent="457200" algn="just" eaLnBrk="0" hangingPunct="0"/>
            <a:r>
              <a:rPr lang="en-US" altLang="zh-TW" sz="2000" b="1" dirty="0">
                <a:solidFill>
                  <a:srgbClr val="FF0000"/>
                </a:solidFill>
                <a:latin typeface="Times New Roman" panose="02020603050405020304" pitchFamily="18" charset="0"/>
                <a:cs typeface="Times New Roman" panose="02020603050405020304" pitchFamily="18" charset="0"/>
              </a:rPr>
              <a:t>The basic building blocks of Viterbi decoder are branch metric unit (BMU), path metric unit (PMU), add compare and select unit (ACSU) and state machine control unit (SMC). </a:t>
            </a:r>
            <a:r>
              <a:rPr lang="en-US" altLang="zh-TW" sz="2000" dirty="0">
                <a:latin typeface="Times New Roman" panose="02020603050405020304" pitchFamily="18" charset="0"/>
                <a:cs typeface="Times New Roman" panose="02020603050405020304" pitchFamily="18" charset="0"/>
              </a:rPr>
              <a:t>However, the complexity of the Viterbi decoder increases exponentially with the constraint length, so it is impractical to use codes with constraint lengths more than K&gt;15 (3 to 9is common practice) [1]. Viterbi decoders employed in digital wireless communications are complex and dissipate large power. Sometimes, due to incomplete design space exploration or incorrect analysis, a suboptimal design is chosen. This work analyzes the design complexity by applying most of the known VLSI implementation techniques for hard-decision Viterbi decoding to a different set of code parameters.</a:t>
            </a:r>
          </a:p>
        </p:txBody>
      </p:sp>
      <p:sp>
        <p:nvSpPr>
          <p:cNvPr id="3" name="文字方塊 2">
            <a:extLst>
              <a:ext uri="{FF2B5EF4-FFF2-40B4-BE49-F238E27FC236}">
                <a16:creationId xmlns:a16="http://schemas.microsoft.com/office/drawing/2014/main" id="{A27560E6-8D3E-BFDC-8138-FEFA7E36F530}"/>
              </a:ext>
            </a:extLst>
          </p:cNvPr>
          <p:cNvSpPr txBox="1"/>
          <p:nvPr/>
        </p:nvSpPr>
        <p:spPr>
          <a:xfrm>
            <a:off x="356870" y="1338510"/>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II. LITERATURE SURVEY</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25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44A1F-5883-73B4-8B66-821053F914C8}"/>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4CB1A97-F9AF-E6BB-BE99-FB5B08A634CB}"/>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3109473-1F88-C4F2-645D-558520965940}"/>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9637228-CE38-826D-64C8-9128F7BCB067}"/>
              </a:ext>
            </a:extLst>
          </p:cNvPr>
          <p:cNvSpPr>
            <a:spLocks noGrp="1"/>
          </p:cNvSpPr>
          <p:nvPr>
            <p:ph type="sldNum" sz="quarter" idx="12"/>
          </p:nvPr>
        </p:nvSpPr>
        <p:spPr/>
        <p:txBody>
          <a:bodyPr/>
          <a:lstStyle/>
          <a:p>
            <a:fld id="{8539F7DE-D043-4C1B-A99A-5AD622BBCAEB}" type="slidenum">
              <a:rPr lang="zh-TW" altLang="en-US" smtClean="0"/>
              <a:t>46</a:t>
            </a:fld>
            <a:endParaRPr lang="zh-TW" altLang="en-US"/>
          </a:p>
        </p:txBody>
      </p:sp>
      <p:pic>
        <p:nvPicPr>
          <p:cNvPr id="11" name="圖片 10">
            <a:extLst>
              <a:ext uri="{FF2B5EF4-FFF2-40B4-BE49-F238E27FC236}">
                <a16:creationId xmlns:a16="http://schemas.microsoft.com/office/drawing/2014/main" id="{77C837C9-127A-EEC5-5317-0D809676581E}"/>
              </a:ext>
            </a:extLst>
          </p:cNvPr>
          <p:cNvPicPr>
            <a:picLocks noChangeAspect="1"/>
          </p:cNvPicPr>
          <p:nvPr/>
        </p:nvPicPr>
        <p:blipFill>
          <a:blip r:embed="rId3"/>
          <a:stretch>
            <a:fillRect/>
          </a:stretch>
        </p:blipFill>
        <p:spPr>
          <a:xfrm>
            <a:off x="1660433" y="2531919"/>
            <a:ext cx="8871133" cy="3296110"/>
          </a:xfrm>
          <a:prstGeom prst="rect">
            <a:avLst/>
          </a:prstGeom>
        </p:spPr>
      </p:pic>
      <p:sp>
        <p:nvSpPr>
          <p:cNvPr id="37" name="文字方塊 36">
            <a:extLst>
              <a:ext uri="{FF2B5EF4-FFF2-40B4-BE49-F238E27FC236}">
                <a16:creationId xmlns:a16="http://schemas.microsoft.com/office/drawing/2014/main" id="{945DBB1A-28B8-8FA5-37D3-61D6DDF2BDCF}"/>
              </a:ext>
            </a:extLst>
          </p:cNvPr>
          <p:cNvSpPr txBox="1"/>
          <p:nvPr/>
        </p:nvSpPr>
        <p:spPr>
          <a:xfrm>
            <a:off x="713740" y="1738620"/>
            <a:ext cx="11121390" cy="707886"/>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The Convolutional Encoder and Viterbi Decoder used in the Digital Communications System is shown in Fig. 1</a:t>
            </a:r>
          </a:p>
        </p:txBody>
      </p:sp>
      <p:sp>
        <p:nvSpPr>
          <p:cNvPr id="40" name="文字方塊 39">
            <a:extLst>
              <a:ext uri="{FF2B5EF4-FFF2-40B4-BE49-F238E27FC236}">
                <a16:creationId xmlns:a16="http://schemas.microsoft.com/office/drawing/2014/main" id="{35680A2F-0951-6BD7-A77D-A6AC41990022}"/>
              </a:ext>
            </a:extLst>
          </p:cNvPr>
          <p:cNvSpPr txBox="1"/>
          <p:nvPr/>
        </p:nvSpPr>
        <p:spPr>
          <a:xfrm>
            <a:off x="356870" y="1338510"/>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II. LITERATURE SURVEY</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792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AF8E9-6D49-6909-484B-D9ADF1B5504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D7AA128-7A94-255A-2F43-39256ACACC1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CA2649E-8359-0B09-24EA-54DBEE7BAA76}"/>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D406506-4083-BEC4-C3C5-673668F0F2B4}"/>
              </a:ext>
            </a:extLst>
          </p:cNvPr>
          <p:cNvSpPr>
            <a:spLocks noGrp="1"/>
          </p:cNvSpPr>
          <p:nvPr>
            <p:ph type="sldNum" sz="quarter" idx="12"/>
          </p:nvPr>
        </p:nvSpPr>
        <p:spPr/>
        <p:txBody>
          <a:bodyPr/>
          <a:lstStyle/>
          <a:p>
            <a:fld id="{8539F7DE-D043-4C1B-A99A-5AD622BBCAEB}" type="slidenum">
              <a:rPr lang="zh-TW" altLang="en-US" smtClean="0"/>
              <a:t>47</a:t>
            </a:fld>
            <a:endParaRPr lang="zh-TW" altLang="en-US"/>
          </a:p>
        </p:txBody>
      </p:sp>
      <p:sp>
        <p:nvSpPr>
          <p:cNvPr id="43" name="文字方塊 42">
            <a:extLst>
              <a:ext uri="{FF2B5EF4-FFF2-40B4-BE49-F238E27FC236}">
                <a16:creationId xmlns:a16="http://schemas.microsoft.com/office/drawing/2014/main" id="{3A2270AD-E361-3501-E52C-355F61900F60}"/>
              </a:ext>
            </a:extLst>
          </p:cNvPr>
          <p:cNvSpPr txBox="1"/>
          <p:nvPr/>
        </p:nvSpPr>
        <p:spPr>
          <a:xfrm>
            <a:off x="916940" y="1797784"/>
            <a:ext cx="10665460" cy="1631216"/>
          </a:xfrm>
          <a:prstGeom prst="rect">
            <a:avLst/>
          </a:prstGeom>
          <a:noFill/>
        </p:spPr>
        <p:txBody>
          <a:bodyPr wrap="square">
            <a:spAutoFit/>
          </a:bodyPr>
          <a:lstStyle/>
          <a:p>
            <a:pPr indent="457200" algn="just" eaLnBrk="0" hangingPunct="0"/>
            <a:r>
              <a:rPr lang="zh-TW" altLang="en-US" sz="2000" b="1" dirty="0">
                <a:solidFill>
                  <a:srgbClr val="FF0000"/>
                </a:solidFill>
                <a:latin typeface="Times New Roman" panose="02020603050405020304" pitchFamily="18" charset="0"/>
                <a:cs typeface="Times New Roman" panose="02020603050405020304" pitchFamily="18" charset="0"/>
              </a:rPr>
              <a:t>The shift register has a constraint length (K) of 7, equal to the number of stages in the register. </a:t>
            </a:r>
            <a:r>
              <a:rPr lang="zh-TW" altLang="en-US" sz="2000" dirty="0">
                <a:latin typeface="Times New Roman" panose="02020603050405020304" pitchFamily="18" charset="0"/>
                <a:cs typeface="Times New Roman" panose="02020603050405020304" pitchFamily="18" charset="0"/>
              </a:rPr>
              <a:t>The output from the encoder is called code symbols. At initialization all stages in the encoder shall be initially set to zero. The output of the encoder is determined by the generator polynomial equations. Since the complexity of the encoder increases exponentially with </a:t>
            </a:r>
            <a:r>
              <a:rPr lang="zh-TW" altLang="en-US" sz="2000" b="1" dirty="0">
                <a:solidFill>
                  <a:srgbClr val="FF0000"/>
                </a:solidFill>
                <a:latin typeface="Times New Roman" panose="02020603050405020304" pitchFamily="18" charset="0"/>
                <a:cs typeface="Times New Roman" panose="02020603050405020304" pitchFamily="18" charset="0"/>
              </a:rPr>
              <a:t>the constraint length, none of the encoders uses more than a constraint length of 9, for practical reasons</a:t>
            </a:r>
            <a:r>
              <a:rPr lang="zh-TW" altLang="en-US" sz="2000" dirty="0">
                <a:latin typeface="Times New Roman" panose="02020603050405020304" pitchFamily="18" charset="0"/>
                <a:cs typeface="Times New Roman" panose="02020603050405020304" pitchFamily="18" charset="0"/>
              </a:rPr>
              <a:t>. [9] - [11].</a:t>
            </a:r>
          </a:p>
        </p:txBody>
      </p:sp>
      <p:sp>
        <p:nvSpPr>
          <p:cNvPr id="7" name="文字方塊 6">
            <a:extLst>
              <a:ext uri="{FF2B5EF4-FFF2-40B4-BE49-F238E27FC236}">
                <a16:creationId xmlns:a16="http://schemas.microsoft.com/office/drawing/2014/main" id="{31C795A3-6ADF-EA87-5171-9F0EABB32FC1}"/>
              </a:ext>
            </a:extLst>
          </p:cNvPr>
          <p:cNvSpPr txBox="1"/>
          <p:nvPr/>
        </p:nvSpPr>
        <p:spPr>
          <a:xfrm>
            <a:off x="356870" y="1338510"/>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III. CONVOLUTIONAL ENCODER </a:t>
            </a:r>
          </a:p>
        </p:txBody>
      </p:sp>
      <p:pic>
        <p:nvPicPr>
          <p:cNvPr id="9" name="圖片 8">
            <a:extLst>
              <a:ext uri="{FF2B5EF4-FFF2-40B4-BE49-F238E27FC236}">
                <a16:creationId xmlns:a16="http://schemas.microsoft.com/office/drawing/2014/main" id="{1045FE7C-1410-8DD0-15CC-EBA11DFCDB16}"/>
              </a:ext>
            </a:extLst>
          </p:cNvPr>
          <p:cNvPicPr>
            <a:picLocks noChangeAspect="1"/>
          </p:cNvPicPr>
          <p:nvPr/>
        </p:nvPicPr>
        <p:blipFill>
          <a:blip r:embed="rId3"/>
          <a:srcRect b="39122"/>
          <a:stretch/>
        </p:blipFill>
        <p:spPr>
          <a:xfrm>
            <a:off x="263734" y="3429000"/>
            <a:ext cx="6096851" cy="3270891"/>
          </a:xfrm>
          <a:prstGeom prst="rect">
            <a:avLst/>
          </a:prstGeom>
        </p:spPr>
      </p:pic>
      <p:pic>
        <p:nvPicPr>
          <p:cNvPr id="10" name="圖片 9">
            <a:extLst>
              <a:ext uri="{FF2B5EF4-FFF2-40B4-BE49-F238E27FC236}">
                <a16:creationId xmlns:a16="http://schemas.microsoft.com/office/drawing/2014/main" id="{723C6264-C174-887C-0653-3716145B870F}"/>
              </a:ext>
            </a:extLst>
          </p:cNvPr>
          <p:cNvPicPr>
            <a:picLocks noChangeAspect="1"/>
          </p:cNvPicPr>
          <p:nvPr/>
        </p:nvPicPr>
        <p:blipFill>
          <a:blip r:embed="rId3"/>
          <a:srcRect t="65072" r="6860"/>
          <a:stretch/>
        </p:blipFill>
        <p:spPr>
          <a:xfrm>
            <a:off x="6249670" y="4155847"/>
            <a:ext cx="5678596" cy="1876648"/>
          </a:xfrm>
          <a:prstGeom prst="rect">
            <a:avLst/>
          </a:prstGeom>
        </p:spPr>
      </p:pic>
    </p:spTree>
    <p:extLst>
      <p:ext uri="{BB962C8B-B14F-4D97-AF65-F5344CB8AC3E}">
        <p14:creationId xmlns:p14="http://schemas.microsoft.com/office/powerpoint/2010/main" val="3804966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DF0F-CE76-0BF2-913D-13120788C5B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BEBD5C97-EAA6-1D35-6C73-644240F207AD}"/>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738FC66-7298-BFE5-751F-D159F182EF4A}"/>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0783998-3568-E469-5105-2C911AFE810F}"/>
              </a:ext>
            </a:extLst>
          </p:cNvPr>
          <p:cNvSpPr>
            <a:spLocks noGrp="1"/>
          </p:cNvSpPr>
          <p:nvPr>
            <p:ph type="sldNum" sz="quarter" idx="12"/>
          </p:nvPr>
        </p:nvSpPr>
        <p:spPr/>
        <p:txBody>
          <a:bodyPr/>
          <a:lstStyle/>
          <a:p>
            <a:fld id="{8539F7DE-D043-4C1B-A99A-5AD622BBCAEB}" type="slidenum">
              <a:rPr lang="zh-TW" altLang="en-US" smtClean="0"/>
              <a:t>48</a:t>
            </a:fld>
            <a:endParaRPr lang="zh-TW" altLang="en-US"/>
          </a:p>
        </p:txBody>
      </p:sp>
      <p:sp>
        <p:nvSpPr>
          <p:cNvPr id="43" name="文字方塊 42">
            <a:extLst>
              <a:ext uri="{FF2B5EF4-FFF2-40B4-BE49-F238E27FC236}">
                <a16:creationId xmlns:a16="http://schemas.microsoft.com/office/drawing/2014/main" id="{39DF739E-6B2F-4860-7F93-E6C81C80D052}"/>
              </a:ext>
            </a:extLst>
          </p:cNvPr>
          <p:cNvSpPr txBox="1"/>
          <p:nvPr/>
        </p:nvSpPr>
        <p:spPr>
          <a:xfrm>
            <a:off x="916940" y="1797784"/>
            <a:ext cx="10665460" cy="1938992"/>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The two techniques for decoding the data are </a:t>
            </a:r>
            <a:r>
              <a:rPr lang="en-US" altLang="zh-TW" sz="2000" b="1" dirty="0">
                <a:solidFill>
                  <a:srgbClr val="FF0000"/>
                </a:solidFill>
                <a:latin typeface="Times New Roman" panose="02020603050405020304" pitchFamily="18" charset="0"/>
                <a:cs typeface="Times New Roman" panose="02020603050405020304" pitchFamily="18" charset="0"/>
              </a:rPr>
              <a:t>trace back (TB) </a:t>
            </a:r>
            <a:r>
              <a:rPr lang="en-US" altLang="zh-TW" sz="2000" dirty="0">
                <a:latin typeface="Times New Roman" panose="02020603050405020304" pitchFamily="18" charset="0"/>
                <a:cs typeface="Times New Roman" panose="02020603050405020304" pitchFamily="18" charset="0"/>
              </a:rPr>
              <a:t>method and </a:t>
            </a:r>
            <a:r>
              <a:rPr lang="en-US" altLang="zh-TW" sz="2000" b="1" dirty="0">
                <a:solidFill>
                  <a:srgbClr val="FF0000"/>
                </a:solidFill>
                <a:latin typeface="Times New Roman" panose="02020603050405020304" pitchFamily="18" charset="0"/>
                <a:cs typeface="Times New Roman" panose="02020603050405020304" pitchFamily="18" charset="0"/>
              </a:rPr>
              <a:t>Register Exchange (RE) </a:t>
            </a:r>
            <a:r>
              <a:rPr lang="en-US" altLang="zh-TW" sz="2000" dirty="0">
                <a:latin typeface="Times New Roman" panose="02020603050405020304" pitchFamily="18" charset="0"/>
                <a:cs typeface="Times New Roman" panose="02020603050405020304" pitchFamily="18" charset="0"/>
              </a:rPr>
              <a:t>method. TB method is used for longer constraint lengths but is has larger decoding time. Also extra circuitry is required to reverse the decoded bits. The RE method is simpler and faster than the TB method for implementing the VD. RE method is not appropriate for decoders with long constraint lengths. Viterbi algorithm was introduced in 1967 by Viterbi. Viterbi algorithm is called as optimum algorithm because it minimizes the probability of error.</a:t>
            </a:r>
            <a:endParaRPr lang="zh-TW" altLang="en-US" sz="20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2D2D4540-22F1-08CC-1FDA-5C109F057AB5}"/>
              </a:ext>
            </a:extLst>
          </p:cNvPr>
          <p:cNvSpPr txBox="1"/>
          <p:nvPr/>
        </p:nvSpPr>
        <p:spPr>
          <a:xfrm>
            <a:off x="356870" y="1338510"/>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IV. VITERBI ALGORITHM </a:t>
            </a:r>
          </a:p>
        </p:txBody>
      </p:sp>
    </p:spTree>
    <p:extLst>
      <p:ext uri="{BB962C8B-B14F-4D97-AF65-F5344CB8AC3E}">
        <p14:creationId xmlns:p14="http://schemas.microsoft.com/office/powerpoint/2010/main" val="1199619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DB265-90D7-447E-0327-D95BE7D6E146}"/>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FB60017-8AF4-F790-40BA-0FF68042A3FE}"/>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EDABCF64-5BF2-5E10-ACEF-16E3A807DFE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53570DD-F4AC-0CCB-B771-6867CA0FF0C9}"/>
              </a:ext>
            </a:extLst>
          </p:cNvPr>
          <p:cNvSpPr>
            <a:spLocks noGrp="1"/>
          </p:cNvSpPr>
          <p:nvPr>
            <p:ph type="sldNum" sz="quarter" idx="12"/>
          </p:nvPr>
        </p:nvSpPr>
        <p:spPr/>
        <p:txBody>
          <a:bodyPr/>
          <a:lstStyle/>
          <a:p>
            <a:fld id="{8539F7DE-D043-4C1B-A99A-5AD622BBCAEB}" type="slidenum">
              <a:rPr lang="zh-TW" altLang="en-US" smtClean="0"/>
              <a:t>49</a:t>
            </a:fld>
            <a:endParaRPr lang="zh-TW" altLang="en-US"/>
          </a:p>
        </p:txBody>
      </p:sp>
      <p:sp>
        <p:nvSpPr>
          <p:cNvPr id="43" name="文字方塊 42">
            <a:extLst>
              <a:ext uri="{FF2B5EF4-FFF2-40B4-BE49-F238E27FC236}">
                <a16:creationId xmlns:a16="http://schemas.microsoft.com/office/drawing/2014/main" id="{96D64A60-7FE6-C09C-0D60-B5467F729D4A}"/>
              </a:ext>
            </a:extLst>
          </p:cNvPr>
          <p:cNvSpPr txBox="1"/>
          <p:nvPr/>
        </p:nvSpPr>
        <p:spPr>
          <a:xfrm>
            <a:off x="916940" y="1797784"/>
            <a:ext cx="10665460" cy="2862322"/>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The algorithm can be broken down into the following three steps.</a:t>
            </a:r>
          </a:p>
          <a:p>
            <a:pPr marL="342900" indent="-342900" algn="just" eaLnBrk="0" hangingPunct="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Weigh the trellis; that is, calculate the branch metrics.</a:t>
            </a:r>
          </a:p>
          <a:p>
            <a:pPr marL="342900" indent="-342900" algn="just" eaLnBrk="0" hangingPunct="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Recursively computes the shortest paths to time n, in terms of the shortest paths to time n-1. In this step, decisions are used to recursively update the survivor path of the signal. This is known as add-compare select (ACS) recursion.</a:t>
            </a:r>
          </a:p>
          <a:p>
            <a:pPr marL="342900" indent="-342900" algn="just" eaLnBrk="0" hangingPunct="0">
              <a:buFont typeface="Arial" panose="020B0604020202020204" pitchFamily="34" charset="0"/>
              <a:buChar char="•"/>
            </a:pPr>
            <a:r>
              <a:rPr lang="en-US" altLang="zh-TW" sz="2000" dirty="0">
                <a:latin typeface="Times New Roman" panose="02020603050405020304" pitchFamily="18" charset="0"/>
                <a:cs typeface="Times New Roman" panose="02020603050405020304" pitchFamily="18" charset="0"/>
              </a:rPr>
              <a:t>Recursively finds the shortest path leading to each trellis state using the decisions from Step 2. The shortest path is called the survivor path for that state and the process is referred to as survivor path decode. Finally, if all survivor paths are traced back in time, they merge into a unique path, which is the most likely signal path [2]</a:t>
            </a:r>
            <a:endParaRPr lang="zh-TW" altLang="en-US" sz="2000" dirty="0">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8015D0DF-AFA5-2A10-A103-DDF41B8AD66E}"/>
              </a:ext>
            </a:extLst>
          </p:cNvPr>
          <p:cNvSpPr txBox="1"/>
          <p:nvPr/>
        </p:nvSpPr>
        <p:spPr>
          <a:xfrm>
            <a:off x="356870" y="1338510"/>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IV. VITERBI ALGORITHM </a:t>
            </a:r>
          </a:p>
        </p:txBody>
      </p:sp>
    </p:spTree>
    <p:extLst>
      <p:ext uri="{BB962C8B-B14F-4D97-AF65-F5344CB8AC3E}">
        <p14:creationId xmlns:p14="http://schemas.microsoft.com/office/powerpoint/2010/main" val="384107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1510C-ABE7-7C02-5ED4-BD8B0E622C16}"/>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B536D42E-D05F-06F5-9A3E-6C999726A696}"/>
              </a:ext>
            </a:extLst>
          </p:cNvPr>
          <p:cNvPicPr>
            <a:picLocks noChangeAspect="1"/>
          </p:cNvPicPr>
          <p:nvPr/>
        </p:nvPicPr>
        <p:blipFill>
          <a:blip r:embed="rId2"/>
          <a:stretch>
            <a:fillRect/>
          </a:stretch>
        </p:blipFill>
        <p:spPr>
          <a:xfrm>
            <a:off x="1457245" y="1605595"/>
            <a:ext cx="8113670" cy="5252405"/>
          </a:xfrm>
          <a:prstGeom prst="rect">
            <a:avLst/>
          </a:prstGeom>
        </p:spPr>
      </p:pic>
      <p:pic>
        <p:nvPicPr>
          <p:cNvPr id="4" name="圖片 3">
            <a:extLst>
              <a:ext uri="{FF2B5EF4-FFF2-40B4-BE49-F238E27FC236}">
                <a16:creationId xmlns:a16="http://schemas.microsoft.com/office/drawing/2014/main" id="{F4738C3C-8E1C-A2B6-1D90-6F4ED2ACA30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C1A1FDF0-A0B1-AC26-AA67-2C256A2EEE5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0FC62985-2938-8187-F127-C0D025144B71}"/>
              </a:ext>
            </a:extLst>
          </p:cNvPr>
          <p:cNvSpPr txBox="1"/>
          <p:nvPr/>
        </p:nvSpPr>
        <p:spPr>
          <a:xfrm>
            <a:off x="172278" y="1054141"/>
            <a:ext cx="2569934" cy="461665"/>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Angle Modulation</a:t>
            </a:r>
          </a:p>
        </p:txBody>
      </p:sp>
      <p:sp>
        <p:nvSpPr>
          <p:cNvPr id="19" name="文字方塊 18">
            <a:extLst>
              <a:ext uri="{FF2B5EF4-FFF2-40B4-BE49-F238E27FC236}">
                <a16:creationId xmlns:a16="http://schemas.microsoft.com/office/drawing/2014/main" id="{D20FE724-140D-C3DF-BEDE-7E7A5075E8D5}"/>
              </a:ext>
            </a:extLst>
          </p:cNvPr>
          <p:cNvSpPr txBox="1"/>
          <p:nvPr/>
        </p:nvSpPr>
        <p:spPr>
          <a:xfrm>
            <a:off x="380676" y="1416761"/>
            <a:ext cx="1449436"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A99CA36-0BD6-B458-978D-11D051349AE6}"/>
                  </a:ext>
                </a:extLst>
              </p:cNvPr>
              <p:cNvSpPr txBox="1"/>
              <p:nvPr/>
            </p:nvSpPr>
            <p:spPr>
              <a:xfrm>
                <a:off x="3144078" y="919867"/>
                <a:ext cx="4291496"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𝑷𝑴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𝒑</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2" name="文字方塊 1">
                <a:extLst>
                  <a:ext uri="{FF2B5EF4-FFF2-40B4-BE49-F238E27FC236}">
                    <a16:creationId xmlns:a16="http://schemas.microsoft.com/office/drawing/2014/main" id="{AA99CA36-0BD6-B458-978D-11D051349AE6}"/>
                  </a:ext>
                </a:extLst>
              </p:cNvPr>
              <p:cNvSpPr txBox="1">
                <a:spLocks noRot="1" noChangeAspect="1" noMove="1" noResize="1" noEditPoints="1" noAdjustHandles="1" noChangeArrowheads="1" noChangeShapeType="1" noTextEdit="1"/>
              </p:cNvSpPr>
              <p:nvPr/>
            </p:nvSpPr>
            <p:spPr>
              <a:xfrm>
                <a:off x="3144078" y="919867"/>
                <a:ext cx="4291496" cy="427618"/>
              </a:xfrm>
              <a:prstGeom prst="rect">
                <a:avLst/>
              </a:prstGeom>
              <a:blipFill>
                <a:blip r:embed="rId4"/>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282414F-E1C3-247F-B1D2-EB3F580042AA}"/>
                  </a:ext>
                </a:extLst>
              </p:cNvPr>
              <p:cNvSpPr txBox="1"/>
              <p:nvPr/>
            </p:nvSpPr>
            <p:spPr>
              <a:xfrm>
                <a:off x="7435574" y="957463"/>
                <a:ext cx="4467241" cy="671018"/>
              </a:xfrm>
              <a:prstGeom prst="rect">
                <a:avLst/>
              </a:prstGeom>
              <a:noFill/>
            </p:spPr>
            <p:txBody>
              <a:bodyPr wrap="square" rtlCol="0">
                <a:spAutoFit/>
              </a:bodyPr>
              <a:lstStyle/>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p</m:t>
                        </m:r>
                      </m:sub>
                    </m:sSub>
                  </m:oMath>
                </a14:m>
                <a:r>
                  <a:rPr lang="zh-TW" altLang="en-US" dirty="0">
                    <a:latin typeface="The Serif Hand Black" panose="03070902030502020204" pitchFamily="66" charset="0"/>
                    <a:ea typeface="標楷體" panose="03000509000000000000" pitchFamily="65" charset="-12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phase decorrelation constant</a:t>
                </a:r>
              </a:p>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f</m:t>
                        </m:r>
                      </m:sub>
                    </m:sSub>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Frequency Deviation constant</a:t>
                </a:r>
                <a:endParaRPr lang="zh-TW" altLang="en-US" dirty="0">
                  <a:latin typeface="The Serif Hand Black" panose="03070902030502020204" pitchFamily="66" charset="0"/>
                  <a:ea typeface="標楷體" panose="03000509000000000000" pitchFamily="65" charset="-120"/>
                </a:endParaRPr>
              </a:p>
            </p:txBody>
          </p:sp>
        </mc:Choice>
        <mc:Fallback xmlns="">
          <p:sp>
            <p:nvSpPr>
              <p:cNvPr id="3" name="文字方塊 2">
                <a:extLst>
                  <a:ext uri="{FF2B5EF4-FFF2-40B4-BE49-F238E27FC236}">
                    <a16:creationId xmlns:a16="http://schemas.microsoft.com/office/drawing/2014/main" id="{A282414F-E1C3-247F-B1D2-EB3F580042AA}"/>
                  </a:ext>
                </a:extLst>
              </p:cNvPr>
              <p:cNvSpPr txBox="1">
                <a:spLocks noRot="1" noChangeAspect="1" noMove="1" noResize="1" noEditPoints="1" noAdjustHandles="1" noChangeArrowheads="1" noChangeShapeType="1" noTextEdit="1"/>
              </p:cNvSpPr>
              <p:nvPr/>
            </p:nvSpPr>
            <p:spPr>
              <a:xfrm>
                <a:off x="7435574" y="957463"/>
                <a:ext cx="4467241" cy="671018"/>
              </a:xfrm>
              <a:prstGeom prst="rect">
                <a:avLst/>
              </a:prstGeom>
              <a:blipFill>
                <a:blip r:embed="rId5"/>
                <a:stretch>
                  <a:fillRect t="-4545" b="-1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B7DBA54-B941-9A00-F966-261B70BAE8A1}"/>
                  </a:ext>
                </a:extLst>
              </p:cNvPr>
              <p:cNvSpPr txBox="1"/>
              <p:nvPr/>
            </p:nvSpPr>
            <p:spPr>
              <a:xfrm>
                <a:off x="3144078" y="1223465"/>
                <a:ext cx="4161652" cy="429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𝑭𝑴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𝒇</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6" name="文字方塊 5">
                <a:extLst>
                  <a:ext uri="{FF2B5EF4-FFF2-40B4-BE49-F238E27FC236}">
                    <a16:creationId xmlns:a16="http://schemas.microsoft.com/office/drawing/2014/main" id="{0B7DBA54-B941-9A00-F966-261B70BAE8A1}"/>
                  </a:ext>
                </a:extLst>
              </p:cNvPr>
              <p:cNvSpPr txBox="1">
                <a:spLocks noRot="1" noChangeAspect="1" noMove="1" noResize="1" noEditPoints="1" noAdjustHandles="1" noChangeArrowheads="1" noChangeShapeType="1" noTextEdit="1"/>
              </p:cNvSpPr>
              <p:nvPr/>
            </p:nvSpPr>
            <p:spPr>
              <a:xfrm>
                <a:off x="3144078" y="1223465"/>
                <a:ext cx="4161652" cy="429220"/>
              </a:xfrm>
              <a:prstGeom prst="rect">
                <a:avLst/>
              </a:prstGeom>
              <a:blipFill>
                <a:blip r:embed="rId6"/>
                <a:stretch>
                  <a:fillRect b="-11429"/>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09055B79-AAF9-859F-81DE-41EE59144DBB}"/>
              </a:ext>
            </a:extLst>
          </p:cNvPr>
          <p:cNvSpPr txBox="1"/>
          <p:nvPr/>
        </p:nvSpPr>
        <p:spPr>
          <a:xfrm>
            <a:off x="9594332" y="1975200"/>
            <a:ext cx="2441694"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If message signal is 4Hz</a:t>
            </a:r>
            <a:endParaRPr lang="zh-TW" altLang="en-US"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45EA2A26-1B06-0BE0-CF14-CAF9577CC6C1}"/>
              </a:ext>
            </a:extLst>
          </p:cNvPr>
          <p:cNvSpPr txBox="1"/>
          <p:nvPr/>
        </p:nvSpPr>
        <p:spPr>
          <a:xfrm>
            <a:off x="9594332" y="3191313"/>
            <a:ext cx="2377574" cy="369332"/>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If carrier signal is 64Hz</a:t>
            </a:r>
            <a:endParaRPr lang="zh-TW" altLang="en-US"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258922CD-74F0-A293-90D9-8091583A3983}"/>
              </a:ext>
            </a:extLst>
          </p:cNvPr>
          <p:cNvSpPr txBox="1"/>
          <p:nvPr/>
        </p:nvSpPr>
        <p:spPr>
          <a:xfrm>
            <a:off x="9594332" y="4407426"/>
            <a:ext cx="2253660" cy="646331"/>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 can get the FM signal</a:t>
            </a:r>
            <a:endParaRPr lang="zh-TW" altLang="en-US"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1F624392-2BB6-3257-6E42-610004CFBB83}"/>
              </a:ext>
            </a:extLst>
          </p:cNvPr>
          <p:cNvSpPr txBox="1"/>
          <p:nvPr/>
        </p:nvSpPr>
        <p:spPr>
          <a:xfrm>
            <a:off x="9594332" y="5900537"/>
            <a:ext cx="2253660" cy="646331"/>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We can get the PM signal</a:t>
            </a:r>
            <a:endParaRPr lang="zh-TW" altLang="en-US"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CD6FF785-256F-5618-89A2-C9A777403DC5}"/>
              </a:ext>
            </a:extLst>
          </p:cNvPr>
          <p:cNvSpPr txBox="1"/>
          <p:nvPr/>
        </p:nvSpPr>
        <p:spPr>
          <a:xfrm>
            <a:off x="833524" y="4684425"/>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FM</a:t>
            </a:r>
            <a:endParaRPr lang="zh-TW" altLang="en-US" b="1"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BE30E27-338D-CBED-24D9-6602EA59CD6C}"/>
              </a:ext>
            </a:extLst>
          </p:cNvPr>
          <p:cNvSpPr txBox="1"/>
          <p:nvPr/>
        </p:nvSpPr>
        <p:spPr>
          <a:xfrm>
            <a:off x="833523" y="6039036"/>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PM</a:t>
            </a:r>
            <a:endParaRPr lang="zh-TW" altLang="en-US" b="1" dirty="0">
              <a:latin typeface="Times New Roman" panose="02020603050405020304" pitchFamily="18" charset="0"/>
              <a:cs typeface="Times New Roman" panose="02020603050405020304" pitchFamily="18" charset="0"/>
            </a:endParaRPr>
          </a:p>
        </p:txBody>
      </p:sp>
      <p:sp>
        <p:nvSpPr>
          <p:cNvPr id="25" name="投影片編號版面配置區 24">
            <a:extLst>
              <a:ext uri="{FF2B5EF4-FFF2-40B4-BE49-F238E27FC236}">
                <a16:creationId xmlns:a16="http://schemas.microsoft.com/office/drawing/2014/main" id="{E10DB28E-43AB-643A-8A7F-603ACD9A53F0}"/>
              </a:ext>
            </a:extLst>
          </p:cNvPr>
          <p:cNvSpPr>
            <a:spLocks noGrp="1"/>
          </p:cNvSpPr>
          <p:nvPr>
            <p:ph type="sldNum" sz="quarter" idx="12"/>
          </p:nvPr>
        </p:nvSpPr>
        <p:spPr/>
        <p:txBody>
          <a:bodyPr/>
          <a:lstStyle/>
          <a:p>
            <a:fld id="{8539F7DE-D043-4C1B-A99A-5AD622BBCAEB}" type="slidenum">
              <a:rPr lang="zh-TW" altLang="en-US" smtClean="0"/>
              <a:t>5</a:t>
            </a:fld>
            <a:endParaRPr lang="zh-TW" altLang="en-US"/>
          </a:p>
        </p:txBody>
      </p:sp>
    </p:spTree>
    <p:extLst>
      <p:ext uri="{BB962C8B-B14F-4D97-AF65-F5344CB8AC3E}">
        <p14:creationId xmlns:p14="http://schemas.microsoft.com/office/powerpoint/2010/main" val="261144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6F0F2-397D-B2D9-771A-7B2A271CC1D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E5F51C6-BF54-C447-7C08-35889CF61570}"/>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512A11D0-5273-F444-3203-DC6957E1B6D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20E1A44-4E02-97A2-6DEF-EA710EE62A3F}"/>
              </a:ext>
            </a:extLst>
          </p:cNvPr>
          <p:cNvSpPr>
            <a:spLocks noGrp="1"/>
          </p:cNvSpPr>
          <p:nvPr>
            <p:ph type="sldNum" sz="quarter" idx="12"/>
          </p:nvPr>
        </p:nvSpPr>
        <p:spPr/>
        <p:txBody>
          <a:bodyPr/>
          <a:lstStyle/>
          <a:p>
            <a:fld id="{8539F7DE-D043-4C1B-A99A-5AD622BBCAEB}" type="slidenum">
              <a:rPr lang="zh-TW" altLang="en-US" smtClean="0"/>
              <a:t>50</a:t>
            </a:fld>
            <a:endParaRPr lang="zh-TW" altLang="en-US"/>
          </a:p>
        </p:txBody>
      </p:sp>
      <p:sp>
        <p:nvSpPr>
          <p:cNvPr id="7" name="文字方塊 6">
            <a:extLst>
              <a:ext uri="{FF2B5EF4-FFF2-40B4-BE49-F238E27FC236}">
                <a16:creationId xmlns:a16="http://schemas.microsoft.com/office/drawing/2014/main" id="{B07E473B-DF54-365D-08B1-41833A34CDC2}"/>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 VITERBI DECODER ARCHITECTURE</a:t>
            </a:r>
          </a:p>
        </p:txBody>
      </p:sp>
      <p:sp>
        <p:nvSpPr>
          <p:cNvPr id="3" name="文字方塊 2">
            <a:extLst>
              <a:ext uri="{FF2B5EF4-FFF2-40B4-BE49-F238E27FC236}">
                <a16:creationId xmlns:a16="http://schemas.microsoft.com/office/drawing/2014/main" id="{0B7EF0BD-1140-06DC-614F-752C03B311B7}"/>
              </a:ext>
            </a:extLst>
          </p:cNvPr>
          <p:cNvSpPr txBox="1"/>
          <p:nvPr/>
        </p:nvSpPr>
        <p:spPr>
          <a:xfrm>
            <a:off x="515330" y="1507126"/>
            <a:ext cx="11115040" cy="3170099"/>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A Viterbi decoder uses the VA for decoding a bit stream that has been encoded using FEC based on a convolutional code. </a:t>
            </a:r>
          </a:p>
          <a:p>
            <a:pPr indent="457200" algn="just" eaLnBrk="0" hangingPunct="0"/>
            <a:r>
              <a:rPr lang="zh-TW" altLang="en-US" sz="2000" dirty="0">
                <a:latin typeface="Times New Roman" panose="02020603050405020304" pitchFamily="18" charset="0"/>
                <a:cs typeface="Times New Roman" panose="02020603050405020304" pitchFamily="18" charset="0"/>
              </a:rPr>
              <a:t>The Viterbi Decoder is used in many FEC applications and in systems where data are transmitted and subject to errors before reception. </a:t>
            </a:r>
          </a:p>
          <a:p>
            <a:pPr indent="457200" algn="just" eaLnBrk="0" hangingPunct="0"/>
            <a:r>
              <a:rPr lang="zh-TW" altLang="en-US" sz="2000" dirty="0">
                <a:latin typeface="Times New Roman" panose="02020603050405020304" pitchFamily="18" charset="0"/>
                <a:cs typeface="Times New Roman" panose="02020603050405020304" pitchFamily="18" charset="0"/>
              </a:rPr>
              <a:t>The VA is commonly used in a wide range of communications and data storage applications. It is used for decoding convolutional codes, in base band detection for wireless systems, and also for detection of recorded data in magnetic disk drives. </a:t>
            </a:r>
          </a:p>
          <a:p>
            <a:pPr indent="457200" algn="just" eaLnBrk="0" hangingPunct="0"/>
            <a:r>
              <a:rPr lang="zh-TW" altLang="en-US" sz="2000" dirty="0">
                <a:latin typeface="Times New Roman" panose="02020603050405020304" pitchFamily="18" charset="0"/>
                <a:cs typeface="Times New Roman" panose="02020603050405020304" pitchFamily="18" charset="0"/>
              </a:rPr>
              <a:t>The requirements for the Viterbi decoder or Viterbi detector, which is a processor that implements the VA, depend on the applications where they are used. The block diagram of Viterbi decoder is shown </a:t>
            </a:r>
          </a:p>
          <a:p>
            <a:pPr indent="457200" algn="just" eaLnBrk="0" hangingPunct="0"/>
            <a:r>
              <a:rPr lang="zh-TW" altLang="en-US" sz="2000" dirty="0">
                <a:latin typeface="Times New Roman" panose="02020603050405020304" pitchFamily="18" charset="0"/>
                <a:cs typeface="Times New Roman" panose="02020603050405020304" pitchFamily="18" charset="0"/>
              </a:rPr>
              <a:t>in Fig.3.</a:t>
            </a:r>
          </a:p>
        </p:txBody>
      </p:sp>
      <p:pic>
        <p:nvPicPr>
          <p:cNvPr id="8" name="圖片 7">
            <a:extLst>
              <a:ext uri="{FF2B5EF4-FFF2-40B4-BE49-F238E27FC236}">
                <a16:creationId xmlns:a16="http://schemas.microsoft.com/office/drawing/2014/main" id="{0BD2DB44-C14E-198A-823F-0DF01DFB0C30}"/>
              </a:ext>
            </a:extLst>
          </p:cNvPr>
          <p:cNvPicPr>
            <a:picLocks noChangeAspect="1"/>
          </p:cNvPicPr>
          <p:nvPr/>
        </p:nvPicPr>
        <p:blipFill>
          <a:blip r:embed="rId4"/>
          <a:stretch>
            <a:fillRect/>
          </a:stretch>
        </p:blipFill>
        <p:spPr>
          <a:xfrm>
            <a:off x="2279067" y="4435156"/>
            <a:ext cx="7633866" cy="2345784"/>
          </a:xfrm>
          <a:prstGeom prst="rect">
            <a:avLst/>
          </a:prstGeom>
        </p:spPr>
      </p:pic>
    </p:spTree>
    <p:extLst>
      <p:ext uri="{BB962C8B-B14F-4D97-AF65-F5344CB8AC3E}">
        <p14:creationId xmlns:p14="http://schemas.microsoft.com/office/powerpoint/2010/main" val="3796245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92CF9-DEE8-9902-5042-166F2ED8041A}"/>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392E45D2-7517-7212-A185-B2B26C7D2B7F}"/>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8C161E44-D29A-48D7-7E15-125E27576E8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095C446-AEAF-EE48-7854-3D99A0018279}"/>
              </a:ext>
            </a:extLst>
          </p:cNvPr>
          <p:cNvSpPr>
            <a:spLocks noGrp="1"/>
          </p:cNvSpPr>
          <p:nvPr>
            <p:ph type="sldNum" sz="quarter" idx="12"/>
          </p:nvPr>
        </p:nvSpPr>
        <p:spPr/>
        <p:txBody>
          <a:bodyPr/>
          <a:lstStyle/>
          <a:p>
            <a:fld id="{8539F7DE-D043-4C1B-A99A-5AD622BBCAEB}" type="slidenum">
              <a:rPr lang="zh-TW" altLang="en-US" smtClean="0"/>
              <a:t>51</a:t>
            </a:fld>
            <a:endParaRPr lang="zh-TW" altLang="en-US"/>
          </a:p>
        </p:txBody>
      </p:sp>
      <p:sp>
        <p:nvSpPr>
          <p:cNvPr id="7" name="文字方塊 6">
            <a:extLst>
              <a:ext uri="{FF2B5EF4-FFF2-40B4-BE49-F238E27FC236}">
                <a16:creationId xmlns:a16="http://schemas.microsoft.com/office/drawing/2014/main" id="{4611E434-052A-1796-4650-9FE991CB202D}"/>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 VITERBI DECODER ARCHITECTURE</a:t>
            </a:r>
          </a:p>
        </p:txBody>
      </p:sp>
      <p:sp>
        <p:nvSpPr>
          <p:cNvPr id="3" name="文字方塊 2">
            <a:extLst>
              <a:ext uri="{FF2B5EF4-FFF2-40B4-BE49-F238E27FC236}">
                <a16:creationId xmlns:a16="http://schemas.microsoft.com/office/drawing/2014/main" id="{F857E289-34AC-8811-1DCD-BB8E18770613}"/>
              </a:ext>
            </a:extLst>
          </p:cNvPr>
          <p:cNvSpPr txBox="1"/>
          <p:nvPr/>
        </p:nvSpPr>
        <p:spPr>
          <a:xfrm>
            <a:off x="515330" y="1507126"/>
            <a:ext cx="11115040" cy="1938992"/>
          </a:xfrm>
          <a:prstGeom prst="rect">
            <a:avLst/>
          </a:prstGeom>
          <a:noFill/>
        </p:spPr>
        <p:txBody>
          <a:bodyPr wrap="square">
            <a:spAutoFit/>
          </a:bodyPr>
          <a:lstStyle/>
          <a:p>
            <a:pPr indent="457200" algn="just" eaLnBrk="0" hangingPunct="0"/>
            <a:r>
              <a:rPr lang="en-US" altLang="zh-TW" sz="2000" b="1" dirty="0">
                <a:latin typeface="Times New Roman" panose="02020603050405020304" pitchFamily="18" charset="0"/>
                <a:cs typeface="Times New Roman" panose="02020603050405020304" pitchFamily="18" charset="0"/>
              </a:rPr>
              <a:t>A. The Branch Metric Calculation (BMC)</a:t>
            </a:r>
          </a:p>
          <a:p>
            <a:pPr indent="457200" algn="just" eaLnBrk="0" hangingPunct="0"/>
            <a:r>
              <a:rPr lang="en-US" altLang="zh-TW" sz="2000" dirty="0">
                <a:latin typeface="Times New Roman" panose="02020603050405020304" pitchFamily="18" charset="0"/>
                <a:cs typeface="Times New Roman" panose="02020603050405020304" pitchFamily="18" charset="0"/>
              </a:rPr>
              <a:t> This is typically based on a look-up table containing the various bit metrics. The computer looks up the n-bit metrics associated with each branch and sums them to obtain the branch metric. The result is passed along to the path metric Calculation. The responsibility of this unit is to compute the Hamming code between the expected code and the receiving code as a frame. At each processing, the BMU finds the Hamming code for these symbols.</a:t>
            </a:r>
            <a:endParaRPr lang="zh-TW" altLang="en-US" sz="20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E8FF132B-8B29-3220-7F48-0E4E8E3BFEA2}"/>
              </a:ext>
            </a:extLst>
          </p:cNvPr>
          <p:cNvPicPr>
            <a:picLocks noChangeAspect="1"/>
          </p:cNvPicPr>
          <p:nvPr/>
        </p:nvPicPr>
        <p:blipFill>
          <a:blip r:embed="rId4"/>
          <a:stretch>
            <a:fillRect/>
          </a:stretch>
        </p:blipFill>
        <p:spPr>
          <a:xfrm>
            <a:off x="1749011" y="3663665"/>
            <a:ext cx="8693978" cy="2875247"/>
          </a:xfrm>
          <a:prstGeom prst="rect">
            <a:avLst/>
          </a:prstGeom>
        </p:spPr>
      </p:pic>
      <p:sp>
        <p:nvSpPr>
          <p:cNvPr id="2" name="矩形 1">
            <a:extLst>
              <a:ext uri="{FF2B5EF4-FFF2-40B4-BE49-F238E27FC236}">
                <a16:creationId xmlns:a16="http://schemas.microsoft.com/office/drawing/2014/main" id="{D4783043-3177-F3E5-39C3-DEB34AB1F9A7}"/>
              </a:ext>
            </a:extLst>
          </p:cNvPr>
          <p:cNvSpPr/>
          <p:nvPr/>
        </p:nvSpPr>
        <p:spPr>
          <a:xfrm>
            <a:off x="2103120" y="4582160"/>
            <a:ext cx="2824480" cy="142371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3713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E8F9-EEE4-D7A3-6023-6ED028D44BE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835EE49-3AD4-6519-3F2D-CDE8C79B32E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7B12711-2B7C-B665-8AFE-6B607DDE0BE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77F73659-ACC7-A67D-6EE7-B0E16243DF1A}"/>
              </a:ext>
            </a:extLst>
          </p:cNvPr>
          <p:cNvSpPr>
            <a:spLocks noGrp="1"/>
          </p:cNvSpPr>
          <p:nvPr>
            <p:ph type="sldNum" sz="quarter" idx="12"/>
          </p:nvPr>
        </p:nvSpPr>
        <p:spPr/>
        <p:txBody>
          <a:bodyPr/>
          <a:lstStyle/>
          <a:p>
            <a:fld id="{8539F7DE-D043-4C1B-A99A-5AD622BBCAEB}" type="slidenum">
              <a:rPr lang="zh-TW" altLang="en-US" smtClean="0"/>
              <a:t>52</a:t>
            </a:fld>
            <a:endParaRPr lang="zh-TW" altLang="en-US"/>
          </a:p>
        </p:txBody>
      </p:sp>
      <p:sp>
        <p:nvSpPr>
          <p:cNvPr id="7" name="文字方塊 6">
            <a:extLst>
              <a:ext uri="{FF2B5EF4-FFF2-40B4-BE49-F238E27FC236}">
                <a16:creationId xmlns:a16="http://schemas.microsoft.com/office/drawing/2014/main" id="{641E9328-8154-EEC0-E0E7-9BA67C7192FD}"/>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 VITERBI DECODER ARCHITECTURE</a:t>
            </a:r>
          </a:p>
        </p:txBody>
      </p:sp>
      <p:sp>
        <p:nvSpPr>
          <p:cNvPr id="3" name="文字方塊 2">
            <a:extLst>
              <a:ext uri="{FF2B5EF4-FFF2-40B4-BE49-F238E27FC236}">
                <a16:creationId xmlns:a16="http://schemas.microsoft.com/office/drawing/2014/main" id="{556361BB-2F3A-A8D5-0230-E0B2A529BA2C}"/>
              </a:ext>
            </a:extLst>
          </p:cNvPr>
          <p:cNvSpPr txBox="1"/>
          <p:nvPr/>
        </p:nvSpPr>
        <p:spPr>
          <a:xfrm>
            <a:off x="515330" y="1395366"/>
            <a:ext cx="11115040" cy="2862322"/>
          </a:xfrm>
          <a:prstGeom prst="rect">
            <a:avLst/>
          </a:prstGeom>
          <a:noFill/>
        </p:spPr>
        <p:txBody>
          <a:bodyPr wrap="square">
            <a:spAutoFit/>
          </a:bodyPr>
          <a:lstStyle/>
          <a:p>
            <a:pPr indent="457200" algn="just" eaLnBrk="0" hangingPunct="0"/>
            <a:r>
              <a:rPr lang="en-US" altLang="zh-TW" sz="2000" b="1" dirty="0">
                <a:latin typeface="Times New Roman" panose="02020603050405020304" pitchFamily="18" charset="0"/>
                <a:cs typeface="Times New Roman" panose="02020603050405020304" pitchFamily="18" charset="0"/>
              </a:rPr>
              <a:t>B. Path Metric Calculation</a:t>
            </a:r>
          </a:p>
          <a:p>
            <a:pPr indent="457200" algn="just" eaLnBrk="0" hangingPunct="0"/>
            <a:r>
              <a:rPr lang="en-US" altLang="zh-TW" sz="2000" dirty="0">
                <a:latin typeface="Times New Roman" panose="02020603050405020304" pitchFamily="18" charset="0"/>
                <a:cs typeface="Times New Roman" panose="02020603050405020304" pitchFamily="18" charset="0"/>
              </a:rPr>
              <a:t>There are Path Metric Unit (PMU) and Add Compare Select Unit (ACSU) blocks in it. </a:t>
            </a:r>
          </a:p>
          <a:p>
            <a:pPr indent="457200" algn="just" eaLnBrk="0" hangingPunct="0"/>
            <a:r>
              <a:rPr lang="en-US" altLang="zh-TW" sz="2000" dirty="0">
                <a:latin typeface="Times New Roman" panose="02020603050405020304" pitchFamily="18" charset="0"/>
                <a:cs typeface="Times New Roman" panose="02020603050405020304" pitchFamily="18" charset="0"/>
              </a:rPr>
              <a:t>Path Metric Unit (PMU): It computes the partial path metrics at each node in the trellis.</a:t>
            </a:r>
          </a:p>
          <a:p>
            <a:pPr indent="457200" algn="just" eaLnBrk="0" hangingPunct="0"/>
            <a:r>
              <a:rPr lang="en-US" altLang="zh-TW" sz="2000" b="1" dirty="0">
                <a:latin typeface="Times New Roman" panose="02020603050405020304" pitchFamily="18" charset="0"/>
                <a:cs typeface="Times New Roman" panose="02020603050405020304" pitchFamily="18" charset="0"/>
              </a:rPr>
              <a:t>Add Compare Select Unit (ACSU): </a:t>
            </a:r>
            <a:r>
              <a:rPr lang="en-US" altLang="zh-TW" sz="2000" dirty="0">
                <a:latin typeface="Times New Roman" panose="02020603050405020304" pitchFamily="18" charset="0"/>
                <a:cs typeface="Times New Roman" panose="02020603050405020304" pitchFamily="18" charset="0"/>
              </a:rPr>
              <a:t>This ACSU is the main unit of the survivor path decoder. The function of this unit is to find the addition of the Hamming code received from BMU's and to compare the total Hamming code. This takes the branch metrics computed by the BMC and computes the partial path metrics at each node in the trellis. The surviving path at each node is identified, and the information-sequence updating and storage unit notified accordingly. Since the entire trellis is multiple images of the same simple element, a single circuit called Add- Compare-Select may be assigned to each trellis state.</a:t>
            </a:r>
            <a:endParaRPr lang="zh-TW" altLang="en-US" sz="2000" dirty="0">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6F28FDA4-86F1-EA86-F85F-2E6306D0D06F}"/>
              </a:ext>
            </a:extLst>
          </p:cNvPr>
          <p:cNvPicPr>
            <a:picLocks noChangeAspect="1"/>
          </p:cNvPicPr>
          <p:nvPr/>
        </p:nvPicPr>
        <p:blipFill>
          <a:blip r:embed="rId4"/>
          <a:stretch>
            <a:fillRect/>
          </a:stretch>
        </p:blipFill>
        <p:spPr>
          <a:xfrm>
            <a:off x="1749011" y="4196728"/>
            <a:ext cx="8693978" cy="2591698"/>
          </a:xfrm>
          <a:prstGeom prst="rect">
            <a:avLst/>
          </a:prstGeom>
        </p:spPr>
      </p:pic>
      <p:sp>
        <p:nvSpPr>
          <p:cNvPr id="2" name="矩形 1">
            <a:extLst>
              <a:ext uri="{FF2B5EF4-FFF2-40B4-BE49-F238E27FC236}">
                <a16:creationId xmlns:a16="http://schemas.microsoft.com/office/drawing/2014/main" id="{8E03623C-5AF1-36E4-8C36-72E9FE94BB4F}"/>
              </a:ext>
            </a:extLst>
          </p:cNvPr>
          <p:cNvSpPr/>
          <p:nvPr/>
        </p:nvSpPr>
        <p:spPr>
          <a:xfrm>
            <a:off x="5163530" y="4979622"/>
            <a:ext cx="1757680" cy="142371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57964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55B48-2AF6-F0EF-8F7D-25F5B22CB3AA}"/>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ADBB084-05DC-BDA2-3D95-4BD02C6D1161}"/>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21AA1B1-91E1-76EC-5E08-0368D6F44E7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9A4CC92E-17C4-3CCB-46AE-D3E360D46C16}"/>
              </a:ext>
            </a:extLst>
          </p:cNvPr>
          <p:cNvSpPr>
            <a:spLocks noGrp="1"/>
          </p:cNvSpPr>
          <p:nvPr>
            <p:ph type="sldNum" sz="quarter" idx="12"/>
          </p:nvPr>
        </p:nvSpPr>
        <p:spPr/>
        <p:txBody>
          <a:bodyPr/>
          <a:lstStyle/>
          <a:p>
            <a:fld id="{8539F7DE-D043-4C1B-A99A-5AD622BBCAEB}" type="slidenum">
              <a:rPr lang="zh-TW" altLang="en-US" smtClean="0"/>
              <a:t>53</a:t>
            </a:fld>
            <a:endParaRPr lang="zh-TW" altLang="en-US"/>
          </a:p>
        </p:txBody>
      </p:sp>
      <p:sp>
        <p:nvSpPr>
          <p:cNvPr id="7" name="文字方塊 6">
            <a:extLst>
              <a:ext uri="{FF2B5EF4-FFF2-40B4-BE49-F238E27FC236}">
                <a16:creationId xmlns:a16="http://schemas.microsoft.com/office/drawing/2014/main" id="{FF879AE7-12BA-98D3-ACD7-8814A0EA49A4}"/>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 VITERBI DECODER ARCHITECTURE</a:t>
            </a:r>
          </a:p>
        </p:txBody>
      </p:sp>
      <p:sp>
        <p:nvSpPr>
          <p:cNvPr id="3" name="文字方塊 2">
            <a:extLst>
              <a:ext uri="{FF2B5EF4-FFF2-40B4-BE49-F238E27FC236}">
                <a16:creationId xmlns:a16="http://schemas.microsoft.com/office/drawing/2014/main" id="{60AE5911-12E3-5A02-6AF3-0839BED4461B}"/>
              </a:ext>
            </a:extLst>
          </p:cNvPr>
          <p:cNvSpPr txBox="1"/>
          <p:nvPr/>
        </p:nvSpPr>
        <p:spPr>
          <a:xfrm>
            <a:off x="515330" y="1507126"/>
            <a:ext cx="11115040" cy="2554545"/>
          </a:xfrm>
          <a:prstGeom prst="rect">
            <a:avLst/>
          </a:prstGeom>
          <a:noFill/>
        </p:spPr>
        <p:txBody>
          <a:bodyPr wrap="square">
            <a:spAutoFit/>
          </a:bodyPr>
          <a:lstStyle/>
          <a:p>
            <a:pPr indent="457200" algn="just" eaLnBrk="0" hangingPunct="0"/>
            <a:r>
              <a:rPr lang="en-US" altLang="zh-TW" sz="2000" b="1" dirty="0">
                <a:latin typeface="Times New Roman" panose="02020603050405020304" pitchFamily="18" charset="0"/>
                <a:cs typeface="Times New Roman" panose="02020603050405020304" pitchFamily="18" charset="0"/>
              </a:rPr>
              <a:t>C. Survivor Management Unit (SMU)</a:t>
            </a:r>
          </a:p>
          <a:p>
            <a:pPr indent="457200" algn="just" eaLnBrk="0" hangingPunct="0"/>
            <a:r>
              <a:rPr lang="en-US" altLang="zh-TW" sz="2000" b="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This is responsible for keeping track of the information bits associated with the surviving paths designated by the path metric Calculation. There are two basic design approaches: Register Exchange and Trace Back. In both techniques, a shift register is associated with every trellis node throughout the decoding operation. Since one of the major interests is the low power design, the proposed decoder has been implemented using the </a:t>
            </a:r>
            <a:r>
              <a:rPr lang="en-US" altLang="zh-TW" sz="2000" b="1" dirty="0">
                <a:solidFill>
                  <a:srgbClr val="FF0000"/>
                </a:solidFill>
                <a:latin typeface="Times New Roman" panose="02020603050405020304" pitchFamily="18" charset="0"/>
                <a:cs typeface="Times New Roman" panose="02020603050405020304" pitchFamily="18" charset="0"/>
              </a:rPr>
              <a:t>trace back </a:t>
            </a:r>
            <a:r>
              <a:rPr lang="en-US" altLang="zh-TW" sz="2000" dirty="0">
                <a:latin typeface="Times New Roman" panose="02020603050405020304" pitchFamily="18" charset="0"/>
                <a:cs typeface="Times New Roman" panose="02020603050405020304" pitchFamily="18" charset="0"/>
              </a:rPr>
              <a:t>approach which dissipates less power. The major disadvantage of the RE approach is that its routing cost is very high especially in the case of long-constraint lengths and it requires much more resources.</a:t>
            </a:r>
            <a:endParaRPr lang="zh-TW" altLang="en-US" sz="2000" dirty="0">
              <a:latin typeface="Times New Roman" panose="02020603050405020304" pitchFamily="18" charset="0"/>
              <a:cs typeface="Times New Roman" panose="02020603050405020304" pitchFamily="18" charset="0"/>
            </a:endParaRPr>
          </a:p>
        </p:txBody>
      </p:sp>
      <p:grpSp>
        <p:nvGrpSpPr>
          <p:cNvPr id="6" name="群組 5">
            <a:extLst>
              <a:ext uri="{FF2B5EF4-FFF2-40B4-BE49-F238E27FC236}">
                <a16:creationId xmlns:a16="http://schemas.microsoft.com/office/drawing/2014/main" id="{539E084D-D64A-C643-4CD2-FFF9B28D7AE5}"/>
              </a:ext>
            </a:extLst>
          </p:cNvPr>
          <p:cNvGrpSpPr/>
          <p:nvPr/>
        </p:nvGrpSpPr>
        <p:grpSpPr>
          <a:xfrm>
            <a:off x="1725861" y="3982753"/>
            <a:ext cx="8693978" cy="2875247"/>
            <a:chOff x="1725861" y="4461781"/>
            <a:chExt cx="8693978" cy="2875247"/>
          </a:xfrm>
        </p:grpSpPr>
        <p:pic>
          <p:nvPicPr>
            <p:cNvPr id="8" name="圖片 7">
              <a:extLst>
                <a:ext uri="{FF2B5EF4-FFF2-40B4-BE49-F238E27FC236}">
                  <a16:creationId xmlns:a16="http://schemas.microsoft.com/office/drawing/2014/main" id="{74CF6C5A-7544-0A6E-DAAE-6A5454E8E9CE}"/>
                </a:ext>
              </a:extLst>
            </p:cNvPr>
            <p:cNvPicPr>
              <a:picLocks noChangeAspect="1"/>
            </p:cNvPicPr>
            <p:nvPr/>
          </p:nvPicPr>
          <p:blipFill>
            <a:blip r:embed="rId4"/>
            <a:stretch>
              <a:fillRect/>
            </a:stretch>
          </p:blipFill>
          <p:spPr>
            <a:xfrm>
              <a:off x="1725861" y="4461781"/>
              <a:ext cx="8693978" cy="2875247"/>
            </a:xfrm>
            <a:prstGeom prst="rect">
              <a:avLst/>
            </a:prstGeom>
          </p:spPr>
        </p:pic>
        <p:sp>
          <p:nvSpPr>
            <p:cNvPr id="2" name="矩形 1">
              <a:extLst>
                <a:ext uri="{FF2B5EF4-FFF2-40B4-BE49-F238E27FC236}">
                  <a16:creationId xmlns:a16="http://schemas.microsoft.com/office/drawing/2014/main" id="{1412EB3F-3EAC-4CC6-8B76-C7E5E013C79B}"/>
                </a:ext>
              </a:extLst>
            </p:cNvPr>
            <p:cNvSpPr/>
            <p:nvPr/>
          </p:nvSpPr>
          <p:spPr>
            <a:xfrm>
              <a:off x="7071360" y="5455317"/>
              <a:ext cx="1757680" cy="142371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83223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B4638-99E0-3886-92C5-414058D434EE}"/>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3D36E320-2143-469A-303D-076476A2676B}"/>
              </a:ext>
            </a:extLst>
          </p:cNvPr>
          <p:cNvPicPr>
            <a:picLocks noChangeAspect="1"/>
          </p:cNvPicPr>
          <p:nvPr/>
        </p:nvPicPr>
        <p:blipFill>
          <a:blip r:embed="rId3"/>
          <a:stretch>
            <a:fillRect/>
          </a:stretch>
        </p:blipFill>
        <p:spPr>
          <a:xfrm>
            <a:off x="3831221" y="1559647"/>
            <a:ext cx="8113851" cy="5161827"/>
          </a:xfrm>
          <a:prstGeom prst="rect">
            <a:avLst/>
          </a:prstGeom>
        </p:spPr>
      </p:pic>
      <p:pic>
        <p:nvPicPr>
          <p:cNvPr id="4" name="圖片 3">
            <a:extLst>
              <a:ext uri="{FF2B5EF4-FFF2-40B4-BE49-F238E27FC236}">
                <a16:creationId xmlns:a16="http://schemas.microsoft.com/office/drawing/2014/main" id="{AA0E2927-028C-462C-B606-5BB6C78C75B5}"/>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98024083-61F3-F369-3299-B9417FAECD5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A1A105F-FEAA-C437-3D86-9055A9FEBED6}"/>
              </a:ext>
            </a:extLst>
          </p:cNvPr>
          <p:cNvSpPr>
            <a:spLocks noGrp="1"/>
          </p:cNvSpPr>
          <p:nvPr>
            <p:ph type="sldNum" sz="quarter" idx="12"/>
          </p:nvPr>
        </p:nvSpPr>
        <p:spPr/>
        <p:txBody>
          <a:bodyPr/>
          <a:lstStyle/>
          <a:p>
            <a:fld id="{8539F7DE-D043-4C1B-A99A-5AD622BBCAEB}" type="slidenum">
              <a:rPr lang="zh-TW" altLang="en-US" smtClean="0"/>
              <a:t>54</a:t>
            </a:fld>
            <a:endParaRPr lang="zh-TW" altLang="en-US"/>
          </a:p>
        </p:txBody>
      </p:sp>
      <p:sp>
        <p:nvSpPr>
          <p:cNvPr id="7" name="文字方塊 6">
            <a:extLst>
              <a:ext uri="{FF2B5EF4-FFF2-40B4-BE49-F238E27FC236}">
                <a16:creationId xmlns:a16="http://schemas.microsoft.com/office/drawing/2014/main" id="{414468DF-F5EF-5909-F681-78A1D77B5460}"/>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 VITERBI DECODER ARCHITECTURE</a:t>
            </a:r>
          </a:p>
        </p:txBody>
      </p:sp>
      <p:sp>
        <p:nvSpPr>
          <p:cNvPr id="3" name="文字方塊 2">
            <a:extLst>
              <a:ext uri="{FF2B5EF4-FFF2-40B4-BE49-F238E27FC236}">
                <a16:creationId xmlns:a16="http://schemas.microsoft.com/office/drawing/2014/main" id="{FAAD4BB9-45CD-486B-6C00-72FCA716FD0E}"/>
              </a:ext>
            </a:extLst>
          </p:cNvPr>
          <p:cNvSpPr txBox="1"/>
          <p:nvPr/>
        </p:nvSpPr>
        <p:spPr>
          <a:xfrm>
            <a:off x="515331" y="1507126"/>
            <a:ext cx="3315890" cy="5016758"/>
          </a:xfrm>
          <a:prstGeom prst="rect">
            <a:avLst/>
          </a:prstGeom>
          <a:noFill/>
        </p:spPr>
        <p:txBody>
          <a:bodyPr wrap="square">
            <a:spAutoFit/>
          </a:bodyPr>
          <a:lstStyle/>
          <a:p>
            <a:pPr indent="457200" algn="just" eaLnBrk="0" hangingPunct="0"/>
            <a:r>
              <a:rPr lang="en-US" altLang="zh-TW" sz="2000" b="1" dirty="0">
                <a:latin typeface="Times New Roman" panose="02020603050405020304" pitchFamily="18" charset="0"/>
                <a:cs typeface="Times New Roman" panose="02020603050405020304" pitchFamily="18" charset="0"/>
              </a:rPr>
              <a:t>D. Trellis Diagram</a:t>
            </a:r>
          </a:p>
          <a:p>
            <a:pPr indent="457200" algn="just" eaLnBrk="0" hangingPunct="0"/>
            <a:r>
              <a:rPr lang="en-US" altLang="zh-TW" sz="2000" b="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 trellis diagram is a time-indexed version of a state machine, and the simplest 3-state trellis is shown in fig.4. Each state corresponds to a possible pattern of recently received data bits and each branch corresponds to a receipt of the next (noisy) input. The goal is to find the path through the trellis of maximum likelihood, because that path corresponds to the most likely pattern that the transmitter actually sent.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00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EB96-1787-C54A-664A-BD0DC0BF0E2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8C4F4E8-B352-EC3D-C04A-4E148017DD62}"/>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41355DC-C4F8-1433-BCA8-80395CFFF602}"/>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E1F5F8D-273F-F907-C9CB-FB9F060DBCBF}"/>
              </a:ext>
            </a:extLst>
          </p:cNvPr>
          <p:cNvSpPr>
            <a:spLocks noGrp="1"/>
          </p:cNvSpPr>
          <p:nvPr>
            <p:ph type="sldNum" sz="quarter" idx="12"/>
          </p:nvPr>
        </p:nvSpPr>
        <p:spPr/>
        <p:txBody>
          <a:bodyPr/>
          <a:lstStyle/>
          <a:p>
            <a:fld id="{8539F7DE-D043-4C1B-A99A-5AD622BBCAEB}" type="slidenum">
              <a:rPr lang="zh-TW" altLang="en-US" smtClean="0"/>
              <a:t>55</a:t>
            </a:fld>
            <a:endParaRPr lang="zh-TW" altLang="en-US"/>
          </a:p>
        </p:txBody>
      </p:sp>
      <p:sp>
        <p:nvSpPr>
          <p:cNvPr id="7" name="文字方塊 6">
            <a:extLst>
              <a:ext uri="{FF2B5EF4-FFF2-40B4-BE49-F238E27FC236}">
                <a16:creationId xmlns:a16="http://schemas.microsoft.com/office/drawing/2014/main" id="{5E36B7AE-BAA1-6B70-65F3-21F3ED1C1F42}"/>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VI. RESULTS</a:t>
            </a:r>
          </a:p>
        </p:txBody>
      </p:sp>
      <p:sp>
        <p:nvSpPr>
          <p:cNvPr id="3" name="文字方塊 2">
            <a:extLst>
              <a:ext uri="{FF2B5EF4-FFF2-40B4-BE49-F238E27FC236}">
                <a16:creationId xmlns:a16="http://schemas.microsoft.com/office/drawing/2014/main" id="{0432C863-E41D-DD0E-8814-2460757B74CE}"/>
              </a:ext>
            </a:extLst>
          </p:cNvPr>
          <p:cNvSpPr txBox="1"/>
          <p:nvPr/>
        </p:nvSpPr>
        <p:spPr>
          <a:xfrm>
            <a:off x="515330" y="1507126"/>
            <a:ext cx="4195565" cy="3170099"/>
          </a:xfrm>
          <a:prstGeom prst="rect">
            <a:avLst/>
          </a:prstGeom>
          <a:noFill/>
        </p:spPr>
        <p:txBody>
          <a:bodyPr wrap="square">
            <a:spAutoFit/>
          </a:bodyPr>
          <a:lstStyle/>
          <a:p>
            <a:pPr indent="457200" algn="just" eaLnBrk="0" hangingPunct="0"/>
            <a:r>
              <a:rPr lang="en-US" altLang="zh-TW" sz="2000" b="1" dirty="0">
                <a:latin typeface="Times New Roman" panose="02020603050405020304" pitchFamily="18" charset="0"/>
                <a:cs typeface="Times New Roman" panose="02020603050405020304" pitchFamily="18" charset="0"/>
              </a:rPr>
              <a:t>A. Simulation Result</a:t>
            </a:r>
          </a:p>
          <a:p>
            <a:pPr indent="457200" algn="just" eaLnBrk="0" hangingPunct="0"/>
            <a:r>
              <a:rPr lang="en-US" altLang="zh-TW" sz="2000" b="1"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Figs.5, 6 and 7 are the simulation result of the convolutional encoder. The first signal represents the input data given to the encoder. The next signal is the reset signal and next one is the clock signal that enables the process of the block. The signals after the clock signal represent the output with different combinations of input.</a:t>
            </a:r>
            <a:endParaRPr lang="zh-TW" altLang="en-US" sz="20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FE0991E5-9B20-5D7A-89DE-130575659762}"/>
              </a:ext>
            </a:extLst>
          </p:cNvPr>
          <p:cNvPicPr>
            <a:picLocks noChangeAspect="1"/>
          </p:cNvPicPr>
          <p:nvPr/>
        </p:nvPicPr>
        <p:blipFill>
          <a:blip r:embed="rId4"/>
          <a:stretch>
            <a:fillRect/>
          </a:stretch>
        </p:blipFill>
        <p:spPr>
          <a:xfrm>
            <a:off x="5204609" y="1318046"/>
            <a:ext cx="6289051" cy="1774129"/>
          </a:xfrm>
          <a:prstGeom prst="rect">
            <a:avLst/>
          </a:prstGeom>
        </p:spPr>
      </p:pic>
      <p:sp>
        <p:nvSpPr>
          <p:cNvPr id="9" name="文字方塊 8">
            <a:extLst>
              <a:ext uri="{FF2B5EF4-FFF2-40B4-BE49-F238E27FC236}">
                <a16:creationId xmlns:a16="http://schemas.microsoft.com/office/drawing/2014/main" id="{EC5474FC-3B84-7DAB-363A-DEF72213682B}"/>
              </a:ext>
            </a:extLst>
          </p:cNvPr>
          <p:cNvSpPr txBox="1"/>
          <p:nvPr/>
        </p:nvSpPr>
        <p:spPr>
          <a:xfrm>
            <a:off x="5204609" y="3136247"/>
            <a:ext cx="6099858" cy="369332"/>
          </a:xfrm>
          <a:prstGeom prst="rect">
            <a:avLst/>
          </a:prstGeom>
          <a:noFill/>
        </p:spPr>
        <p:txBody>
          <a:bodyPr wrap="square">
            <a:spAutoFit/>
          </a:bodyPr>
          <a:lstStyle/>
          <a:p>
            <a:r>
              <a:rPr lang="en-US" altLang="zh-TW" b="1" dirty="0">
                <a:latin typeface="Times New Roman" panose="02020603050405020304" pitchFamily="18" charset="0"/>
                <a:cs typeface="Times New Roman" panose="02020603050405020304" pitchFamily="18" charset="0"/>
              </a:rPr>
              <a:t>Fig.5. Simulation wave form Encoder. </a:t>
            </a:r>
            <a:endParaRPr lang="zh-TW" altLang="en-US" b="1" dirty="0">
              <a:latin typeface="Times New Roman" panose="02020603050405020304" pitchFamily="18" charset="0"/>
              <a:cs typeface="Times New Roman" panose="02020603050405020304" pitchFamily="18" charset="0"/>
            </a:endParaRPr>
          </a:p>
        </p:txBody>
      </p:sp>
      <p:pic>
        <p:nvPicPr>
          <p:cNvPr id="12" name="圖片 11">
            <a:extLst>
              <a:ext uri="{FF2B5EF4-FFF2-40B4-BE49-F238E27FC236}">
                <a16:creationId xmlns:a16="http://schemas.microsoft.com/office/drawing/2014/main" id="{A264D7B1-7538-6E75-CB0D-DE94FE6AB20F}"/>
              </a:ext>
            </a:extLst>
          </p:cNvPr>
          <p:cNvPicPr>
            <a:picLocks noChangeAspect="1"/>
          </p:cNvPicPr>
          <p:nvPr/>
        </p:nvPicPr>
        <p:blipFill>
          <a:blip r:embed="rId5"/>
          <a:stretch>
            <a:fillRect/>
          </a:stretch>
        </p:blipFill>
        <p:spPr>
          <a:xfrm>
            <a:off x="5204608" y="3505282"/>
            <a:ext cx="6289051" cy="1774129"/>
          </a:xfrm>
          <a:prstGeom prst="rect">
            <a:avLst/>
          </a:prstGeom>
        </p:spPr>
      </p:pic>
      <p:sp>
        <p:nvSpPr>
          <p:cNvPr id="15" name="文字方塊 14">
            <a:extLst>
              <a:ext uri="{FF2B5EF4-FFF2-40B4-BE49-F238E27FC236}">
                <a16:creationId xmlns:a16="http://schemas.microsoft.com/office/drawing/2014/main" id="{23BDD6E6-D67A-3004-4FAE-ACFB3056DD83}"/>
              </a:ext>
            </a:extLst>
          </p:cNvPr>
          <p:cNvSpPr txBox="1"/>
          <p:nvPr/>
        </p:nvSpPr>
        <p:spPr>
          <a:xfrm>
            <a:off x="5204608" y="5330967"/>
            <a:ext cx="6099858" cy="369332"/>
          </a:xfrm>
          <a:prstGeom prst="rect">
            <a:avLst/>
          </a:prstGeom>
          <a:noFill/>
        </p:spPr>
        <p:txBody>
          <a:bodyPr wrap="square">
            <a:spAutoFit/>
          </a:bodyPr>
          <a:lstStyle/>
          <a:p>
            <a:r>
              <a:rPr lang="en-US" altLang="zh-TW" b="1" dirty="0">
                <a:latin typeface="Times New Roman" panose="02020603050405020304" pitchFamily="18" charset="0"/>
                <a:cs typeface="Times New Roman" panose="02020603050405020304" pitchFamily="18" charset="0"/>
              </a:rPr>
              <a:t>Fig.6. Simulation wave form of </a:t>
            </a:r>
            <a:r>
              <a:rPr lang="en-US" altLang="zh-TW" b="1" dirty="0" err="1">
                <a:latin typeface="Times New Roman" panose="02020603050405020304" pitchFamily="18" charset="0"/>
                <a:cs typeface="Times New Roman" panose="02020603050405020304" pitchFamily="18" charset="0"/>
              </a:rPr>
              <a:t>viterbi</a:t>
            </a:r>
            <a:r>
              <a:rPr lang="en-US" altLang="zh-TW" b="1" dirty="0">
                <a:latin typeface="Times New Roman" panose="02020603050405020304" pitchFamily="18" charset="0"/>
                <a:cs typeface="Times New Roman" panose="02020603050405020304" pitchFamily="18" charset="0"/>
              </a:rPr>
              <a:t> Decoder. </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308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774E-B63A-71E4-9D30-2584DD14FB76}"/>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6C6209D-3003-F71D-BF50-28C877081987}"/>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2E46DC5-B1B8-6F34-4DDD-9B84B23B72B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2E973A8-C26F-E07C-902C-FE1230E9D7D9}"/>
              </a:ext>
            </a:extLst>
          </p:cNvPr>
          <p:cNvSpPr>
            <a:spLocks noGrp="1"/>
          </p:cNvSpPr>
          <p:nvPr>
            <p:ph type="sldNum" sz="quarter" idx="12"/>
          </p:nvPr>
        </p:nvSpPr>
        <p:spPr/>
        <p:txBody>
          <a:bodyPr/>
          <a:lstStyle/>
          <a:p>
            <a:fld id="{8539F7DE-D043-4C1B-A99A-5AD622BBCAEB}" type="slidenum">
              <a:rPr lang="zh-TW" altLang="en-US" smtClean="0"/>
              <a:t>56</a:t>
            </a:fld>
            <a:endParaRPr lang="zh-TW" altLang="en-US"/>
          </a:p>
        </p:txBody>
      </p:sp>
      <p:sp>
        <p:nvSpPr>
          <p:cNvPr id="7" name="文字方塊 6">
            <a:extLst>
              <a:ext uri="{FF2B5EF4-FFF2-40B4-BE49-F238E27FC236}">
                <a16:creationId xmlns:a16="http://schemas.microsoft.com/office/drawing/2014/main" id="{9FEB1B4C-FAFF-97D1-77CB-ABBA993666C9}"/>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VI. RESULTS</a:t>
            </a:r>
          </a:p>
        </p:txBody>
      </p:sp>
      <p:pic>
        <p:nvPicPr>
          <p:cNvPr id="17" name="圖片 16">
            <a:extLst>
              <a:ext uri="{FF2B5EF4-FFF2-40B4-BE49-F238E27FC236}">
                <a16:creationId xmlns:a16="http://schemas.microsoft.com/office/drawing/2014/main" id="{76C0F458-0B9D-4115-8E20-A4B1D758DF95}"/>
              </a:ext>
            </a:extLst>
          </p:cNvPr>
          <p:cNvPicPr>
            <a:picLocks noChangeAspect="1"/>
          </p:cNvPicPr>
          <p:nvPr/>
        </p:nvPicPr>
        <p:blipFill>
          <a:blip r:embed="rId4"/>
          <a:stretch>
            <a:fillRect/>
          </a:stretch>
        </p:blipFill>
        <p:spPr>
          <a:xfrm>
            <a:off x="3130107" y="1009681"/>
            <a:ext cx="5931787" cy="5778745"/>
          </a:xfrm>
          <a:prstGeom prst="rect">
            <a:avLst/>
          </a:prstGeom>
        </p:spPr>
      </p:pic>
    </p:spTree>
    <p:extLst>
      <p:ext uri="{BB962C8B-B14F-4D97-AF65-F5344CB8AC3E}">
        <p14:creationId xmlns:p14="http://schemas.microsoft.com/office/powerpoint/2010/main" val="2284300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33196-7AB1-4A7A-1152-04D7D5D24114}"/>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CFDE0C3-BE23-6858-7213-F7CB56B43BB8}"/>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14A210F-6725-E53C-AC1C-C854C2C62D2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CD9FE4CE-E7DE-801E-D940-0246451F4EEB}"/>
              </a:ext>
            </a:extLst>
          </p:cNvPr>
          <p:cNvSpPr>
            <a:spLocks noGrp="1"/>
          </p:cNvSpPr>
          <p:nvPr>
            <p:ph type="sldNum" sz="quarter" idx="12"/>
          </p:nvPr>
        </p:nvSpPr>
        <p:spPr/>
        <p:txBody>
          <a:bodyPr/>
          <a:lstStyle/>
          <a:p>
            <a:fld id="{8539F7DE-D043-4C1B-A99A-5AD622BBCAEB}" type="slidenum">
              <a:rPr lang="zh-TW" altLang="en-US" smtClean="0"/>
              <a:t>57</a:t>
            </a:fld>
            <a:endParaRPr lang="zh-TW" altLang="en-US"/>
          </a:p>
        </p:txBody>
      </p:sp>
      <p:sp>
        <p:nvSpPr>
          <p:cNvPr id="7" name="文字方塊 6">
            <a:extLst>
              <a:ext uri="{FF2B5EF4-FFF2-40B4-BE49-F238E27FC236}">
                <a16:creationId xmlns:a16="http://schemas.microsoft.com/office/drawing/2014/main" id="{E5467322-96C9-64F9-7986-248F26076915}"/>
              </a:ext>
            </a:extLst>
          </p:cNvPr>
          <p:cNvSpPr txBox="1"/>
          <p:nvPr/>
        </p:nvSpPr>
        <p:spPr>
          <a:xfrm>
            <a:off x="333720" y="1107016"/>
            <a:ext cx="6101080" cy="707886"/>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VII. CONCLUSION</a:t>
            </a:r>
          </a:p>
          <a:p>
            <a:endParaRPr lang="en-US" altLang="zh-TW" sz="2000" b="1"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3C31DC99-E588-8DE6-4B19-630210596788}"/>
              </a:ext>
            </a:extLst>
          </p:cNvPr>
          <p:cNvSpPr txBox="1"/>
          <p:nvPr/>
        </p:nvSpPr>
        <p:spPr>
          <a:xfrm>
            <a:off x="244025" y="1723733"/>
            <a:ext cx="11703951" cy="3046988"/>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In this paper, we have presented the design and implementation of the Convolutional encoder and Viterbi decoder for k/n=1/3. The given input sequence has been encoded by using convolutional encoder and it is transmitted through the channel. Finally, the transmitted sequence is decoded by the Viterbi decoder and the estimated original sequence is produced. The Viterbi decoder consists of major blocks of Trellis coded modulation (TCM), Branch metric unit (BMU), path metric unit (PMU), survivor path unit (SPU). This design has been simulated and synthesized using XILINX-ISE 13.2 for the constraint length of K=7 and code rate of 1⁄2 input sequence. It is implemented in FPGA Spartan 6 Board</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236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60EA8-AA8D-007C-3C5A-391847440D72}"/>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A4C01674-A22A-1934-7EB7-72D0ED324C08}"/>
              </a:ext>
            </a:extLst>
          </p:cNvPr>
          <p:cNvPicPr>
            <a:picLocks noChangeAspect="1"/>
          </p:cNvPicPr>
          <p:nvPr/>
        </p:nvPicPr>
        <p:blipFill>
          <a:blip r:embed="rId2"/>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34D4539-8F85-BFEC-77C8-4BEB7CF25490}"/>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93E94F0-9211-81C9-FCE6-E6A46961D5D7}"/>
              </a:ext>
            </a:extLst>
          </p:cNvPr>
          <p:cNvSpPr>
            <a:spLocks noGrp="1"/>
          </p:cNvSpPr>
          <p:nvPr>
            <p:ph type="sldNum" sz="quarter" idx="12"/>
          </p:nvPr>
        </p:nvSpPr>
        <p:spPr/>
        <p:txBody>
          <a:bodyPr/>
          <a:lstStyle/>
          <a:p>
            <a:fld id="{8539F7DE-D043-4C1B-A99A-5AD622BBCAEB}" type="slidenum">
              <a:rPr lang="zh-TW" altLang="en-US" smtClean="0"/>
              <a:t>58</a:t>
            </a:fld>
            <a:endParaRPr lang="zh-TW" altLang="en-US"/>
          </a:p>
        </p:txBody>
      </p:sp>
      <p:sp>
        <p:nvSpPr>
          <p:cNvPr id="7" name="文字方塊 6">
            <a:extLst>
              <a:ext uri="{FF2B5EF4-FFF2-40B4-BE49-F238E27FC236}">
                <a16:creationId xmlns:a16="http://schemas.microsoft.com/office/drawing/2014/main" id="{EE1CF443-1698-3C24-3D9E-BFFB10A066F7}"/>
              </a:ext>
            </a:extLst>
          </p:cNvPr>
          <p:cNvSpPr txBox="1"/>
          <p:nvPr/>
        </p:nvSpPr>
        <p:spPr>
          <a:xfrm>
            <a:off x="924560" y="3053494"/>
            <a:ext cx="10342880" cy="954107"/>
          </a:xfrm>
          <a:prstGeom prst="rect">
            <a:avLst/>
          </a:prstGeom>
          <a:noFill/>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FPGA Implementation of Viterbi Algorithm for Decoding of </a:t>
            </a:r>
          </a:p>
          <a:p>
            <a:pPr algn="ctr"/>
            <a:r>
              <a:rPr lang="en-US" altLang="zh-TW" sz="2800" b="1" dirty="0">
                <a:latin typeface="Times New Roman" panose="02020603050405020304" pitchFamily="18" charset="0"/>
                <a:cs typeface="Times New Roman" panose="02020603050405020304" pitchFamily="18" charset="0"/>
              </a:rPr>
              <a:t>Convolution Codes</a:t>
            </a:r>
          </a:p>
        </p:txBody>
      </p:sp>
      <p:sp>
        <p:nvSpPr>
          <p:cNvPr id="9" name="文字方塊 8">
            <a:extLst>
              <a:ext uri="{FF2B5EF4-FFF2-40B4-BE49-F238E27FC236}">
                <a16:creationId xmlns:a16="http://schemas.microsoft.com/office/drawing/2014/main" id="{EBBC3AEC-0F3A-2221-3067-4F31B68CA038}"/>
              </a:ext>
            </a:extLst>
          </p:cNvPr>
          <p:cNvSpPr txBox="1"/>
          <p:nvPr/>
        </p:nvSpPr>
        <p:spPr>
          <a:xfrm>
            <a:off x="3045460" y="4085626"/>
            <a:ext cx="6101080" cy="400110"/>
          </a:xfrm>
          <a:prstGeom prst="rect">
            <a:avLst/>
          </a:prstGeom>
          <a:noFill/>
        </p:spPr>
        <p:txBody>
          <a:bodyPr wrap="square">
            <a:spAutoFit/>
          </a:bodyPr>
          <a:lstStyle/>
          <a:p>
            <a:pPr algn="ctr"/>
            <a:r>
              <a:rPr lang="en-US" altLang="zh-TW" sz="2000" dirty="0" err="1">
                <a:latin typeface="Times New Roman" panose="02020603050405020304" pitchFamily="18" charset="0"/>
                <a:cs typeface="Times New Roman" panose="02020603050405020304" pitchFamily="18" charset="0"/>
              </a:rPr>
              <a:t>K.Santhosh</a:t>
            </a:r>
            <a:r>
              <a:rPr lang="en-US" altLang="zh-TW" sz="2000" dirty="0">
                <a:latin typeface="Times New Roman" panose="02020603050405020304" pitchFamily="18" charset="0"/>
                <a:cs typeface="Times New Roman" panose="02020603050405020304" pitchFamily="18" charset="0"/>
              </a:rPr>
              <a:t> Kumar1 M.V.H. </a:t>
            </a:r>
            <a:r>
              <a:rPr lang="en-US" altLang="zh-TW" sz="2000" dirty="0" err="1">
                <a:latin typeface="Times New Roman" panose="02020603050405020304" pitchFamily="18" charset="0"/>
                <a:cs typeface="Times New Roman" panose="02020603050405020304" pitchFamily="18" charset="0"/>
              </a:rPr>
              <a:t>Bhaskara</a:t>
            </a:r>
            <a:r>
              <a:rPr lang="en-US" altLang="zh-TW" sz="2000" dirty="0">
                <a:latin typeface="Times New Roman" panose="02020603050405020304" pitchFamily="18" charset="0"/>
                <a:cs typeface="Times New Roman" panose="02020603050405020304" pitchFamily="18" charset="0"/>
              </a:rPr>
              <a:t> Murthy2</a:t>
            </a:r>
            <a:endParaRPr lang="zh-TW" altLang="en-US" sz="2000" dirty="0">
              <a:latin typeface="Times New Roman" panose="02020603050405020304" pitchFamily="18" charset="0"/>
              <a:cs typeface="Times New Roman" panose="02020603050405020304" pitchFamily="18" charset="0"/>
            </a:endParaRPr>
          </a:p>
        </p:txBody>
      </p:sp>
      <p:sp>
        <p:nvSpPr>
          <p:cNvPr id="11" name="文字方塊 10">
            <a:extLst>
              <a:ext uri="{FF2B5EF4-FFF2-40B4-BE49-F238E27FC236}">
                <a16:creationId xmlns:a16="http://schemas.microsoft.com/office/drawing/2014/main" id="{BDA90DB5-EE71-F1B2-16F6-36F7BA8A2335}"/>
              </a:ext>
            </a:extLst>
          </p:cNvPr>
          <p:cNvSpPr txBox="1"/>
          <p:nvPr/>
        </p:nvSpPr>
        <p:spPr>
          <a:xfrm>
            <a:off x="1841500" y="4793742"/>
            <a:ext cx="8765540" cy="707886"/>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1 (Department of E.C.E, Aditya Institute of Technology And Management, India) </a:t>
            </a:r>
          </a:p>
          <a:p>
            <a:pPr algn="ctr"/>
            <a:r>
              <a:rPr lang="en-US" altLang="zh-TW" sz="2000" dirty="0">
                <a:latin typeface="Times New Roman" panose="02020603050405020304" pitchFamily="18" charset="0"/>
                <a:cs typeface="Times New Roman" panose="02020603050405020304" pitchFamily="18" charset="0"/>
              </a:rPr>
              <a:t>2 (Department of E.C.E, Aditya Institute of Technology And Management, India)</a:t>
            </a:r>
            <a:endParaRPr lang="zh-TW" altLang="en-US" sz="2000"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894CB0B9-55FD-BCA4-1215-61C5FF194222}"/>
              </a:ext>
            </a:extLst>
          </p:cNvPr>
          <p:cNvSpPr txBox="1"/>
          <p:nvPr/>
        </p:nvSpPr>
        <p:spPr>
          <a:xfrm>
            <a:off x="491924" y="1228397"/>
            <a:ext cx="6099858" cy="1200329"/>
          </a:xfrm>
          <a:prstGeom prst="rect">
            <a:avLst/>
          </a:prstGeom>
          <a:noFill/>
        </p:spPr>
        <p:txBody>
          <a:bodyPr wrap="square">
            <a:spAutoFit/>
          </a:bodyPr>
          <a:lstStyle/>
          <a:p>
            <a:r>
              <a:rPr lang="en-US" altLang="zh-TW" dirty="0">
                <a:latin typeface="Times New Roman" panose="02020603050405020304" pitchFamily="18" charset="0"/>
                <a:cs typeface="Times New Roman" panose="02020603050405020304" pitchFamily="18" charset="0"/>
              </a:rPr>
              <a:t>IOSR Journal of VLSI and Signal Processing (IOSR-JVSP)</a:t>
            </a:r>
          </a:p>
          <a:p>
            <a:r>
              <a:rPr lang="en-US" altLang="zh-TW" dirty="0">
                <a:latin typeface="Times New Roman" panose="02020603050405020304" pitchFamily="18" charset="0"/>
                <a:cs typeface="Times New Roman" panose="02020603050405020304" pitchFamily="18" charset="0"/>
              </a:rPr>
              <a:t>Volume 4, Issue 5, Ver. I (Sep-Oct. 2014), PP 46-53</a:t>
            </a:r>
          </a:p>
          <a:p>
            <a:r>
              <a:rPr lang="en-US" altLang="zh-TW" dirty="0">
                <a:latin typeface="Times New Roman" panose="02020603050405020304" pitchFamily="18" charset="0"/>
                <a:cs typeface="Times New Roman" panose="02020603050405020304" pitchFamily="18" charset="0"/>
              </a:rPr>
              <a:t>e-ISSN: 2319 – 4200, p-ISSN No. : 2319 – 4197 </a:t>
            </a:r>
          </a:p>
          <a:p>
            <a:r>
              <a:rPr lang="en-US" altLang="zh-TW" dirty="0">
                <a:latin typeface="Times New Roman" panose="02020603050405020304" pitchFamily="18" charset="0"/>
                <a:cs typeface="Times New Roman" panose="02020603050405020304" pitchFamily="18" charset="0"/>
              </a:rPr>
              <a:t>www.iosrjournals.org</a:t>
            </a:r>
          </a:p>
        </p:txBody>
      </p:sp>
    </p:spTree>
    <p:extLst>
      <p:ext uri="{BB962C8B-B14F-4D97-AF65-F5344CB8AC3E}">
        <p14:creationId xmlns:p14="http://schemas.microsoft.com/office/powerpoint/2010/main" val="2055691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49053-749C-7F01-A96A-872EFC9840E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0ABD905-C42B-9525-CE87-04F8264DC79D}"/>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A7DE233E-6638-5486-6B37-895C7E15850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0A74D315-0565-D554-8971-F9D5998C1661}"/>
              </a:ext>
            </a:extLst>
          </p:cNvPr>
          <p:cNvSpPr>
            <a:spLocks noGrp="1"/>
          </p:cNvSpPr>
          <p:nvPr>
            <p:ph type="sldNum" sz="quarter" idx="12"/>
          </p:nvPr>
        </p:nvSpPr>
        <p:spPr/>
        <p:txBody>
          <a:bodyPr/>
          <a:lstStyle/>
          <a:p>
            <a:fld id="{8539F7DE-D043-4C1B-A99A-5AD622BBCAEB}" type="slidenum">
              <a:rPr lang="zh-TW" altLang="en-US" smtClean="0"/>
              <a:t>59</a:t>
            </a:fld>
            <a:endParaRPr lang="zh-TW" altLang="en-US"/>
          </a:p>
        </p:txBody>
      </p:sp>
      <p:sp>
        <p:nvSpPr>
          <p:cNvPr id="2" name="文字方塊 1">
            <a:extLst>
              <a:ext uri="{FF2B5EF4-FFF2-40B4-BE49-F238E27FC236}">
                <a16:creationId xmlns:a16="http://schemas.microsoft.com/office/drawing/2014/main" id="{DDE97F80-5DE1-DCDC-0CB2-8AF9F5245F05}"/>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ABSTRACT </a:t>
            </a:r>
          </a:p>
        </p:txBody>
      </p:sp>
      <p:sp>
        <p:nvSpPr>
          <p:cNvPr id="10" name="文字方塊 9">
            <a:extLst>
              <a:ext uri="{FF2B5EF4-FFF2-40B4-BE49-F238E27FC236}">
                <a16:creationId xmlns:a16="http://schemas.microsoft.com/office/drawing/2014/main" id="{D43892FE-4259-CCF3-2EA0-AE0A49E807C7}"/>
              </a:ext>
            </a:extLst>
          </p:cNvPr>
          <p:cNvSpPr txBox="1"/>
          <p:nvPr/>
        </p:nvSpPr>
        <p:spPr>
          <a:xfrm>
            <a:off x="356870" y="1877954"/>
            <a:ext cx="11478260" cy="3477875"/>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The proposed design supports a generic, robust and configurable Viterbi decoder with </a:t>
            </a:r>
            <a:r>
              <a:rPr lang="en-US" altLang="zh-TW" sz="2000" b="1" dirty="0">
                <a:solidFill>
                  <a:srgbClr val="FF0000"/>
                </a:solidFill>
                <a:latin typeface="Times New Roman" panose="02020603050405020304" pitchFamily="18" charset="0"/>
                <a:cs typeface="Times New Roman" panose="02020603050405020304" pitchFamily="18" charset="0"/>
              </a:rPr>
              <a:t>constraint length of 7, code rate of 1/2 and decoding depth of 36 symbols</a:t>
            </a:r>
            <a:r>
              <a:rPr lang="en-US" altLang="zh-TW" sz="2000" dirty="0">
                <a:latin typeface="Times New Roman" panose="02020603050405020304" pitchFamily="18" charset="0"/>
                <a:cs typeface="Times New Roman" panose="02020603050405020304" pitchFamily="18" charset="0"/>
              </a:rPr>
              <a:t>. </a:t>
            </a:r>
          </a:p>
          <a:p>
            <a:pPr indent="457200" algn="just" eaLnBrk="0" hangingPunct="0"/>
            <a:r>
              <a:rPr lang="en-US" altLang="zh-TW" sz="2000" dirty="0">
                <a:latin typeface="Times New Roman" panose="02020603050405020304" pitchFamily="18" charset="0"/>
                <a:cs typeface="Times New Roman" panose="02020603050405020304" pitchFamily="18" charset="0"/>
              </a:rPr>
              <a:t>The Viterbi decoder uses full-parallel structure to improve computational speed for </a:t>
            </a:r>
            <a:r>
              <a:rPr lang="en-US" altLang="zh-TW" sz="2000" b="1" dirty="0">
                <a:solidFill>
                  <a:srgbClr val="FF0000"/>
                </a:solidFill>
                <a:latin typeface="Times New Roman" panose="02020603050405020304" pitchFamily="18" charset="0"/>
                <a:cs typeface="Times New Roman" panose="02020603050405020304" pitchFamily="18" charset="0"/>
              </a:rPr>
              <a:t>the add-compare-select (ACS) modules</a:t>
            </a:r>
            <a:r>
              <a:rPr lang="en-US" altLang="zh-TW" sz="2000" dirty="0">
                <a:latin typeface="Times New Roman" panose="02020603050405020304" pitchFamily="18" charset="0"/>
                <a:cs typeface="Times New Roman" panose="02020603050405020304" pitchFamily="18" charset="0"/>
              </a:rPr>
              <a:t>, adopts optimal data storage mechanism to avoid overflow and </a:t>
            </a:r>
            <a:r>
              <a:rPr lang="en-US" altLang="zh-TW" sz="2000" b="1" dirty="0">
                <a:solidFill>
                  <a:srgbClr val="FF0000"/>
                </a:solidFill>
                <a:latin typeface="Times New Roman" panose="02020603050405020304" pitchFamily="18" charset="0"/>
                <a:cs typeface="Times New Roman" panose="02020603050405020304" pitchFamily="18" charset="0"/>
              </a:rPr>
              <a:t>employs three distributed RAM blocks to complete cyclic trace-back</a:t>
            </a:r>
            <a:r>
              <a:rPr lang="en-US" altLang="zh-TW" sz="2000" dirty="0">
                <a:latin typeface="Times New Roman" panose="02020603050405020304" pitchFamily="18" charset="0"/>
                <a:cs typeface="Times New Roman" panose="02020603050405020304" pitchFamily="18" charset="0"/>
              </a:rPr>
              <a:t>. It includes the core parts, for example, the state path measure computation, the preservation and transfer of the survivor path and trace-back decoding, etc. Compared to the general Viterbi decoder, this design can effectively decrease the 10% of chip logic elements, reduce 5% of power consumption, and increase the encoder and decoder working performance in the hardware implementation. Lastly, relevant simulation results using Verilog HDL language are verified based on a </a:t>
            </a:r>
            <a:r>
              <a:rPr lang="en-US" altLang="zh-TW" sz="2000" dirty="0" err="1">
                <a:latin typeface="Times New Roman" panose="02020603050405020304" pitchFamily="18" charset="0"/>
                <a:cs typeface="Times New Roman" panose="02020603050405020304" pitchFamily="18" charset="0"/>
              </a:rPr>
              <a:t>Xinlinx</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Virtex</a:t>
            </a:r>
            <a:r>
              <a:rPr lang="en-US" altLang="zh-TW" sz="2000" dirty="0">
                <a:latin typeface="Times New Roman" panose="02020603050405020304" pitchFamily="18" charset="0"/>
                <a:cs typeface="Times New Roman" panose="02020603050405020304" pitchFamily="18" charset="0"/>
              </a:rPr>
              <a:t>-II FPGA by ISE 7.1i. It is shown that the Viterbi decoder is capable of decoding (2, 1, 7) convolutional codes accurately with a throughput of </a:t>
            </a:r>
            <a:r>
              <a:rPr lang="en-US" altLang="zh-TW" sz="2000" b="1" dirty="0">
                <a:solidFill>
                  <a:srgbClr val="FF0000"/>
                </a:solidFill>
                <a:latin typeface="Times New Roman" panose="02020603050405020304" pitchFamily="18" charset="0"/>
                <a:cs typeface="Times New Roman" panose="02020603050405020304" pitchFamily="18" charset="0"/>
              </a:rPr>
              <a:t>80 Mbps</a:t>
            </a:r>
            <a:r>
              <a:rPr lang="en-US" altLang="zh-TW"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274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631AD-6D8D-3B0F-FD1E-7B5F9058325D}"/>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472E5207-98AB-72FC-B159-281B43C863A6}"/>
              </a:ext>
            </a:extLst>
          </p:cNvPr>
          <p:cNvPicPr>
            <a:picLocks noChangeAspect="1"/>
          </p:cNvPicPr>
          <p:nvPr/>
        </p:nvPicPr>
        <p:blipFill>
          <a:blip r:embed="rId2"/>
          <a:stretch>
            <a:fillRect/>
          </a:stretch>
        </p:blipFill>
        <p:spPr>
          <a:xfrm>
            <a:off x="1415740" y="1613072"/>
            <a:ext cx="8113670" cy="5252405"/>
          </a:xfrm>
          <a:prstGeom prst="rect">
            <a:avLst/>
          </a:prstGeom>
        </p:spPr>
      </p:pic>
      <p:pic>
        <p:nvPicPr>
          <p:cNvPr id="4" name="圖片 3">
            <a:extLst>
              <a:ext uri="{FF2B5EF4-FFF2-40B4-BE49-F238E27FC236}">
                <a16:creationId xmlns:a16="http://schemas.microsoft.com/office/drawing/2014/main" id="{B9DF4569-3C8D-C684-D525-C0AE42811BE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BD3DBAD-4351-1576-D5E4-6AAD4FD3B01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AF152A6-8768-3F46-A0F5-CF9B588FF919}"/>
              </a:ext>
            </a:extLst>
          </p:cNvPr>
          <p:cNvSpPr txBox="1"/>
          <p:nvPr/>
        </p:nvSpPr>
        <p:spPr>
          <a:xfrm>
            <a:off x="172278" y="1054141"/>
            <a:ext cx="2569934" cy="461665"/>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Angle Modulation</a:t>
            </a:r>
          </a:p>
        </p:txBody>
      </p:sp>
      <p:sp>
        <p:nvSpPr>
          <p:cNvPr id="19" name="文字方塊 18">
            <a:extLst>
              <a:ext uri="{FF2B5EF4-FFF2-40B4-BE49-F238E27FC236}">
                <a16:creationId xmlns:a16="http://schemas.microsoft.com/office/drawing/2014/main" id="{884C5BEB-0DF0-B21D-8F23-D5565F0A0C83}"/>
              </a:ext>
            </a:extLst>
          </p:cNvPr>
          <p:cNvSpPr txBox="1"/>
          <p:nvPr/>
        </p:nvSpPr>
        <p:spPr>
          <a:xfrm>
            <a:off x="380676" y="1416761"/>
            <a:ext cx="1449436"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6963E726-DD46-52A4-0C7A-EAC1E3023A46}"/>
                  </a:ext>
                </a:extLst>
              </p:cNvPr>
              <p:cNvSpPr txBox="1"/>
              <p:nvPr/>
            </p:nvSpPr>
            <p:spPr>
              <a:xfrm>
                <a:off x="3144078" y="919867"/>
                <a:ext cx="4291496"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𝑷𝑴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𝒑</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2" name="文字方塊 1">
                <a:extLst>
                  <a:ext uri="{FF2B5EF4-FFF2-40B4-BE49-F238E27FC236}">
                    <a16:creationId xmlns:a16="http://schemas.microsoft.com/office/drawing/2014/main" id="{6963E726-DD46-52A4-0C7A-EAC1E3023A46}"/>
                  </a:ext>
                </a:extLst>
              </p:cNvPr>
              <p:cNvSpPr txBox="1">
                <a:spLocks noRot="1" noChangeAspect="1" noMove="1" noResize="1" noEditPoints="1" noAdjustHandles="1" noChangeArrowheads="1" noChangeShapeType="1" noTextEdit="1"/>
              </p:cNvSpPr>
              <p:nvPr/>
            </p:nvSpPr>
            <p:spPr>
              <a:xfrm>
                <a:off x="3144078" y="919867"/>
                <a:ext cx="4291496" cy="427618"/>
              </a:xfrm>
              <a:prstGeom prst="rect">
                <a:avLst/>
              </a:prstGeom>
              <a:blipFill>
                <a:blip r:embed="rId4"/>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99028E4B-E75D-1F54-8FE5-B532A828EF8E}"/>
                  </a:ext>
                </a:extLst>
              </p:cNvPr>
              <p:cNvSpPr txBox="1"/>
              <p:nvPr/>
            </p:nvSpPr>
            <p:spPr>
              <a:xfrm>
                <a:off x="7435574" y="957463"/>
                <a:ext cx="4467241" cy="671018"/>
              </a:xfrm>
              <a:prstGeom prst="rect">
                <a:avLst/>
              </a:prstGeom>
              <a:noFill/>
            </p:spPr>
            <p:txBody>
              <a:bodyPr wrap="square" rtlCol="0">
                <a:spAutoFit/>
              </a:bodyPr>
              <a:lstStyle/>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p</m:t>
                        </m:r>
                      </m:sub>
                    </m:sSub>
                  </m:oMath>
                </a14:m>
                <a:r>
                  <a:rPr lang="zh-TW" altLang="en-US" dirty="0">
                    <a:latin typeface="The Serif Hand Black" panose="03070902030502020204" pitchFamily="66" charset="0"/>
                    <a:ea typeface="標楷體" panose="03000509000000000000" pitchFamily="65" charset="-12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phase decorrelation constant</a:t>
                </a:r>
              </a:p>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f</m:t>
                        </m:r>
                      </m:sub>
                    </m:sSub>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Frequency Deviation constant</a:t>
                </a:r>
                <a:endParaRPr lang="zh-TW" altLang="en-US" dirty="0">
                  <a:latin typeface="The Serif Hand Black" panose="03070902030502020204" pitchFamily="66" charset="0"/>
                  <a:ea typeface="標楷體" panose="03000509000000000000" pitchFamily="65" charset="-120"/>
                </a:endParaRPr>
              </a:p>
            </p:txBody>
          </p:sp>
        </mc:Choice>
        <mc:Fallback xmlns="">
          <p:sp>
            <p:nvSpPr>
              <p:cNvPr id="3" name="文字方塊 2">
                <a:extLst>
                  <a:ext uri="{FF2B5EF4-FFF2-40B4-BE49-F238E27FC236}">
                    <a16:creationId xmlns:a16="http://schemas.microsoft.com/office/drawing/2014/main" id="{99028E4B-E75D-1F54-8FE5-B532A828EF8E}"/>
                  </a:ext>
                </a:extLst>
              </p:cNvPr>
              <p:cNvSpPr txBox="1">
                <a:spLocks noRot="1" noChangeAspect="1" noMove="1" noResize="1" noEditPoints="1" noAdjustHandles="1" noChangeArrowheads="1" noChangeShapeType="1" noTextEdit="1"/>
              </p:cNvSpPr>
              <p:nvPr/>
            </p:nvSpPr>
            <p:spPr>
              <a:xfrm>
                <a:off x="7435574" y="957463"/>
                <a:ext cx="4467241" cy="671018"/>
              </a:xfrm>
              <a:prstGeom prst="rect">
                <a:avLst/>
              </a:prstGeom>
              <a:blipFill>
                <a:blip r:embed="rId5"/>
                <a:stretch>
                  <a:fillRect t="-4545" b="-1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48398E3-04BF-4053-E272-4EA54904AA47}"/>
                  </a:ext>
                </a:extLst>
              </p:cNvPr>
              <p:cNvSpPr txBox="1"/>
              <p:nvPr/>
            </p:nvSpPr>
            <p:spPr>
              <a:xfrm>
                <a:off x="3144078" y="1223465"/>
                <a:ext cx="4161652" cy="429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𝑭𝑴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𝒇</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6" name="文字方塊 5">
                <a:extLst>
                  <a:ext uri="{FF2B5EF4-FFF2-40B4-BE49-F238E27FC236}">
                    <a16:creationId xmlns:a16="http://schemas.microsoft.com/office/drawing/2014/main" id="{048398E3-04BF-4053-E272-4EA54904AA47}"/>
                  </a:ext>
                </a:extLst>
              </p:cNvPr>
              <p:cNvSpPr txBox="1">
                <a:spLocks noRot="1" noChangeAspect="1" noMove="1" noResize="1" noEditPoints="1" noAdjustHandles="1" noChangeArrowheads="1" noChangeShapeType="1" noTextEdit="1"/>
              </p:cNvSpPr>
              <p:nvPr/>
            </p:nvSpPr>
            <p:spPr>
              <a:xfrm>
                <a:off x="3144078" y="1223465"/>
                <a:ext cx="4161652" cy="429220"/>
              </a:xfrm>
              <a:prstGeom prst="rect">
                <a:avLst/>
              </a:prstGeom>
              <a:blipFill>
                <a:blip r:embed="rId6"/>
                <a:stretch>
                  <a:fillRect b="-11429"/>
                </a:stretch>
              </a:blipFill>
            </p:spPr>
            <p:txBody>
              <a:bodyPr/>
              <a:lstStyle/>
              <a:p>
                <a:r>
                  <a:rPr lang="zh-TW" altLang="en-US">
                    <a:noFill/>
                  </a:rPr>
                  <a:t> </a:t>
                </a:r>
              </a:p>
            </p:txBody>
          </p:sp>
        </mc:Fallback>
      </mc:AlternateContent>
      <p:sp>
        <p:nvSpPr>
          <p:cNvPr id="8" name="橢圓 7">
            <a:extLst>
              <a:ext uri="{FF2B5EF4-FFF2-40B4-BE49-F238E27FC236}">
                <a16:creationId xmlns:a16="http://schemas.microsoft.com/office/drawing/2014/main" id="{1FF70BFD-BC02-37FD-4F22-D1DEDBE58796}"/>
              </a:ext>
            </a:extLst>
          </p:cNvPr>
          <p:cNvSpPr/>
          <p:nvPr/>
        </p:nvSpPr>
        <p:spPr>
          <a:xfrm>
            <a:off x="3928165" y="1613072"/>
            <a:ext cx="1361661" cy="12469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DCDD981-2E2A-2C80-D7B5-A832FF5FD1DA}"/>
              </a:ext>
            </a:extLst>
          </p:cNvPr>
          <p:cNvSpPr/>
          <p:nvPr/>
        </p:nvSpPr>
        <p:spPr>
          <a:xfrm>
            <a:off x="3928165" y="2947670"/>
            <a:ext cx="1361661" cy="12469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8903F3B0-7CE4-C09C-F8EB-B2F58314A99E}"/>
              </a:ext>
            </a:extLst>
          </p:cNvPr>
          <p:cNvSpPr/>
          <p:nvPr/>
        </p:nvSpPr>
        <p:spPr>
          <a:xfrm>
            <a:off x="3954904" y="4272090"/>
            <a:ext cx="1361661" cy="12469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7CB56ACC-DE4B-C0F8-A1ED-E790D5536793}"/>
              </a:ext>
            </a:extLst>
          </p:cNvPr>
          <p:cNvCxnSpPr>
            <a:endCxn id="8" idx="6"/>
          </p:cNvCxnSpPr>
          <p:nvPr/>
        </p:nvCxnSpPr>
        <p:spPr>
          <a:xfrm flipH="1">
            <a:off x="5289826" y="1552774"/>
            <a:ext cx="514626" cy="6837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BE47AA8-5B1F-A78C-8271-82682FC6D02D}"/>
              </a:ext>
            </a:extLst>
          </p:cNvPr>
          <p:cNvCxnSpPr>
            <a:cxnSpLocks/>
            <a:endCxn id="9" idx="6"/>
          </p:cNvCxnSpPr>
          <p:nvPr/>
        </p:nvCxnSpPr>
        <p:spPr>
          <a:xfrm flipH="1">
            <a:off x="5289826" y="1613072"/>
            <a:ext cx="1076569" cy="19580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手繪多邊形: 圖案 25">
            <a:extLst>
              <a:ext uri="{FF2B5EF4-FFF2-40B4-BE49-F238E27FC236}">
                <a16:creationId xmlns:a16="http://schemas.microsoft.com/office/drawing/2014/main" id="{886FF106-E93E-EA27-8218-5BC6F905E0DF}"/>
              </a:ext>
            </a:extLst>
          </p:cNvPr>
          <p:cNvSpPr/>
          <p:nvPr/>
        </p:nvSpPr>
        <p:spPr>
          <a:xfrm>
            <a:off x="3392068" y="1570383"/>
            <a:ext cx="593523" cy="3269974"/>
          </a:xfrm>
          <a:custGeom>
            <a:avLst/>
            <a:gdLst>
              <a:gd name="connsiteX0" fmla="*/ 593523 w 593523"/>
              <a:gd name="connsiteY0" fmla="*/ 0 h 3269974"/>
              <a:gd name="connsiteX1" fmla="*/ 46871 w 593523"/>
              <a:gd name="connsiteY1" fmla="*/ 1053547 h 3269974"/>
              <a:gd name="connsiteX2" fmla="*/ 86628 w 593523"/>
              <a:gd name="connsiteY2" fmla="*/ 2822713 h 3269974"/>
              <a:gd name="connsiteX3" fmla="*/ 553767 w 593523"/>
              <a:gd name="connsiteY3" fmla="*/ 3269974 h 3269974"/>
            </a:gdLst>
            <a:ahLst/>
            <a:cxnLst>
              <a:cxn ang="0">
                <a:pos x="connsiteX0" y="connsiteY0"/>
              </a:cxn>
              <a:cxn ang="0">
                <a:pos x="connsiteX1" y="connsiteY1"/>
              </a:cxn>
              <a:cxn ang="0">
                <a:pos x="connsiteX2" y="connsiteY2"/>
              </a:cxn>
              <a:cxn ang="0">
                <a:pos x="connsiteX3" y="connsiteY3"/>
              </a:cxn>
            </a:cxnLst>
            <a:rect l="l" t="t" r="r" b="b"/>
            <a:pathLst>
              <a:path w="593523" h="3269974">
                <a:moveTo>
                  <a:pt x="593523" y="0"/>
                </a:moveTo>
                <a:cubicBezTo>
                  <a:pt x="362438" y="291547"/>
                  <a:pt x="131353" y="583095"/>
                  <a:pt x="46871" y="1053547"/>
                </a:cubicBezTo>
                <a:cubicBezTo>
                  <a:pt x="-37611" y="1523999"/>
                  <a:pt x="2145" y="2453309"/>
                  <a:pt x="86628" y="2822713"/>
                </a:cubicBezTo>
                <a:cubicBezTo>
                  <a:pt x="171111" y="3192118"/>
                  <a:pt x="457689" y="3231874"/>
                  <a:pt x="553767" y="3269974"/>
                </a:cubicBezTo>
              </a:path>
            </a:pathLst>
          </a:custGeom>
          <a:noFill/>
          <a:ln w="190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26A12FF-E1B7-E6B3-B067-7A6C74063E92}"/>
              </a:ext>
            </a:extLst>
          </p:cNvPr>
          <p:cNvSpPr/>
          <p:nvPr/>
        </p:nvSpPr>
        <p:spPr>
          <a:xfrm>
            <a:off x="5486401" y="2103120"/>
            <a:ext cx="225552" cy="241412"/>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CF59072C-BB2B-810D-7041-11BF4BE553D3}"/>
              </a:ext>
            </a:extLst>
          </p:cNvPr>
          <p:cNvSpPr/>
          <p:nvPr/>
        </p:nvSpPr>
        <p:spPr>
          <a:xfrm>
            <a:off x="5438090" y="3191816"/>
            <a:ext cx="780040" cy="758641"/>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90FC365D-34DE-8BAE-90FA-00C03438EE3E}"/>
              </a:ext>
            </a:extLst>
          </p:cNvPr>
          <p:cNvSpPr/>
          <p:nvPr/>
        </p:nvSpPr>
        <p:spPr>
          <a:xfrm>
            <a:off x="5460593" y="4532097"/>
            <a:ext cx="780040" cy="758641"/>
          </a:xfrm>
          <a:prstGeom prst="ellipse">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5C32C059-7C69-6EC4-1CE6-7A7570924C44}"/>
              </a:ext>
            </a:extLst>
          </p:cNvPr>
          <p:cNvCxnSpPr>
            <a:stCxn id="27" idx="4"/>
            <a:endCxn id="28" idx="0"/>
          </p:cNvCxnSpPr>
          <p:nvPr/>
        </p:nvCxnSpPr>
        <p:spPr>
          <a:xfrm>
            <a:off x="5599177" y="2344532"/>
            <a:ext cx="228933" cy="8472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1CEED2A3-4FEA-BEE6-E358-4BEFCB7EC5CB}"/>
              </a:ext>
            </a:extLst>
          </p:cNvPr>
          <p:cNvCxnSpPr>
            <a:cxnSpLocks/>
            <a:stCxn id="28" idx="4"/>
            <a:endCxn id="30" idx="0"/>
          </p:cNvCxnSpPr>
          <p:nvPr/>
        </p:nvCxnSpPr>
        <p:spPr>
          <a:xfrm>
            <a:off x="5828110" y="3950457"/>
            <a:ext cx="22503" cy="5816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C8BD55D-5086-E071-0A34-27C7AF69B128}"/>
              </a:ext>
            </a:extLst>
          </p:cNvPr>
          <p:cNvSpPr txBox="1"/>
          <p:nvPr/>
        </p:nvSpPr>
        <p:spPr>
          <a:xfrm>
            <a:off x="9555676" y="2209006"/>
            <a:ext cx="2555937" cy="2677656"/>
          </a:xfrm>
          <a:prstGeom prst="rect">
            <a:avLst/>
          </a:prstGeom>
          <a:noFill/>
        </p:spPr>
        <p:txBody>
          <a:bodyPr wrap="square" rtlCol="0">
            <a:spAutoFit/>
          </a:bodyPr>
          <a:lstStyle/>
          <a:p>
            <a:pPr indent="457200" algn="just" eaLnBrk="0" hangingPunct="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紅色部分可以看到如果訊號越強則調變過後的</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FM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訊號則越密，藍色部分是</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的話調變後</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訊號會跟載波一致</a:t>
            </a:r>
          </a:p>
        </p:txBody>
      </p:sp>
      <p:sp>
        <p:nvSpPr>
          <p:cNvPr id="37" name="文字方塊 36">
            <a:extLst>
              <a:ext uri="{FF2B5EF4-FFF2-40B4-BE49-F238E27FC236}">
                <a16:creationId xmlns:a16="http://schemas.microsoft.com/office/drawing/2014/main" id="{9D1C723B-779C-137B-02CB-3CE414D9C7EA}"/>
              </a:ext>
            </a:extLst>
          </p:cNvPr>
          <p:cNvSpPr txBox="1"/>
          <p:nvPr/>
        </p:nvSpPr>
        <p:spPr>
          <a:xfrm>
            <a:off x="833524" y="4684425"/>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FM</a:t>
            </a:r>
            <a:endParaRPr lang="zh-TW" altLang="en-US" b="1" dirty="0">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9E4F0519-3DCA-84EF-3778-F4B5E57D88B9}"/>
              </a:ext>
            </a:extLst>
          </p:cNvPr>
          <p:cNvSpPr txBox="1"/>
          <p:nvPr/>
        </p:nvSpPr>
        <p:spPr>
          <a:xfrm>
            <a:off x="833523" y="6039036"/>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PM</a:t>
            </a:r>
            <a:endParaRPr lang="zh-TW" altLang="en-US" b="1" dirty="0">
              <a:latin typeface="Times New Roman" panose="02020603050405020304" pitchFamily="18" charset="0"/>
              <a:cs typeface="Times New Roman" panose="02020603050405020304" pitchFamily="18" charset="0"/>
            </a:endParaRPr>
          </a:p>
        </p:txBody>
      </p:sp>
      <p:sp>
        <p:nvSpPr>
          <p:cNvPr id="41" name="投影片編號版面配置區 40">
            <a:extLst>
              <a:ext uri="{FF2B5EF4-FFF2-40B4-BE49-F238E27FC236}">
                <a16:creationId xmlns:a16="http://schemas.microsoft.com/office/drawing/2014/main" id="{833079C9-ECA2-BB8D-C7E8-0DF90067E650}"/>
              </a:ext>
            </a:extLst>
          </p:cNvPr>
          <p:cNvSpPr>
            <a:spLocks noGrp="1"/>
          </p:cNvSpPr>
          <p:nvPr>
            <p:ph type="sldNum" sz="quarter" idx="12"/>
          </p:nvPr>
        </p:nvSpPr>
        <p:spPr/>
        <p:txBody>
          <a:bodyPr/>
          <a:lstStyle/>
          <a:p>
            <a:fld id="{8539F7DE-D043-4C1B-A99A-5AD622BBCAEB}" type="slidenum">
              <a:rPr lang="zh-TW" altLang="en-US" smtClean="0"/>
              <a:t>6</a:t>
            </a:fld>
            <a:endParaRPr lang="zh-TW" altLang="en-US"/>
          </a:p>
        </p:txBody>
      </p:sp>
    </p:spTree>
    <p:extLst>
      <p:ext uri="{BB962C8B-B14F-4D97-AF65-F5344CB8AC3E}">
        <p14:creationId xmlns:p14="http://schemas.microsoft.com/office/powerpoint/2010/main" val="2870820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86A5-189A-832D-9703-6B2B7341284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90AE8BF-410F-1129-5B6C-0537173F974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7207760-29F4-6EBB-6B2C-3D131770CCD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5BDE3638-2F0F-D1FC-5F87-B4ABF67E86D2}"/>
              </a:ext>
            </a:extLst>
          </p:cNvPr>
          <p:cNvSpPr>
            <a:spLocks noGrp="1"/>
          </p:cNvSpPr>
          <p:nvPr>
            <p:ph type="sldNum" sz="quarter" idx="12"/>
          </p:nvPr>
        </p:nvSpPr>
        <p:spPr/>
        <p:txBody>
          <a:bodyPr/>
          <a:lstStyle/>
          <a:p>
            <a:fld id="{8539F7DE-D043-4C1B-A99A-5AD622BBCAEB}" type="slidenum">
              <a:rPr lang="zh-TW" altLang="en-US" smtClean="0"/>
              <a:t>60</a:t>
            </a:fld>
            <a:endParaRPr lang="zh-TW" altLang="en-US"/>
          </a:p>
        </p:txBody>
      </p:sp>
      <p:sp>
        <p:nvSpPr>
          <p:cNvPr id="2" name="文字方塊 1">
            <a:extLst>
              <a:ext uri="{FF2B5EF4-FFF2-40B4-BE49-F238E27FC236}">
                <a16:creationId xmlns:a16="http://schemas.microsoft.com/office/drawing/2014/main" id="{3197A632-6100-D07C-342A-65F27C4868CC}"/>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Convolutional Encoder Analysis and Architecture</a:t>
            </a:r>
          </a:p>
        </p:txBody>
      </p:sp>
      <p:pic>
        <p:nvPicPr>
          <p:cNvPr id="6" name="圖片 5">
            <a:extLst>
              <a:ext uri="{FF2B5EF4-FFF2-40B4-BE49-F238E27FC236}">
                <a16:creationId xmlns:a16="http://schemas.microsoft.com/office/drawing/2014/main" id="{D982C4C9-FBA8-5E79-80C2-0EFC6B05F29A}"/>
              </a:ext>
            </a:extLst>
          </p:cNvPr>
          <p:cNvPicPr>
            <a:picLocks noChangeAspect="1"/>
          </p:cNvPicPr>
          <p:nvPr/>
        </p:nvPicPr>
        <p:blipFill>
          <a:blip r:embed="rId4"/>
          <a:stretch>
            <a:fillRect/>
          </a:stretch>
        </p:blipFill>
        <p:spPr>
          <a:xfrm>
            <a:off x="291503" y="1865588"/>
            <a:ext cx="11608994" cy="4321764"/>
          </a:xfrm>
          <a:prstGeom prst="rect">
            <a:avLst/>
          </a:prstGeom>
        </p:spPr>
      </p:pic>
    </p:spTree>
    <p:extLst>
      <p:ext uri="{BB962C8B-B14F-4D97-AF65-F5344CB8AC3E}">
        <p14:creationId xmlns:p14="http://schemas.microsoft.com/office/powerpoint/2010/main" val="1018563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A446A-C1B2-41BC-D093-878C2E440F8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3E39D0E-80EB-B86A-05BD-110D68AF8A0A}"/>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9F02685-7DF2-B3AA-24E3-EA12E8E3699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2DCE30A2-3289-DB03-B129-FA91B5D07EFC}"/>
              </a:ext>
            </a:extLst>
          </p:cNvPr>
          <p:cNvSpPr>
            <a:spLocks noGrp="1"/>
          </p:cNvSpPr>
          <p:nvPr>
            <p:ph type="sldNum" sz="quarter" idx="12"/>
          </p:nvPr>
        </p:nvSpPr>
        <p:spPr/>
        <p:txBody>
          <a:bodyPr/>
          <a:lstStyle/>
          <a:p>
            <a:fld id="{8539F7DE-D043-4C1B-A99A-5AD622BBCAEB}" type="slidenum">
              <a:rPr lang="zh-TW" altLang="en-US" smtClean="0"/>
              <a:t>61</a:t>
            </a:fld>
            <a:endParaRPr lang="zh-TW" altLang="en-US"/>
          </a:p>
        </p:txBody>
      </p:sp>
      <p:sp>
        <p:nvSpPr>
          <p:cNvPr id="2" name="文字方塊 1">
            <a:extLst>
              <a:ext uri="{FF2B5EF4-FFF2-40B4-BE49-F238E27FC236}">
                <a16:creationId xmlns:a16="http://schemas.microsoft.com/office/drawing/2014/main" id="{0F936C0C-BD84-94CF-08D0-5C5637A27E17}"/>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The Architecture of the Viterbi Decoder</a:t>
            </a:r>
          </a:p>
        </p:txBody>
      </p:sp>
      <p:sp>
        <p:nvSpPr>
          <p:cNvPr id="7" name="文字方塊 6">
            <a:extLst>
              <a:ext uri="{FF2B5EF4-FFF2-40B4-BE49-F238E27FC236}">
                <a16:creationId xmlns:a16="http://schemas.microsoft.com/office/drawing/2014/main" id="{9A3F7076-679F-4B9F-481F-B0DD23E9EA9D}"/>
              </a:ext>
            </a:extLst>
          </p:cNvPr>
          <p:cNvSpPr txBox="1"/>
          <p:nvPr/>
        </p:nvSpPr>
        <p:spPr>
          <a:xfrm>
            <a:off x="456235" y="1737669"/>
            <a:ext cx="11279530" cy="4154984"/>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In this paper, </a:t>
            </a:r>
            <a:r>
              <a:rPr lang="en-US" altLang="zh-TW" sz="2400" b="1" dirty="0">
                <a:solidFill>
                  <a:srgbClr val="FF0000"/>
                </a:solidFill>
                <a:latin typeface="Times New Roman" panose="02020603050405020304" pitchFamily="18" charset="0"/>
                <a:cs typeface="Times New Roman" panose="02020603050405020304" pitchFamily="18" charset="0"/>
              </a:rPr>
              <a:t>hamming distance computation module</a:t>
            </a: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b="1" dirty="0">
                <a:solidFill>
                  <a:srgbClr val="FF0000"/>
                </a:solidFill>
                <a:latin typeface="Times New Roman" panose="02020603050405020304" pitchFamily="18" charset="0"/>
                <a:cs typeface="Times New Roman" panose="02020603050405020304" pitchFamily="18" charset="0"/>
              </a:rPr>
              <a:t>ACS module</a:t>
            </a: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b="1" dirty="0">
                <a:solidFill>
                  <a:srgbClr val="FF0000"/>
                </a:solidFill>
                <a:latin typeface="Times New Roman" panose="02020603050405020304" pitchFamily="18" charset="0"/>
                <a:cs typeface="Times New Roman" panose="02020603050405020304" pitchFamily="18" charset="0"/>
              </a:rPr>
              <a:t>survivor path storage and management module</a:t>
            </a: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b="1" dirty="0">
                <a:solidFill>
                  <a:srgbClr val="FF0000"/>
                </a:solidFill>
                <a:latin typeface="Times New Roman" panose="02020603050405020304" pitchFamily="18" charset="0"/>
                <a:cs typeface="Times New Roman" panose="02020603050405020304" pitchFamily="18" charset="0"/>
              </a:rPr>
              <a:t>trace-back module</a:t>
            </a: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b="1" dirty="0">
                <a:solidFill>
                  <a:srgbClr val="FF0000"/>
                </a:solidFill>
                <a:latin typeface="Times New Roman" panose="02020603050405020304" pitchFamily="18" charset="0"/>
                <a:cs typeface="Times New Roman" panose="02020603050405020304" pitchFamily="18" charset="0"/>
              </a:rPr>
              <a:t>timing controller module </a:t>
            </a:r>
            <a:r>
              <a:rPr lang="en-US" altLang="zh-TW" sz="2400" dirty="0">
                <a:solidFill>
                  <a:srgbClr val="FF0000"/>
                </a:solidFill>
                <a:latin typeface="Times New Roman" panose="02020603050405020304" pitchFamily="18" charset="0"/>
                <a:cs typeface="Times New Roman" panose="02020603050405020304" pitchFamily="18" charset="0"/>
              </a:rPr>
              <a:t>and </a:t>
            </a:r>
            <a:r>
              <a:rPr lang="en-US" altLang="zh-TW" sz="2400" b="1" dirty="0">
                <a:solidFill>
                  <a:srgbClr val="FF0000"/>
                </a:solidFill>
                <a:latin typeface="Times New Roman" panose="02020603050405020304" pitchFamily="18" charset="0"/>
                <a:cs typeface="Times New Roman" panose="02020603050405020304" pitchFamily="18" charset="0"/>
              </a:rPr>
              <a:t>minimum value choice module </a:t>
            </a:r>
            <a:r>
              <a:rPr lang="en-US" altLang="zh-TW" sz="2400" dirty="0">
                <a:latin typeface="Times New Roman" panose="02020603050405020304" pitchFamily="18" charset="0"/>
                <a:cs typeface="Times New Roman" panose="02020603050405020304" pitchFamily="18" charset="0"/>
              </a:rPr>
              <a:t>are included for the Viterbi decoder. </a:t>
            </a:r>
          </a:p>
          <a:p>
            <a:pPr indent="457200" algn="just" eaLnBrk="0" hangingPunct="0"/>
            <a:r>
              <a:rPr lang="en-US" altLang="zh-TW" sz="2400" dirty="0">
                <a:latin typeface="Times New Roman" panose="02020603050405020304" pitchFamily="18" charset="0"/>
                <a:cs typeface="Times New Roman" panose="02020603050405020304" pitchFamily="18" charset="0"/>
              </a:rPr>
              <a:t>However, there are </a:t>
            </a:r>
            <a:r>
              <a:rPr lang="en-US" altLang="zh-TW" sz="2400" u="sng" dirty="0">
                <a:latin typeface="Times New Roman" panose="02020603050405020304" pitchFamily="18" charset="0"/>
                <a:cs typeface="Times New Roman" panose="02020603050405020304" pitchFamily="18" charset="0"/>
              </a:rPr>
              <a:t>two remarkable problems before the design</a:t>
            </a:r>
            <a:r>
              <a:rPr lang="en-US" altLang="zh-TW" sz="2400" dirty="0">
                <a:latin typeface="Times New Roman" panose="02020603050405020304" pitchFamily="18" charset="0"/>
                <a:cs typeface="Times New Roman" panose="02020603050405020304" pitchFamily="18" charset="0"/>
              </a:rPr>
              <a:t>. One is the choice of </a:t>
            </a:r>
            <a:r>
              <a:rPr lang="en-US" altLang="zh-TW" sz="2400" b="1" dirty="0">
                <a:solidFill>
                  <a:srgbClr val="FF0000"/>
                </a:solidFill>
                <a:latin typeface="Times New Roman" panose="02020603050405020304" pitchFamily="18" charset="0"/>
                <a:cs typeface="Times New Roman" panose="02020603050405020304" pitchFamily="18" charset="0"/>
              </a:rPr>
              <a:t>decoding depth</a:t>
            </a:r>
            <a:r>
              <a:rPr lang="en-US" altLang="zh-TW" sz="2400" dirty="0">
                <a:latin typeface="Times New Roman" panose="02020603050405020304" pitchFamily="18" charset="0"/>
                <a:cs typeface="Times New Roman" panose="02020603050405020304" pitchFamily="18" charset="0"/>
              </a:rPr>
              <a:t>; the other is the </a:t>
            </a:r>
            <a:r>
              <a:rPr lang="en-US" altLang="zh-TW" sz="2400" b="1" dirty="0">
                <a:solidFill>
                  <a:srgbClr val="FF0000"/>
                </a:solidFill>
                <a:latin typeface="Times New Roman" panose="02020603050405020304" pitchFamily="18" charset="0"/>
                <a:cs typeface="Times New Roman" panose="02020603050405020304" pitchFamily="18" charset="0"/>
              </a:rPr>
              <a:t>survivor path storage</a:t>
            </a:r>
            <a:r>
              <a:rPr lang="en-US" altLang="zh-TW" sz="2400" dirty="0">
                <a:latin typeface="Times New Roman" panose="02020603050405020304" pitchFamily="18" charset="0"/>
                <a:cs typeface="Times New Roman" panose="02020603050405020304" pitchFamily="18" charset="0"/>
              </a:rPr>
              <a:t>. </a:t>
            </a:r>
          </a:p>
          <a:p>
            <a:pPr indent="457200" algn="just" eaLnBrk="0" hangingPunct="0"/>
            <a:r>
              <a:rPr lang="en-US" altLang="zh-TW" sz="2400" dirty="0">
                <a:latin typeface="Times New Roman" panose="02020603050405020304" pitchFamily="18" charset="0"/>
                <a:cs typeface="Times New Roman" panose="02020603050405020304" pitchFamily="18" charset="0"/>
              </a:rPr>
              <a:t>In general, the VA </a:t>
            </a:r>
            <a:r>
              <a:rPr lang="en-US" altLang="zh-TW" sz="2400" b="1" dirty="0">
                <a:latin typeface="Times New Roman" panose="02020603050405020304" pitchFamily="18" charset="0"/>
                <a:cs typeface="Times New Roman" panose="02020603050405020304" pitchFamily="18" charset="0"/>
              </a:rPr>
              <a:t>starts to trace-back until the survivor path is to zero</a:t>
            </a:r>
            <a:r>
              <a:rPr lang="en-US" altLang="zh-TW" sz="2400"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and then finds a best path</a:t>
            </a:r>
            <a:r>
              <a:rPr lang="en-US" altLang="zh-TW" sz="2400" dirty="0">
                <a:latin typeface="Times New Roman" panose="02020603050405020304" pitchFamily="18" charset="0"/>
                <a:cs typeface="Times New Roman" panose="02020603050405020304" pitchFamily="18" charset="0"/>
              </a:rPr>
              <a:t>. But this would not only </a:t>
            </a:r>
            <a:r>
              <a:rPr lang="en-US" altLang="zh-TW" sz="2400" b="1" dirty="0">
                <a:latin typeface="Times New Roman" panose="02020603050405020304" pitchFamily="18" charset="0"/>
                <a:cs typeface="Times New Roman" panose="02020603050405020304" pitchFamily="18" charset="0"/>
              </a:rPr>
              <a:t>increase decoding delay</a:t>
            </a:r>
            <a:r>
              <a:rPr lang="en-US" altLang="zh-TW" sz="2400" dirty="0">
                <a:latin typeface="Times New Roman" panose="02020603050405020304" pitchFamily="18" charset="0"/>
                <a:cs typeface="Times New Roman" panose="02020603050405020304" pitchFamily="18" charset="0"/>
              </a:rPr>
              <a:t>, and will cause the problem of </a:t>
            </a:r>
            <a:r>
              <a:rPr lang="en-US" altLang="zh-TW" sz="2400" b="1" dirty="0">
                <a:latin typeface="Times New Roman" panose="02020603050405020304" pitchFamily="18" charset="0"/>
                <a:cs typeface="Times New Roman" panose="02020603050405020304" pitchFamily="18" charset="0"/>
              </a:rPr>
              <a:t>much bigger storage capacity</a:t>
            </a:r>
            <a:r>
              <a:rPr lang="en-US" altLang="zh-TW" sz="2400" dirty="0">
                <a:latin typeface="Times New Roman" panose="02020603050405020304" pitchFamily="18" charset="0"/>
                <a:cs typeface="Times New Roman" panose="02020603050405020304" pitchFamily="18" charset="0"/>
              </a:rPr>
              <a:t>. Despite the growing decoding depth can improve the decoding accuracy, </a:t>
            </a:r>
            <a:r>
              <a:rPr lang="en-US" altLang="zh-TW" sz="2400" b="1" dirty="0">
                <a:latin typeface="Times New Roman" panose="02020603050405020304" pitchFamily="18" charset="0"/>
                <a:cs typeface="Times New Roman" panose="02020603050405020304" pitchFamily="18" charset="0"/>
              </a:rPr>
              <a:t>according to former experiences the system performance has no significant influence when decoding depth is </a:t>
            </a:r>
            <a:r>
              <a:rPr lang="en-US" altLang="zh-TW" sz="2400" b="1" dirty="0">
                <a:solidFill>
                  <a:srgbClr val="FF0000"/>
                </a:solidFill>
                <a:latin typeface="Times New Roman" panose="02020603050405020304" pitchFamily="18" charset="0"/>
                <a:cs typeface="Times New Roman" panose="02020603050405020304" pitchFamily="18" charset="0"/>
              </a:rPr>
              <a:t>five times as much to 10 times of the registration numbers </a:t>
            </a:r>
            <a:r>
              <a:rPr lang="en-US" altLang="zh-TW" sz="2400" dirty="0">
                <a:latin typeface="Times New Roman" panose="02020603050405020304" pitchFamily="18" charset="0"/>
                <a:cs typeface="Times New Roman" panose="02020603050405020304" pitchFamily="18" charset="0"/>
              </a:rPr>
              <a:t>[9]. </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41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43C87-5893-7BDB-99FF-9D2039DCA37C}"/>
            </a:ext>
          </a:extLst>
        </p:cNvPr>
        <p:cNvGrpSpPr/>
        <p:nvPr/>
      </p:nvGrpSpPr>
      <p:grpSpPr>
        <a:xfrm>
          <a:off x="0" y="0"/>
          <a:ext cx="0" cy="0"/>
          <a:chOff x="0" y="0"/>
          <a:chExt cx="0" cy="0"/>
        </a:xfrm>
      </p:grpSpPr>
      <p:pic>
        <p:nvPicPr>
          <p:cNvPr id="6" name="圖片 5">
            <a:extLst>
              <a:ext uri="{FF2B5EF4-FFF2-40B4-BE49-F238E27FC236}">
                <a16:creationId xmlns:a16="http://schemas.microsoft.com/office/drawing/2014/main" id="{EDDC5645-F326-7485-0E5D-6405A91EF85B}"/>
              </a:ext>
            </a:extLst>
          </p:cNvPr>
          <p:cNvPicPr>
            <a:picLocks noChangeAspect="1"/>
          </p:cNvPicPr>
          <p:nvPr/>
        </p:nvPicPr>
        <p:blipFill>
          <a:blip r:embed="rId3"/>
          <a:stretch>
            <a:fillRect/>
          </a:stretch>
        </p:blipFill>
        <p:spPr>
          <a:xfrm>
            <a:off x="1256624" y="3314205"/>
            <a:ext cx="9678751" cy="3543795"/>
          </a:xfrm>
          <a:prstGeom prst="rect">
            <a:avLst/>
          </a:prstGeom>
        </p:spPr>
      </p:pic>
      <p:pic>
        <p:nvPicPr>
          <p:cNvPr id="4" name="圖片 3">
            <a:extLst>
              <a:ext uri="{FF2B5EF4-FFF2-40B4-BE49-F238E27FC236}">
                <a16:creationId xmlns:a16="http://schemas.microsoft.com/office/drawing/2014/main" id="{158AAFF8-44CC-C1BD-A2DE-216817F92603}"/>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0B9B80C-6E28-C2DE-698A-62562EC2752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D5E781FC-1B35-CF30-F2EC-2FCF1318E3DD}"/>
              </a:ext>
            </a:extLst>
          </p:cNvPr>
          <p:cNvSpPr>
            <a:spLocks noGrp="1"/>
          </p:cNvSpPr>
          <p:nvPr>
            <p:ph type="sldNum" sz="quarter" idx="12"/>
          </p:nvPr>
        </p:nvSpPr>
        <p:spPr/>
        <p:txBody>
          <a:bodyPr/>
          <a:lstStyle/>
          <a:p>
            <a:fld id="{8539F7DE-D043-4C1B-A99A-5AD622BBCAEB}" type="slidenum">
              <a:rPr lang="zh-TW" altLang="en-US" smtClean="0"/>
              <a:t>62</a:t>
            </a:fld>
            <a:endParaRPr lang="zh-TW" altLang="en-US"/>
          </a:p>
        </p:txBody>
      </p:sp>
      <p:sp>
        <p:nvSpPr>
          <p:cNvPr id="2" name="文字方塊 1">
            <a:extLst>
              <a:ext uri="{FF2B5EF4-FFF2-40B4-BE49-F238E27FC236}">
                <a16:creationId xmlns:a16="http://schemas.microsoft.com/office/drawing/2014/main" id="{1B3F6058-BDDC-36DE-2C17-090C2799CD03}"/>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The Architecture of the Viterbi Decoder</a:t>
            </a:r>
          </a:p>
        </p:txBody>
      </p:sp>
      <p:sp>
        <p:nvSpPr>
          <p:cNvPr id="7" name="文字方塊 6">
            <a:extLst>
              <a:ext uri="{FF2B5EF4-FFF2-40B4-BE49-F238E27FC236}">
                <a16:creationId xmlns:a16="http://schemas.microsoft.com/office/drawing/2014/main" id="{7C8E8A08-27DB-2A7C-9A07-530F522EF487}"/>
              </a:ext>
            </a:extLst>
          </p:cNvPr>
          <p:cNvSpPr txBox="1"/>
          <p:nvPr/>
        </p:nvSpPr>
        <p:spPr>
          <a:xfrm>
            <a:off x="456234" y="1426373"/>
            <a:ext cx="11279530" cy="1938992"/>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Based on the 802.11a </a:t>
            </a:r>
            <a:r>
              <a:rPr lang="en-US" altLang="zh-TW" sz="2400" b="1" dirty="0">
                <a:solidFill>
                  <a:srgbClr val="FF0000"/>
                </a:solidFill>
                <a:latin typeface="Times New Roman" panose="02020603050405020304" pitchFamily="18" charset="0"/>
                <a:cs typeface="Times New Roman" panose="02020603050405020304" pitchFamily="18" charset="0"/>
              </a:rPr>
              <a:t>decoding depth is set to thirty six</a:t>
            </a:r>
            <a:r>
              <a:rPr lang="en-US" altLang="zh-TW" sz="2400" dirty="0">
                <a:latin typeface="Times New Roman" panose="02020603050405020304" pitchFamily="18" charset="0"/>
                <a:cs typeface="Times New Roman" panose="02020603050405020304" pitchFamily="18" charset="0"/>
              </a:rPr>
              <a:t>. Convolutional decoder has sixty four states, it needs to store the sixty four survivor paths and keep the corresponding path lengths. Therefore, the capacity of each RAM block should be set to sixty four storage units, the size of each storage unit equals to decoding depth. </a:t>
            </a:r>
          </a:p>
          <a:p>
            <a:pPr indent="457200" algn="just" eaLnBrk="0" hangingPunct="0"/>
            <a:r>
              <a:rPr lang="en-US" altLang="zh-TW" sz="2400" dirty="0">
                <a:latin typeface="Times New Roman" panose="02020603050405020304" pitchFamily="18" charset="0"/>
                <a:cs typeface="Times New Roman" panose="02020603050405020304" pitchFamily="18" charset="0"/>
              </a:rPr>
              <a:t>The whole hardware architecture is shown in Figure 2. </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207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43D11-7C44-7489-89DF-0E47D51FB44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5F5801A-6DD2-044D-8086-546E78C4FAE8}"/>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155EEEF-5930-11CE-A928-91134A3EDD7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36B57EBB-B169-C290-8880-CA80B8CF686A}"/>
              </a:ext>
            </a:extLst>
          </p:cNvPr>
          <p:cNvSpPr>
            <a:spLocks noGrp="1"/>
          </p:cNvSpPr>
          <p:nvPr>
            <p:ph type="sldNum" sz="quarter" idx="12"/>
          </p:nvPr>
        </p:nvSpPr>
        <p:spPr/>
        <p:txBody>
          <a:bodyPr/>
          <a:lstStyle/>
          <a:p>
            <a:fld id="{8539F7DE-D043-4C1B-A99A-5AD622BBCAEB}" type="slidenum">
              <a:rPr lang="zh-TW" altLang="en-US" smtClean="0"/>
              <a:t>63</a:t>
            </a:fld>
            <a:endParaRPr lang="zh-TW" altLang="en-US"/>
          </a:p>
        </p:txBody>
      </p:sp>
      <p:sp>
        <p:nvSpPr>
          <p:cNvPr id="2" name="文字方塊 1">
            <a:extLst>
              <a:ext uri="{FF2B5EF4-FFF2-40B4-BE49-F238E27FC236}">
                <a16:creationId xmlns:a16="http://schemas.microsoft.com/office/drawing/2014/main" id="{23E4B0A4-0856-7762-F7EC-180DE32A4293}"/>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The Architecture of the Viterbi Decoder</a:t>
            </a:r>
          </a:p>
        </p:txBody>
      </p:sp>
      <p:sp>
        <p:nvSpPr>
          <p:cNvPr id="8" name="文字方塊 7">
            <a:extLst>
              <a:ext uri="{FF2B5EF4-FFF2-40B4-BE49-F238E27FC236}">
                <a16:creationId xmlns:a16="http://schemas.microsoft.com/office/drawing/2014/main" id="{64D3D185-1CCC-46F1-B17E-5065EF89C9BC}"/>
              </a:ext>
            </a:extLst>
          </p:cNvPr>
          <p:cNvSpPr txBox="1"/>
          <p:nvPr/>
        </p:nvSpPr>
        <p:spPr>
          <a:xfrm>
            <a:off x="167223" y="1599170"/>
            <a:ext cx="11857554" cy="5016758"/>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The proposed Viterbi decoder works as follows:</a:t>
            </a:r>
          </a:p>
          <a:p>
            <a:pPr indent="457200" algn="just" eaLnBrk="0" hangingPunct="0"/>
            <a:r>
              <a:rPr lang="zh-TW" altLang="en-US" sz="2000" dirty="0">
                <a:latin typeface="Times New Roman" panose="02020603050405020304" pitchFamily="18" charset="0"/>
                <a:cs typeface="Times New Roman" panose="02020603050405020304" pitchFamily="18" charset="0"/>
              </a:rPr>
              <a:t> Step 1, two parallel binary bits are inputted into the Viterbi decoder with every clock pulse, and then the hamming distance computation module begins to work when the input enabling signal is valid. It calculates sixty four groups of hamming distance. Each group consists of two because each current state can be reached by two possible paths.</a:t>
            </a:r>
            <a:endParaRPr lang="en-US" altLang="zh-TW" sz="2000" dirty="0">
              <a:latin typeface="Times New Roman" panose="02020603050405020304" pitchFamily="18" charset="0"/>
              <a:cs typeface="Times New Roman" panose="02020603050405020304" pitchFamily="18" charset="0"/>
            </a:endParaRPr>
          </a:p>
          <a:p>
            <a:pPr indent="457200" algn="just" eaLnBrk="0" hangingPunct="0"/>
            <a:r>
              <a:rPr lang="en-US" altLang="zh-TW" sz="2000" dirty="0">
                <a:latin typeface="Times New Roman" panose="02020603050405020304" pitchFamily="18" charset="0"/>
                <a:cs typeface="Times New Roman" panose="02020603050405020304" pitchFamily="18" charset="0"/>
              </a:rPr>
              <a:t>Step 2, the ACS modules begin to work. </a:t>
            </a:r>
          </a:p>
          <a:p>
            <a:pPr indent="457200" algn="just" eaLnBrk="0" hangingPunct="0"/>
            <a:r>
              <a:rPr lang="en-US" altLang="zh-TW" sz="2000" dirty="0">
                <a:latin typeface="Times New Roman" panose="02020603050405020304" pitchFamily="18" charset="0"/>
                <a:cs typeface="Times New Roman" panose="02020603050405020304" pitchFamily="18" charset="0"/>
              </a:rPr>
              <a:t>Cumulative hamming distance one clock before is added to hamming distance of the new branch path correspondingly. After adding operation each current state gets two new </a:t>
            </a:r>
            <a:r>
              <a:rPr lang="en-US" altLang="zh-TW" sz="2000" dirty="0" err="1">
                <a:latin typeface="Times New Roman" panose="02020603050405020304" pitchFamily="18" charset="0"/>
                <a:cs typeface="Times New Roman" panose="02020603050405020304" pitchFamily="18" charset="0"/>
              </a:rPr>
              <a:t>cumulative</a:t>
            </a:r>
            <a:r>
              <a:rPr lang="en-US" altLang="zh-TW" sz="2000" dirty="0">
                <a:latin typeface="Times New Roman" panose="02020603050405020304" pitchFamily="18" charset="0"/>
                <a:cs typeface="Times New Roman" panose="02020603050405020304" pitchFamily="18" charset="0"/>
              </a:rPr>
              <a:t> hamming distances, and then the ACS module compares the size of the two cumulative distances and selects the smaller one as a survivor. The path of the </a:t>
            </a:r>
            <a:r>
              <a:rPr lang="en-US" altLang="zh-TW" sz="2000" dirty="0" err="1">
                <a:latin typeface="Times New Roman" panose="02020603050405020304" pitchFamily="18" charset="0"/>
                <a:cs typeface="Times New Roman" panose="02020603050405020304" pitchFamily="18" charset="0"/>
              </a:rPr>
              <a:t>survivor</a:t>
            </a:r>
            <a:r>
              <a:rPr lang="en-US" altLang="zh-TW" sz="2000" dirty="0">
                <a:latin typeface="Times New Roman" panose="02020603050405020304" pitchFamily="18" charset="0"/>
                <a:cs typeface="Times New Roman" panose="02020603050405020304" pitchFamily="18" charset="0"/>
              </a:rPr>
              <a:t> represents survived path. The smaller cumulative hamming distance becomes the benchmark for the next  computation. Survivor paths of all the sixty four states are stored in RAM blocks. </a:t>
            </a:r>
          </a:p>
          <a:p>
            <a:pPr indent="457200" algn="just" eaLnBrk="0" hangingPunct="0"/>
            <a:r>
              <a:rPr lang="en-US" altLang="zh-TW" sz="2000" dirty="0">
                <a:latin typeface="Times New Roman" panose="02020603050405020304" pitchFamily="18" charset="0"/>
                <a:cs typeface="Times New Roman" panose="02020603050405020304" pitchFamily="18" charset="0"/>
              </a:rPr>
              <a:t>Step 3, sixty four survivor paths are stored in the RAM blocks and each of them equals to decoding depth when the decoding depth is reached, then sixty four cumulative hamming distances are inputted into the minimum value choice module. This module outputs the minimum value to trace-back module, then the trace-back module reads survivor values from the paths storage RAM blocks according to survivor path values. The outputs of the backtracking module are the Viterbi decoding results. </a:t>
            </a:r>
            <a:r>
              <a:rPr lang="zh-TW" alt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63655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3151C-14FB-8ACA-6281-1C973079512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E1A7068-29BD-F99A-B10F-870D6AD5A921}"/>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6F74E414-B0D0-319D-979A-6387099664B1}"/>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E372FF5F-A98D-F94B-4101-969E7067CEF3}"/>
              </a:ext>
            </a:extLst>
          </p:cNvPr>
          <p:cNvSpPr>
            <a:spLocks noGrp="1"/>
          </p:cNvSpPr>
          <p:nvPr>
            <p:ph type="sldNum" sz="quarter" idx="12"/>
          </p:nvPr>
        </p:nvSpPr>
        <p:spPr/>
        <p:txBody>
          <a:bodyPr/>
          <a:lstStyle/>
          <a:p>
            <a:fld id="{8539F7DE-D043-4C1B-A99A-5AD622BBCAEB}" type="slidenum">
              <a:rPr lang="zh-TW" altLang="en-US" smtClean="0"/>
              <a:t>64</a:t>
            </a:fld>
            <a:endParaRPr lang="zh-TW" altLang="en-US"/>
          </a:p>
        </p:txBody>
      </p:sp>
      <p:sp>
        <p:nvSpPr>
          <p:cNvPr id="2" name="文字方塊 1">
            <a:extLst>
              <a:ext uri="{FF2B5EF4-FFF2-40B4-BE49-F238E27FC236}">
                <a16:creationId xmlns:a16="http://schemas.microsoft.com/office/drawing/2014/main" id="{46037573-3868-5506-D806-766B936CCFC9}"/>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3.2.1. The Hamming Distance Computation Module </a:t>
            </a:r>
          </a:p>
        </p:txBody>
      </p:sp>
      <p:sp>
        <p:nvSpPr>
          <p:cNvPr id="8" name="文字方塊 7">
            <a:extLst>
              <a:ext uri="{FF2B5EF4-FFF2-40B4-BE49-F238E27FC236}">
                <a16:creationId xmlns:a16="http://schemas.microsoft.com/office/drawing/2014/main" id="{92C3B811-E38F-8AC4-ED3E-13AB1AA3783E}"/>
              </a:ext>
            </a:extLst>
          </p:cNvPr>
          <p:cNvSpPr txBox="1"/>
          <p:nvPr/>
        </p:nvSpPr>
        <p:spPr>
          <a:xfrm>
            <a:off x="167223" y="1599170"/>
            <a:ext cx="11857554" cy="1323439"/>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This module compares the received codes with the expected codes of the current state and calculates the hamming distance between them. The hamming distance computation schematic diagram is shown in Figure 3. </a:t>
            </a:r>
          </a:p>
          <a:p>
            <a:pPr indent="457200" algn="just" eaLnBrk="0" hangingPunct="0"/>
            <a:r>
              <a:rPr lang="en-US" altLang="zh-TW" sz="2000" dirty="0">
                <a:latin typeface="Times New Roman" panose="02020603050405020304" pitchFamily="18" charset="0"/>
                <a:cs typeface="Times New Roman" panose="02020603050405020304" pitchFamily="18" charset="0"/>
              </a:rPr>
              <a:t>Table 1 gives the algorithm expressions for the hamming distance calculation of two received codes under the four possible values of the excepted codes, where data_in1 and data_in2 stand for the two-bit inputs in the trellis. </a:t>
            </a:r>
            <a:endParaRPr lang="zh-TW" altLang="en-US" sz="2000" dirty="0">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C4268E2B-2BE3-FDD3-ED3E-D4F43E51C8CF}"/>
              </a:ext>
            </a:extLst>
          </p:cNvPr>
          <p:cNvPicPr>
            <a:picLocks noChangeAspect="1"/>
          </p:cNvPicPr>
          <p:nvPr/>
        </p:nvPicPr>
        <p:blipFill>
          <a:blip r:embed="rId4"/>
          <a:stretch>
            <a:fillRect/>
          </a:stretch>
        </p:blipFill>
        <p:spPr>
          <a:xfrm>
            <a:off x="0" y="3429000"/>
            <a:ext cx="6677957" cy="2000529"/>
          </a:xfrm>
          <a:prstGeom prst="rect">
            <a:avLst/>
          </a:prstGeom>
        </p:spPr>
      </p:pic>
      <p:pic>
        <p:nvPicPr>
          <p:cNvPr id="9" name="圖片 8">
            <a:extLst>
              <a:ext uri="{FF2B5EF4-FFF2-40B4-BE49-F238E27FC236}">
                <a16:creationId xmlns:a16="http://schemas.microsoft.com/office/drawing/2014/main" id="{37C1532F-D1DF-65F3-59E9-DB59B057478C}"/>
              </a:ext>
            </a:extLst>
          </p:cNvPr>
          <p:cNvPicPr>
            <a:picLocks noChangeAspect="1"/>
          </p:cNvPicPr>
          <p:nvPr/>
        </p:nvPicPr>
        <p:blipFill>
          <a:blip r:embed="rId5"/>
          <a:srcRect r="8622"/>
          <a:stretch/>
        </p:blipFill>
        <p:spPr>
          <a:xfrm>
            <a:off x="6677957" y="3048302"/>
            <a:ext cx="5370934" cy="2429214"/>
          </a:xfrm>
          <a:prstGeom prst="rect">
            <a:avLst/>
          </a:prstGeom>
        </p:spPr>
      </p:pic>
    </p:spTree>
    <p:extLst>
      <p:ext uri="{BB962C8B-B14F-4D97-AF65-F5344CB8AC3E}">
        <p14:creationId xmlns:p14="http://schemas.microsoft.com/office/powerpoint/2010/main" val="3828003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A5356-36C7-E021-C51B-BC2432892DF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00D195F-8574-B125-D9C5-EBC0CC132C59}"/>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7029936A-54FC-8FAE-E904-4254E3D6BF6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9F2A1128-37AA-E29A-88A3-D184B7FD089D}"/>
              </a:ext>
            </a:extLst>
          </p:cNvPr>
          <p:cNvSpPr>
            <a:spLocks noGrp="1"/>
          </p:cNvSpPr>
          <p:nvPr>
            <p:ph type="sldNum" sz="quarter" idx="12"/>
          </p:nvPr>
        </p:nvSpPr>
        <p:spPr/>
        <p:txBody>
          <a:bodyPr/>
          <a:lstStyle/>
          <a:p>
            <a:fld id="{8539F7DE-D043-4C1B-A99A-5AD622BBCAEB}" type="slidenum">
              <a:rPr lang="zh-TW" altLang="en-US" smtClean="0"/>
              <a:t>65</a:t>
            </a:fld>
            <a:endParaRPr lang="zh-TW" altLang="en-US"/>
          </a:p>
        </p:txBody>
      </p:sp>
      <p:sp>
        <p:nvSpPr>
          <p:cNvPr id="2" name="文字方塊 1">
            <a:extLst>
              <a:ext uri="{FF2B5EF4-FFF2-40B4-BE49-F238E27FC236}">
                <a16:creationId xmlns:a16="http://schemas.microsoft.com/office/drawing/2014/main" id="{1B123F7D-4681-0A63-434B-0D331AE9C47C}"/>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3.2.2. ACS Module </a:t>
            </a:r>
          </a:p>
        </p:txBody>
      </p:sp>
      <p:sp>
        <p:nvSpPr>
          <p:cNvPr id="7" name="文字方塊 6">
            <a:extLst>
              <a:ext uri="{FF2B5EF4-FFF2-40B4-BE49-F238E27FC236}">
                <a16:creationId xmlns:a16="http://schemas.microsoft.com/office/drawing/2014/main" id="{9791C8B4-089C-038D-A5A0-B82493CA39F2}"/>
              </a:ext>
            </a:extLst>
          </p:cNvPr>
          <p:cNvSpPr txBox="1"/>
          <p:nvPr/>
        </p:nvSpPr>
        <p:spPr>
          <a:xfrm>
            <a:off x="334446" y="1503573"/>
            <a:ext cx="11857554" cy="3170099"/>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This module is the core part of the Viterbi decoder to complete addition, comparison and selecting function. </a:t>
            </a:r>
          </a:p>
          <a:p>
            <a:pPr indent="457200" algn="just" eaLnBrk="0" hangingPunct="0"/>
            <a:r>
              <a:rPr lang="zh-TW" altLang="en-US" sz="2000" dirty="0">
                <a:latin typeface="Times New Roman" panose="02020603050405020304" pitchFamily="18" charset="0"/>
                <a:cs typeface="Times New Roman" panose="02020603050405020304" pitchFamily="18" charset="0"/>
              </a:rPr>
              <a:t>There are sixty four states in the decoder; each state uses an ACS module. So the decoder needs sixty four ACS modules. Parallel processing is used for this module. This design cannot only improve the computational speed, but also reduce the system delay. The most important is relatively simple hardware implementation. In addition, a counter with thirty six counting cycles is designed to start the ACS module and measure time. With more and more input bits, cumulative hamming distance is also on the rise. This brings trouble to memory storage. In order to prevent overflow, cumulative hammin</a:t>
            </a:r>
            <a:r>
              <a:rPr lang="en-US" altLang="zh-TW" sz="2000" dirty="0">
                <a:latin typeface="Times New Roman" panose="02020603050405020304" pitchFamily="18" charset="0"/>
                <a:cs typeface="Times New Roman" panose="02020603050405020304" pitchFamily="18" charset="0"/>
              </a:rPr>
              <a:t>A</a:t>
            </a:r>
            <a:r>
              <a:rPr lang="zh-TW" altLang="en-US" sz="2000" dirty="0">
                <a:latin typeface="Times New Roman" panose="02020603050405020304" pitchFamily="18" charset="0"/>
                <a:cs typeface="Times New Roman" panose="02020603050405020304" pitchFamily="18" charset="0"/>
              </a:rPr>
              <a:t>g distance is moved two bits wide rightwards. Before decoding, in order to guarantee the all-zero state is the first choice, the cumulative hamming distance of all-zero state is initialized to zero, while the rest take higher values. Eight is set in other states. The hardware architecture of the ACS module is shown in Figure 4. </a:t>
            </a:r>
          </a:p>
        </p:txBody>
      </p:sp>
      <p:pic>
        <p:nvPicPr>
          <p:cNvPr id="11" name="圖片 10">
            <a:extLst>
              <a:ext uri="{FF2B5EF4-FFF2-40B4-BE49-F238E27FC236}">
                <a16:creationId xmlns:a16="http://schemas.microsoft.com/office/drawing/2014/main" id="{CFC8026B-EF09-B479-EF0F-A46B33B25657}"/>
              </a:ext>
            </a:extLst>
          </p:cNvPr>
          <p:cNvPicPr>
            <a:picLocks noChangeAspect="1"/>
          </p:cNvPicPr>
          <p:nvPr/>
        </p:nvPicPr>
        <p:blipFill>
          <a:blip r:embed="rId4"/>
          <a:stretch>
            <a:fillRect/>
          </a:stretch>
        </p:blipFill>
        <p:spPr>
          <a:xfrm>
            <a:off x="1528158" y="4572000"/>
            <a:ext cx="8421275" cy="2286000"/>
          </a:xfrm>
          <a:prstGeom prst="rect">
            <a:avLst/>
          </a:prstGeom>
        </p:spPr>
      </p:pic>
    </p:spTree>
    <p:extLst>
      <p:ext uri="{BB962C8B-B14F-4D97-AF65-F5344CB8AC3E}">
        <p14:creationId xmlns:p14="http://schemas.microsoft.com/office/powerpoint/2010/main" val="3169424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64E3-1572-1D2C-7736-26D18B388F8A}"/>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9BE617E-4F83-2AF9-5396-3B44849DF3F9}"/>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84EAAEA-58F3-B7B5-C707-CDED0AAA349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5BFC62D4-785D-AFB7-846C-DD13AA2F9E55}"/>
              </a:ext>
            </a:extLst>
          </p:cNvPr>
          <p:cNvSpPr>
            <a:spLocks noGrp="1"/>
          </p:cNvSpPr>
          <p:nvPr>
            <p:ph type="sldNum" sz="quarter" idx="12"/>
          </p:nvPr>
        </p:nvSpPr>
        <p:spPr/>
        <p:txBody>
          <a:bodyPr/>
          <a:lstStyle/>
          <a:p>
            <a:fld id="{8539F7DE-D043-4C1B-A99A-5AD622BBCAEB}" type="slidenum">
              <a:rPr lang="zh-TW" altLang="en-US" smtClean="0"/>
              <a:t>66</a:t>
            </a:fld>
            <a:endParaRPr lang="zh-TW" altLang="en-US"/>
          </a:p>
        </p:txBody>
      </p:sp>
      <p:sp>
        <p:nvSpPr>
          <p:cNvPr id="2" name="文字方塊 1">
            <a:extLst>
              <a:ext uri="{FF2B5EF4-FFF2-40B4-BE49-F238E27FC236}">
                <a16:creationId xmlns:a16="http://schemas.microsoft.com/office/drawing/2014/main" id="{63F8B57C-0337-0015-3D46-8086AF10AE94}"/>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3.2.2. ACS Module </a:t>
            </a:r>
          </a:p>
        </p:txBody>
      </p:sp>
      <p:pic>
        <p:nvPicPr>
          <p:cNvPr id="11" name="圖片 10">
            <a:extLst>
              <a:ext uri="{FF2B5EF4-FFF2-40B4-BE49-F238E27FC236}">
                <a16:creationId xmlns:a16="http://schemas.microsoft.com/office/drawing/2014/main" id="{114C6CC1-8F13-6E66-2BDA-61CC2202DEB7}"/>
              </a:ext>
            </a:extLst>
          </p:cNvPr>
          <p:cNvPicPr>
            <a:picLocks noChangeAspect="1"/>
          </p:cNvPicPr>
          <p:nvPr/>
        </p:nvPicPr>
        <p:blipFill>
          <a:blip r:embed="rId4"/>
          <a:stretch>
            <a:fillRect/>
          </a:stretch>
        </p:blipFill>
        <p:spPr>
          <a:xfrm>
            <a:off x="1170479" y="1991359"/>
            <a:ext cx="9851042" cy="4364989"/>
          </a:xfrm>
          <a:prstGeom prst="rect">
            <a:avLst/>
          </a:prstGeom>
        </p:spPr>
      </p:pic>
    </p:spTree>
    <p:extLst>
      <p:ext uri="{BB962C8B-B14F-4D97-AF65-F5344CB8AC3E}">
        <p14:creationId xmlns:p14="http://schemas.microsoft.com/office/powerpoint/2010/main" val="1933899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2A44A-7EEC-28CD-A580-DB18A3C6C723}"/>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176E8719-21DB-F41A-C836-96380EB87986}"/>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FA13EB35-819F-09E7-DA67-24D2244357F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47568DB-6D30-605D-6CD9-E46F4C271126}"/>
              </a:ext>
            </a:extLst>
          </p:cNvPr>
          <p:cNvSpPr>
            <a:spLocks noGrp="1"/>
          </p:cNvSpPr>
          <p:nvPr>
            <p:ph type="sldNum" sz="quarter" idx="12"/>
          </p:nvPr>
        </p:nvSpPr>
        <p:spPr/>
        <p:txBody>
          <a:bodyPr/>
          <a:lstStyle/>
          <a:p>
            <a:fld id="{8539F7DE-D043-4C1B-A99A-5AD622BBCAEB}" type="slidenum">
              <a:rPr lang="zh-TW" altLang="en-US" smtClean="0"/>
              <a:t>67</a:t>
            </a:fld>
            <a:endParaRPr lang="zh-TW" altLang="en-US"/>
          </a:p>
        </p:txBody>
      </p:sp>
      <p:sp>
        <p:nvSpPr>
          <p:cNvPr id="2" name="文字方塊 1">
            <a:extLst>
              <a:ext uri="{FF2B5EF4-FFF2-40B4-BE49-F238E27FC236}">
                <a16:creationId xmlns:a16="http://schemas.microsoft.com/office/drawing/2014/main" id="{F260315E-368C-4A22-857A-13EB21765275}"/>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3.2.3. Survivor Path Storage and Management Module</a:t>
            </a:r>
          </a:p>
        </p:txBody>
      </p:sp>
      <p:sp>
        <p:nvSpPr>
          <p:cNvPr id="6" name="文字方塊 5">
            <a:extLst>
              <a:ext uri="{FF2B5EF4-FFF2-40B4-BE49-F238E27FC236}">
                <a16:creationId xmlns:a16="http://schemas.microsoft.com/office/drawing/2014/main" id="{F7A2ACE8-ADE4-EEBE-3D45-20199EF09627}"/>
              </a:ext>
            </a:extLst>
          </p:cNvPr>
          <p:cNvSpPr txBox="1"/>
          <p:nvPr/>
        </p:nvSpPr>
        <p:spPr>
          <a:xfrm>
            <a:off x="333720" y="1687189"/>
            <a:ext cx="11655080" cy="5016758"/>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This module is used for storing and managing survivor path values of the ACS modules. Three RAM blocks work by turns. The following is a detailed description. </a:t>
            </a:r>
          </a:p>
          <a:p>
            <a:pPr indent="457200" algn="just" eaLnBrk="0" hangingPunct="0"/>
            <a:r>
              <a:rPr lang="zh-TW" altLang="en-US" sz="2000" dirty="0">
                <a:latin typeface="Times New Roman" panose="02020603050405020304" pitchFamily="18" charset="0"/>
                <a:cs typeface="Times New Roman" panose="02020603050405020304" pitchFamily="18" charset="0"/>
              </a:rPr>
              <a:t>Step 1, the first RAM block is written to survivor paths for sixty six clock periods which equals to decoding depth, and then it begins to trace-back and decode. </a:t>
            </a:r>
          </a:p>
          <a:p>
            <a:pPr indent="457200" algn="just" eaLnBrk="0" hangingPunct="0"/>
            <a:r>
              <a:rPr lang="zh-TW" altLang="en-US" sz="2000" dirty="0">
                <a:latin typeface="Times New Roman" panose="02020603050405020304" pitchFamily="18" charset="0"/>
                <a:cs typeface="Times New Roman" panose="02020603050405020304" pitchFamily="18" charset="0"/>
              </a:rPr>
              <a:t>Step 2, the second RAM block begins to be written to survivor paths like the first one. After another decoding depth the second one begins to trace-back and the third one begins to be written to survivor paths. </a:t>
            </a:r>
          </a:p>
          <a:p>
            <a:pPr indent="457200" algn="just" eaLnBrk="0" hangingPunct="0"/>
            <a:r>
              <a:rPr lang="zh-TW" altLang="en-US" sz="2000" dirty="0">
                <a:latin typeface="Times New Roman" panose="02020603050405020304" pitchFamily="18" charset="0"/>
                <a:cs typeface="Times New Roman" panose="02020603050405020304" pitchFamily="18" charset="0"/>
              </a:rPr>
              <a:t>Step 3, when the third RAM block is full, it begins to trace-back. At this time the first RAM block is free, therefore, the survivor paths can be written to it again. </a:t>
            </a:r>
          </a:p>
          <a:p>
            <a:pPr indent="457200" algn="just" eaLnBrk="0" hangingPunct="0"/>
            <a:r>
              <a:rPr lang="zh-TW" altLang="en-US" sz="2000" dirty="0">
                <a:latin typeface="Times New Roman" panose="02020603050405020304" pitchFamily="18" charset="0"/>
                <a:cs typeface="Times New Roman" panose="02020603050405020304" pitchFamily="18" charset="0"/>
              </a:rPr>
              <a:t>In this study, decoding and trace-back is performed at the same time. Three RAM blocks are used for this module because the write operation and read operation are not the same start and end. When the decoding depth is reached in the first RAM block, sixty four cumulative hamming distances of all the states are inputted to the minimum value choice module; this module needs thirty three clock periods to finish the work. In this period the second one is being written. The first RAM block just starts decoding when the second one is full. If the first one that should be written is not free when the write operation of the second one is over, the third RAM block should be provided for the new write operation. Therefore, two RAM blocks cannot be used by turns. The working process of RAM blocks is showed in Figure 5. </a:t>
            </a:r>
          </a:p>
        </p:txBody>
      </p:sp>
    </p:spTree>
    <p:extLst>
      <p:ext uri="{BB962C8B-B14F-4D97-AF65-F5344CB8AC3E}">
        <p14:creationId xmlns:p14="http://schemas.microsoft.com/office/powerpoint/2010/main" val="2221256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192A7-9C01-BD39-93EF-9ECF26C23D4F}"/>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B112C2A-D076-9426-B75B-EDABD87D7B51}"/>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A357610-7FD8-34F2-2BBC-D33E173F2109}"/>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8E8E09C2-3CD6-F19D-7B87-AD6C50404EB9}"/>
              </a:ext>
            </a:extLst>
          </p:cNvPr>
          <p:cNvSpPr>
            <a:spLocks noGrp="1"/>
          </p:cNvSpPr>
          <p:nvPr>
            <p:ph type="sldNum" sz="quarter" idx="12"/>
          </p:nvPr>
        </p:nvSpPr>
        <p:spPr/>
        <p:txBody>
          <a:bodyPr/>
          <a:lstStyle/>
          <a:p>
            <a:fld id="{8539F7DE-D043-4C1B-A99A-5AD622BBCAEB}" type="slidenum">
              <a:rPr lang="zh-TW" altLang="en-US" smtClean="0"/>
              <a:t>68</a:t>
            </a:fld>
            <a:endParaRPr lang="zh-TW" altLang="en-US"/>
          </a:p>
        </p:txBody>
      </p:sp>
      <p:sp>
        <p:nvSpPr>
          <p:cNvPr id="2" name="文字方塊 1">
            <a:extLst>
              <a:ext uri="{FF2B5EF4-FFF2-40B4-BE49-F238E27FC236}">
                <a16:creationId xmlns:a16="http://schemas.microsoft.com/office/drawing/2014/main" id="{A92E4FAC-347D-D42D-051E-AAA5678968F7}"/>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3.2.3. Survivor Path Storage and Management Module</a:t>
            </a:r>
          </a:p>
        </p:txBody>
      </p:sp>
      <p:pic>
        <p:nvPicPr>
          <p:cNvPr id="8" name="圖片 7">
            <a:extLst>
              <a:ext uri="{FF2B5EF4-FFF2-40B4-BE49-F238E27FC236}">
                <a16:creationId xmlns:a16="http://schemas.microsoft.com/office/drawing/2014/main" id="{1F41D387-ED8A-C3CA-F807-8CA83768AD3A}"/>
              </a:ext>
            </a:extLst>
          </p:cNvPr>
          <p:cNvPicPr>
            <a:picLocks noChangeAspect="1"/>
          </p:cNvPicPr>
          <p:nvPr/>
        </p:nvPicPr>
        <p:blipFill>
          <a:blip r:embed="rId4"/>
          <a:stretch>
            <a:fillRect/>
          </a:stretch>
        </p:blipFill>
        <p:spPr>
          <a:xfrm>
            <a:off x="360640" y="2128613"/>
            <a:ext cx="11470721" cy="3877265"/>
          </a:xfrm>
          <a:prstGeom prst="rect">
            <a:avLst/>
          </a:prstGeom>
        </p:spPr>
      </p:pic>
    </p:spTree>
    <p:extLst>
      <p:ext uri="{BB962C8B-B14F-4D97-AF65-F5344CB8AC3E}">
        <p14:creationId xmlns:p14="http://schemas.microsoft.com/office/powerpoint/2010/main" val="3807467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60FC2-EDC1-028A-958C-0B82E5D1F2E5}"/>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DE5CA9C8-1CE1-BF87-2749-1A9DE45F58C8}"/>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6BA643D-E156-FBF2-ACEC-DEBB3CF1516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64ED5C4A-7F28-1AC0-0FBD-553B8EA0C34F}"/>
              </a:ext>
            </a:extLst>
          </p:cNvPr>
          <p:cNvSpPr>
            <a:spLocks noGrp="1"/>
          </p:cNvSpPr>
          <p:nvPr>
            <p:ph type="sldNum" sz="quarter" idx="12"/>
          </p:nvPr>
        </p:nvSpPr>
        <p:spPr/>
        <p:txBody>
          <a:bodyPr/>
          <a:lstStyle/>
          <a:p>
            <a:fld id="{8539F7DE-D043-4C1B-A99A-5AD622BBCAEB}" type="slidenum">
              <a:rPr lang="zh-TW" altLang="en-US" smtClean="0"/>
              <a:t>69</a:t>
            </a:fld>
            <a:endParaRPr lang="zh-TW" altLang="en-US"/>
          </a:p>
        </p:txBody>
      </p:sp>
      <p:sp>
        <p:nvSpPr>
          <p:cNvPr id="2" name="文字方塊 1">
            <a:extLst>
              <a:ext uri="{FF2B5EF4-FFF2-40B4-BE49-F238E27FC236}">
                <a16:creationId xmlns:a16="http://schemas.microsoft.com/office/drawing/2014/main" id="{263235DB-B0D9-F33F-0746-EF384732583A}"/>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3.2.4. Minimum Value Choice Module </a:t>
            </a:r>
          </a:p>
        </p:txBody>
      </p:sp>
      <p:sp>
        <p:nvSpPr>
          <p:cNvPr id="6" name="文字方塊 5">
            <a:extLst>
              <a:ext uri="{FF2B5EF4-FFF2-40B4-BE49-F238E27FC236}">
                <a16:creationId xmlns:a16="http://schemas.microsoft.com/office/drawing/2014/main" id="{ED70D1F1-E763-AE63-126A-BFF237DFF094}"/>
              </a:ext>
            </a:extLst>
          </p:cNvPr>
          <p:cNvSpPr txBox="1"/>
          <p:nvPr/>
        </p:nvSpPr>
        <p:spPr>
          <a:xfrm>
            <a:off x="283700" y="1855044"/>
            <a:ext cx="11624600" cy="3477875"/>
          </a:xfrm>
          <a:prstGeom prst="rect">
            <a:avLst/>
          </a:prstGeom>
          <a:noFill/>
        </p:spPr>
        <p:txBody>
          <a:bodyPr wrap="square">
            <a:spAutoFit/>
          </a:bodyPr>
          <a:lstStyle/>
          <a:p>
            <a:pPr indent="457200" algn="just" eaLnBrk="0" hangingPunct="0"/>
            <a:r>
              <a:rPr lang="zh-TW" altLang="en-US" sz="2000" dirty="0">
                <a:latin typeface="Times New Roman" panose="02020603050405020304" pitchFamily="18" charset="0"/>
                <a:cs typeface="Times New Roman" panose="02020603050405020304" pitchFamily="18" charset="0"/>
              </a:rPr>
              <a:t>This module compares the size of sixty four cumulative hamming distances when the decoding depth is reached. Its aim is to obtain the minimum value and the initial state of trace-back. The working time of the minimum value choice module cannot be greater than the decoding depth; otherwise the decoding errors will occur. This module consists of two same comparison units; the first comparison unit compares the size of the former thirty two cumulative hamming distances, the second one compares the size of the remaining thirty two cumulative hamming distances. Finally the result of the first comparison unit is compared with the second one, and then the minimum value is achieved. The whole process needs thirty three clock cycles, which is less than the decode depth. </a:t>
            </a:r>
          </a:p>
          <a:p>
            <a:pPr indent="457200" algn="just" eaLnBrk="0" hangingPunct="0"/>
            <a:r>
              <a:rPr lang="zh-TW" altLang="en-US" sz="2000" dirty="0">
                <a:latin typeface="Times New Roman" panose="02020603050405020304" pitchFamily="18" charset="0"/>
                <a:cs typeface="Times New Roman" panose="02020603050405020304" pitchFamily="18" charset="0"/>
              </a:rPr>
              <a:t>However, the delay with thirty three clock cycles is made due to using two parallel comparators. More comparators can be designed for reducing delay, while the more resources and area will be occupied. The design should be carefully weighed between the delay and resource consumption. </a:t>
            </a:r>
          </a:p>
        </p:txBody>
      </p:sp>
    </p:spTree>
    <p:extLst>
      <p:ext uri="{BB962C8B-B14F-4D97-AF65-F5344CB8AC3E}">
        <p14:creationId xmlns:p14="http://schemas.microsoft.com/office/powerpoint/2010/main" val="249580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8D52F-EB98-5771-929A-CAC8D3414C95}"/>
            </a:ext>
          </a:extLst>
        </p:cNvPr>
        <p:cNvGrpSpPr/>
        <p:nvPr/>
      </p:nvGrpSpPr>
      <p:grpSpPr>
        <a:xfrm>
          <a:off x="0" y="0"/>
          <a:ext cx="0" cy="0"/>
          <a:chOff x="0" y="0"/>
          <a:chExt cx="0" cy="0"/>
        </a:xfrm>
      </p:grpSpPr>
      <p:pic>
        <p:nvPicPr>
          <p:cNvPr id="7" name="圖片 6">
            <a:extLst>
              <a:ext uri="{FF2B5EF4-FFF2-40B4-BE49-F238E27FC236}">
                <a16:creationId xmlns:a16="http://schemas.microsoft.com/office/drawing/2014/main" id="{FBDEE63A-617E-4E7C-4330-B23876E21400}"/>
              </a:ext>
            </a:extLst>
          </p:cNvPr>
          <p:cNvPicPr>
            <a:picLocks noChangeAspect="1"/>
          </p:cNvPicPr>
          <p:nvPr/>
        </p:nvPicPr>
        <p:blipFill>
          <a:blip r:embed="rId3"/>
          <a:stretch>
            <a:fillRect/>
          </a:stretch>
        </p:blipFill>
        <p:spPr>
          <a:xfrm>
            <a:off x="1457245" y="1605595"/>
            <a:ext cx="8113670" cy="5252405"/>
          </a:xfrm>
          <a:prstGeom prst="rect">
            <a:avLst/>
          </a:prstGeom>
        </p:spPr>
      </p:pic>
      <p:pic>
        <p:nvPicPr>
          <p:cNvPr id="4" name="圖片 3">
            <a:extLst>
              <a:ext uri="{FF2B5EF4-FFF2-40B4-BE49-F238E27FC236}">
                <a16:creationId xmlns:a16="http://schemas.microsoft.com/office/drawing/2014/main" id="{DE48EC27-20FD-33B9-A610-08A7ECFE2F2B}"/>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C25B017-DBAD-240A-95FD-D25DBA0F433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0E47B86A-4489-49E5-AECB-0AA3493EFAA3}"/>
              </a:ext>
            </a:extLst>
          </p:cNvPr>
          <p:cNvSpPr txBox="1"/>
          <p:nvPr/>
        </p:nvSpPr>
        <p:spPr>
          <a:xfrm>
            <a:off x="172278" y="1054141"/>
            <a:ext cx="2569934" cy="461665"/>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Angle Modulation</a:t>
            </a:r>
          </a:p>
        </p:txBody>
      </p:sp>
      <p:sp>
        <p:nvSpPr>
          <p:cNvPr id="19" name="文字方塊 18">
            <a:extLst>
              <a:ext uri="{FF2B5EF4-FFF2-40B4-BE49-F238E27FC236}">
                <a16:creationId xmlns:a16="http://schemas.microsoft.com/office/drawing/2014/main" id="{83F1C01D-FE5B-AD40-1143-C756BAEA5979}"/>
              </a:ext>
            </a:extLst>
          </p:cNvPr>
          <p:cNvSpPr txBox="1"/>
          <p:nvPr/>
        </p:nvSpPr>
        <p:spPr>
          <a:xfrm>
            <a:off x="380676" y="1416761"/>
            <a:ext cx="1449436"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a:t>
            </a: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FF3810B-A07B-5196-047D-5D803288509D}"/>
                  </a:ext>
                </a:extLst>
              </p:cNvPr>
              <p:cNvSpPr txBox="1"/>
              <p:nvPr/>
            </p:nvSpPr>
            <p:spPr>
              <a:xfrm>
                <a:off x="3120661" y="1265217"/>
                <a:ext cx="4291496"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𝑷𝑴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𝒑</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2" name="文字方塊 1">
                <a:extLst>
                  <a:ext uri="{FF2B5EF4-FFF2-40B4-BE49-F238E27FC236}">
                    <a16:creationId xmlns:a16="http://schemas.microsoft.com/office/drawing/2014/main" id="{4FF3810B-A07B-5196-047D-5D803288509D}"/>
                  </a:ext>
                </a:extLst>
              </p:cNvPr>
              <p:cNvSpPr txBox="1">
                <a:spLocks noRot="1" noChangeAspect="1" noMove="1" noResize="1" noEditPoints="1" noAdjustHandles="1" noChangeArrowheads="1" noChangeShapeType="1" noTextEdit="1"/>
              </p:cNvSpPr>
              <p:nvPr/>
            </p:nvSpPr>
            <p:spPr>
              <a:xfrm>
                <a:off x="3120661" y="1265217"/>
                <a:ext cx="4291496" cy="427618"/>
              </a:xfrm>
              <a:prstGeom prst="rect">
                <a:avLst/>
              </a:prstGeom>
              <a:blipFill>
                <a:blip r:embed="rId5"/>
                <a:stretch>
                  <a:fillRect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9A2B880-C45E-3F0F-15C7-172D421A3F14}"/>
                  </a:ext>
                </a:extLst>
              </p:cNvPr>
              <p:cNvSpPr txBox="1"/>
              <p:nvPr/>
            </p:nvSpPr>
            <p:spPr>
              <a:xfrm>
                <a:off x="7435574" y="957463"/>
                <a:ext cx="4467241" cy="671018"/>
              </a:xfrm>
              <a:prstGeom prst="rect">
                <a:avLst/>
              </a:prstGeom>
              <a:noFill/>
            </p:spPr>
            <p:txBody>
              <a:bodyPr wrap="square" rtlCol="0">
                <a:spAutoFit/>
              </a:bodyPr>
              <a:lstStyle/>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p</m:t>
                        </m:r>
                      </m:sub>
                    </m:sSub>
                  </m:oMath>
                </a14:m>
                <a:r>
                  <a:rPr lang="zh-TW" altLang="en-US" dirty="0">
                    <a:latin typeface="The Serif Hand Black" panose="03070902030502020204" pitchFamily="66" charset="0"/>
                    <a:ea typeface="標楷體" panose="03000509000000000000" pitchFamily="65" charset="-12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phase decorrelation constant</a:t>
                </a:r>
              </a:p>
              <a:p>
                <a14:m>
                  <m:oMath xmlns:m="http://schemas.openxmlformats.org/officeDocument/2006/math">
                    <m:sSub>
                      <m:sSubPr>
                        <m:ctrlPr>
                          <a:rPr lang="en-US" altLang="zh-TW" i="1" smtClean="0">
                            <a:latin typeface="Cambria Math" panose="02040503050406030204" pitchFamily="18" charset="0"/>
                          </a:rPr>
                        </m:ctrlPr>
                      </m:sSubPr>
                      <m:e>
                        <m:r>
                          <m:rPr>
                            <m:sty m:val="p"/>
                          </m:rPr>
                          <a:rPr lang="en-US" altLang="zh-TW" b="0" i="0" smtClean="0">
                            <a:latin typeface="Cambria Math" panose="02040503050406030204" pitchFamily="18" charset="0"/>
                          </a:rPr>
                          <m:t>k</m:t>
                        </m:r>
                      </m:e>
                      <m:sub>
                        <m:r>
                          <m:rPr>
                            <m:sty m:val="p"/>
                          </m:rPr>
                          <a:rPr lang="en-US" altLang="zh-TW" b="0" i="0" smtClean="0">
                            <a:latin typeface="Cambria Math" panose="02040503050406030204" pitchFamily="18" charset="0"/>
                          </a:rPr>
                          <m:t>f</m:t>
                        </m:r>
                      </m:sub>
                    </m:sSub>
                  </m:oMath>
                </a14:m>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Frequency Deviation constant</a:t>
                </a:r>
                <a:endParaRPr lang="zh-TW" altLang="en-US" dirty="0">
                  <a:latin typeface="The Serif Hand Black" panose="03070902030502020204" pitchFamily="66" charset="0"/>
                  <a:ea typeface="標楷體" panose="03000509000000000000" pitchFamily="65" charset="-120"/>
                </a:endParaRPr>
              </a:p>
            </p:txBody>
          </p:sp>
        </mc:Choice>
        <mc:Fallback xmlns="">
          <p:sp>
            <p:nvSpPr>
              <p:cNvPr id="3" name="文字方塊 2">
                <a:extLst>
                  <a:ext uri="{FF2B5EF4-FFF2-40B4-BE49-F238E27FC236}">
                    <a16:creationId xmlns:a16="http://schemas.microsoft.com/office/drawing/2014/main" id="{A9A2B880-C45E-3F0F-15C7-172D421A3F14}"/>
                  </a:ext>
                </a:extLst>
              </p:cNvPr>
              <p:cNvSpPr txBox="1">
                <a:spLocks noRot="1" noChangeAspect="1" noMove="1" noResize="1" noEditPoints="1" noAdjustHandles="1" noChangeArrowheads="1" noChangeShapeType="1" noTextEdit="1"/>
              </p:cNvSpPr>
              <p:nvPr/>
            </p:nvSpPr>
            <p:spPr>
              <a:xfrm>
                <a:off x="7435574" y="957463"/>
                <a:ext cx="4467241" cy="671018"/>
              </a:xfrm>
              <a:prstGeom prst="rect">
                <a:avLst/>
              </a:prstGeom>
              <a:blipFill>
                <a:blip r:embed="rId6"/>
                <a:stretch>
                  <a:fillRect t="-4545" b="-1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57C1BCFF-CE53-38C9-2F20-1F3ECE72EDEE}"/>
                  </a:ext>
                </a:extLst>
              </p:cNvPr>
              <p:cNvSpPr txBox="1"/>
              <p:nvPr/>
            </p:nvSpPr>
            <p:spPr>
              <a:xfrm>
                <a:off x="3117355" y="929774"/>
                <a:ext cx="4161652" cy="429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000" b="1" i="1" smtClean="0">
                          <a:latin typeface="Cambria Math" panose="02040503050406030204" pitchFamily="18" charset="0"/>
                        </a:rPr>
                        <m:t>𝑭𝑴</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𝑺</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𝒌</m:t>
                          </m:r>
                        </m:e>
                        <m:sub>
                          <m:r>
                            <a:rPr lang="en-US" altLang="zh-TW" sz="2000" b="1" i="1" smtClean="0">
                              <a:latin typeface="Cambria Math" panose="02040503050406030204" pitchFamily="18" charset="0"/>
                            </a:rPr>
                            <m:t>𝒇</m:t>
                          </m:r>
                        </m:sub>
                      </m:sSub>
                      <m:r>
                        <a:rPr lang="en-US" altLang="zh-TW" sz="2000" b="1" i="1" smtClean="0">
                          <a:latin typeface="Cambria Math" panose="02040503050406030204" pitchFamily="18" charset="0"/>
                        </a:rPr>
                        <m:t>𝒎</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6" name="文字方塊 5">
                <a:extLst>
                  <a:ext uri="{FF2B5EF4-FFF2-40B4-BE49-F238E27FC236}">
                    <a16:creationId xmlns:a16="http://schemas.microsoft.com/office/drawing/2014/main" id="{57C1BCFF-CE53-38C9-2F20-1F3ECE72EDEE}"/>
                  </a:ext>
                </a:extLst>
              </p:cNvPr>
              <p:cNvSpPr txBox="1">
                <a:spLocks noRot="1" noChangeAspect="1" noMove="1" noResize="1" noEditPoints="1" noAdjustHandles="1" noChangeArrowheads="1" noChangeShapeType="1" noTextEdit="1"/>
              </p:cNvSpPr>
              <p:nvPr/>
            </p:nvSpPr>
            <p:spPr>
              <a:xfrm>
                <a:off x="3117355" y="929774"/>
                <a:ext cx="4161652" cy="429220"/>
              </a:xfrm>
              <a:prstGeom prst="rect">
                <a:avLst/>
              </a:prstGeom>
              <a:blipFill>
                <a:blip r:embed="rId7"/>
                <a:stretch>
                  <a:fillRect b="-11429"/>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67F607BB-98E1-8EB9-377A-AB84106E695A}"/>
              </a:ext>
            </a:extLst>
          </p:cNvPr>
          <p:cNvSpPr txBox="1"/>
          <p:nvPr/>
        </p:nvSpPr>
        <p:spPr>
          <a:xfrm>
            <a:off x="833524" y="4684425"/>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FM</a:t>
            </a:r>
            <a:endParaRPr lang="zh-TW" altLang="en-US" b="1"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983BDBC7-7532-B5F0-93FD-40E0D6E31CB6}"/>
              </a:ext>
            </a:extLst>
          </p:cNvPr>
          <p:cNvSpPr txBox="1"/>
          <p:nvPr/>
        </p:nvSpPr>
        <p:spPr>
          <a:xfrm>
            <a:off x="833523" y="6039036"/>
            <a:ext cx="543739" cy="369332"/>
          </a:xfrm>
          <a:prstGeom prst="rect">
            <a:avLst/>
          </a:prstGeom>
          <a:noFill/>
        </p:spPr>
        <p:txBody>
          <a:bodyPr wrap="none" rtlCol="0">
            <a:spAutoFit/>
          </a:bodyPr>
          <a:lstStyle/>
          <a:p>
            <a:r>
              <a:rPr lang="en-US" altLang="zh-TW" b="1" dirty="0">
                <a:latin typeface="Times New Roman" panose="02020603050405020304" pitchFamily="18" charset="0"/>
                <a:cs typeface="Times New Roman" panose="02020603050405020304" pitchFamily="18" charset="0"/>
              </a:rPr>
              <a:t>PM</a:t>
            </a:r>
            <a:endParaRPr lang="zh-TW" altLang="en-US" b="1" dirty="0">
              <a:latin typeface="Times New Roman" panose="02020603050405020304" pitchFamily="18" charset="0"/>
              <a:cs typeface="Times New Roman" panose="02020603050405020304" pitchFamily="18" charset="0"/>
            </a:endParaRPr>
          </a:p>
        </p:txBody>
      </p:sp>
      <p:cxnSp>
        <p:nvCxnSpPr>
          <p:cNvPr id="9" name="直線接點 8">
            <a:extLst>
              <a:ext uri="{FF2B5EF4-FFF2-40B4-BE49-F238E27FC236}">
                <a16:creationId xmlns:a16="http://schemas.microsoft.com/office/drawing/2014/main" id="{86198173-24CC-8AEC-9ACE-DB2DCF3012C7}"/>
              </a:ext>
            </a:extLst>
          </p:cNvPr>
          <p:cNvCxnSpPr/>
          <p:nvPr/>
        </p:nvCxnSpPr>
        <p:spPr>
          <a:xfrm flipV="1">
            <a:off x="3379304" y="1975200"/>
            <a:ext cx="546653" cy="3693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5AE1B407-95CB-4731-8CEB-BA3B55D70181}"/>
              </a:ext>
            </a:extLst>
          </p:cNvPr>
          <p:cNvCxnSpPr>
            <a:cxnSpLocks/>
          </p:cNvCxnSpPr>
          <p:nvPr/>
        </p:nvCxnSpPr>
        <p:spPr>
          <a:xfrm>
            <a:off x="5301363" y="1971635"/>
            <a:ext cx="546653" cy="3693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73BD0B9-C51D-37B9-462D-FBBBC851BD93}"/>
              </a:ext>
            </a:extLst>
          </p:cNvPr>
          <p:cNvCxnSpPr>
            <a:cxnSpLocks/>
          </p:cNvCxnSpPr>
          <p:nvPr/>
        </p:nvCxnSpPr>
        <p:spPr>
          <a:xfrm>
            <a:off x="4293704" y="1787432"/>
            <a:ext cx="6230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橢圓 20">
            <a:extLst>
              <a:ext uri="{FF2B5EF4-FFF2-40B4-BE49-F238E27FC236}">
                <a16:creationId xmlns:a16="http://schemas.microsoft.com/office/drawing/2014/main" id="{44EC6E9C-4CBC-6468-DDEB-6C28BE1BABB9}"/>
              </a:ext>
            </a:extLst>
          </p:cNvPr>
          <p:cNvSpPr/>
          <p:nvPr/>
        </p:nvSpPr>
        <p:spPr>
          <a:xfrm>
            <a:off x="2924313" y="5698054"/>
            <a:ext cx="1001644" cy="9190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1B7E8611-5179-75F2-1EBB-224AC79D142C}"/>
              </a:ext>
            </a:extLst>
          </p:cNvPr>
          <p:cNvSpPr/>
          <p:nvPr/>
        </p:nvSpPr>
        <p:spPr>
          <a:xfrm>
            <a:off x="3990943" y="5698054"/>
            <a:ext cx="1001644" cy="9190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2B39B446-8ACD-C166-83CB-E2499FD2CFBB}"/>
              </a:ext>
            </a:extLst>
          </p:cNvPr>
          <p:cNvSpPr/>
          <p:nvPr/>
        </p:nvSpPr>
        <p:spPr>
          <a:xfrm>
            <a:off x="5094356" y="5705621"/>
            <a:ext cx="1001644" cy="91903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a:extLst>
              <a:ext uri="{FF2B5EF4-FFF2-40B4-BE49-F238E27FC236}">
                <a16:creationId xmlns:a16="http://schemas.microsoft.com/office/drawing/2014/main" id="{96DE8255-58AE-1C23-39A7-20A6AE41A612}"/>
              </a:ext>
            </a:extLst>
          </p:cNvPr>
          <p:cNvCxnSpPr>
            <a:cxnSpLocks/>
            <a:endCxn id="21" idx="0"/>
          </p:cNvCxnSpPr>
          <p:nvPr/>
        </p:nvCxnSpPr>
        <p:spPr>
          <a:xfrm flipH="1">
            <a:off x="3425135" y="2266122"/>
            <a:ext cx="302039" cy="34319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EB2D034-C821-9BD9-686E-A6AD397EA8AC}"/>
              </a:ext>
            </a:extLst>
          </p:cNvPr>
          <p:cNvCxnSpPr>
            <a:cxnSpLocks/>
            <a:endCxn id="23" idx="0"/>
          </p:cNvCxnSpPr>
          <p:nvPr/>
        </p:nvCxnSpPr>
        <p:spPr>
          <a:xfrm>
            <a:off x="5523420" y="2212346"/>
            <a:ext cx="71758" cy="34932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D7919B0B-B676-921E-C63C-A0052FA00F63}"/>
              </a:ext>
            </a:extLst>
          </p:cNvPr>
          <p:cNvCxnSpPr>
            <a:cxnSpLocks/>
            <a:endCxn id="22" idx="0"/>
          </p:cNvCxnSpPr>
          <p:nvPr/>
        </p:nvCxnSpPr>
        <p:spPr>
          <a:xfrm flipH="1">
            <a:off x="4491765" y="1894521"/>
            <a:ext cx="125286" cy="38035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8D459563-0B09-C783-9ED6-734B30B8EC97}"/>
              </a:ext>
            </a:extLst>
          </p:cNvPr>
          <p:cNvSpPr txBox="1"/>
          <p:nvPr/>
        </p:nvSpPr>
        <p:spPr>
          <a:xfrm>
            <a:off x="9555676" y="2209006"/>
            <a:ext cx="2555937" cy="2308324"/>
          </a:xfrm>
          <a:prstGeom prst="rect">
            <a:avLst/>
          </a:prstGeom>
          <a:noFill/>
        </p:spPr>
        <p:txBody>
          <a:bodyPr wrap="square" rtlCol="0">
            <a:spAutoFit/>
          </a:bodyPr>
          <a:lstStyle/>
          <a:p>
            <a:pPr indent="457200" algn="just" eaLnBrk="0" hangingPunct="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紅色部分可以看到如果，斜率是正的話</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訊號就會越密，負的話</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PM</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訊號頻率越小。</a:t>
            </a:r>
          </a:p>
        </p:txBody>
      </p:sp>
      <p:sp>
        <p:nvSpPr>
          <p:cNvPr id="34" name="投影片編號版面配置區 33">
            <a:extLst>
              <a:ext uri="{FF2B5EF4-FFF2-40B4-BE49-F238E27FC236}">
                <a16:creationId xmlns:a16="http://schemas.microsoft.com/office/drawing/2014/main" id="{9E84551D-9D40-B112-3A2B-448FC2CF2ED8}"/>
              </a:ext>
            </a:extLst>
          </p:cNvPr>
          <p:cNvSpPr>
            <a:spLocks noGrp="1"/>
          </p:cNvSpPr>
          <p:nvPr>
            <p:ph type="sldNum" sz="quarter" idx="12"/>
          </p:nvPr>
        </p:nvSpPr>
        <p:spPr/>
        <p:txBody>
          <a:bodyPr/>
          <a:lstStyle/>
          <a:p>
            <a:fld id="{8539F7DE-D043-4C1B-A99A-5AD622BBCAEB}" type="slidenum">
              <a:rPr lang="zh-TW" altLang="en-US" smtClean="0"/>
              <a:t>7</a:t>
            </a:fld>
            <a:endParaRPr lang="zh-TW" altLang="en-US"/>
          </a:p>
        </p:txBody>
      </p:sp>
    </p:spTree>
    <p:extLst>
      <p:ext uri="{BB962C8B-B14F-4D97-AF65-F5344CB8AC3E}">
        <p14:creationId xmlns:p14="http://schemas.microsoft.com/office/powerpoint/2010/main" val="539711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D38BA-F481-D5EE-A39F-85FE10BC394D}"/>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22F12630-58C5-89E2-1247-ACBB775F4E3E}"/>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E731AF63-0D68-6EFB-D6EC-82FB0568A4B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56C2B91-D653-8E6E-4186-EA8CD230D035}"/>
              </a:ext>
            </a:extLst>
          </p:cNvPr>
          <p:cNvSpPr>
            <a:spLocks noGrp="1"/>
          </p:cNvSpPr>
          <p:nvPr>
            <p:ph type="sldNum" sz="quarter" idx="12"/>
          </p:nvPr>
        </p:nvSpPr>
        <p:spPr/>
        <p:txBody>
          <a:bodyPr/>
          <a:lstStyle/>
          <a:p>
            <a:fld id="{8539F7DE-D043-4C1B-A99A-5AD622BBCAEB}" type="slidenum">
              <a:rPr lang="zh-TW" altLang="en-US" smtClean="0"/>
              <a:t>70</a:t>
            </a:fld>
            <a:endParaRPr lang="zh-TW" altLang="en-US"/>
          </a:p>
        </p:txBody>
      </p:sp>
      <p:sp>
        <p:nvSpPr>
          <p:cNvPr id="2" name="文字方塊 1">
            <a:extLst>
              <a:ext uri="{FF2B5EF4-FFF2-40B4-BE49-F238E27FC236}">
                <a16:creationId xmlns:a16="http://schemas.microsoft.com/office/drawing/2014/main" id="{439B2DF4-BD3C-B6DE-72C8-876FA05283B3}"/>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3.2.5. Trace-Back Module </a:t>
            </a:r>
          </a:p>
        </p:txBody>
      </p:sp>
      <p:sp>
        <p:nvSpPr>
          <p:cNvPr id="6" name="文字方塊 5">
            <a:extLst>
              <a:ext uri="{FF2B5EF4-FFF2-40B4-BE49-F238E27FC236}">
                <a16:creationId xmlns:a16="http://schemas.microsoft.com/office/drawing/2014/main" id="{57189AFB-DBBC-54F0-B87E-CF2545FEAB0E}"/>
              </a:ext>
            </a:extLst>
          </p:cNvPr>
          <p:cNvSpPr txBox="1"/>
          <p:nvPr/>
        </p:nvSpPr>
        <p:spPr>
          <a:xfrm>
            <a:off x="283700" y="1418164"/>
            <a:ext cx="11624600" cy="3477875"/>
          </a:xfrm>
          <a:prstGeom prst="rect">
            <a:avLst/>
          </a:prstGeom>
          <a:noFill/>
        </p:spPr>
        <p:txBody>
          <a:bodyPr wrap="square">
            <a:spAutoFit/>
          </a:bodyPr>
          <a:lstStyle/>
          <a:p>
            <a:pPr indent="457200" algn="just" eaLnBrk="0" hangingPunct="0"/>
            <a:r>
              <a:rPr lang="en-US" altLang="zh-TW" sz="2000" dirty="0">
                <a:latin typeface="Times New Roman" panose="02020603050405020304" pitchFamily="18" charset="0"/>
                <a:cs typeface="Times New Roman" panose="02020603050405020304" pitchFamily="18" charset="0"/>
              </a:rPr>
              <a:t>There are two algorithms of survivor paths storage and management for decoding. One is register-exchange algorithm; the other is trace-back. </a:t>
            </a:r>
          </a:p>
          <a:p>
            <a:pPr indent="457200" algn="just" eaLnBrk="0" hangingPunct="0"/>
            <a:r>
              <a:rPr lang="en-US" altLang="zh-TW" sz="2000" dirty="0">
                <a:latin typeface="Times New Roman" panose="02020603050405020304" pitchFamily="18" charset="0"/>
                <a:cs typeface="Times New Roman" panose="02020603050405020304" pitchFamily="18" charset="0"/>
              </a:rPr>
              <a:t>The principles and hardware implementation of the register-exchange algorithm [10,11] are more easily. Compared with trace-back, this algorithm has one obvious advantage that is the smaller output delay. But it brings two mortal flaws, one is lots of power consumption when the memory contents of each state are always read and written for updating survivor paths with every clock pulse, the other is too complex internal connection relationships to restrict the FPGA design.</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So it is rarely used in practical applications. Trace-back is a classic algorithm and widely used, and uses memories to store survivor paths of each state. </a:t>
            </a:r>
          </a:p>
          <a:p>
            <a:pPr indent="457200" algn="just" eaLnBrk="0" hangingPunct="0"/>
            <a:r>
              <a:rPr lang="en-US" altLang="zh-TW" sz="2000" dirty="0">
                <a:latin typeface="Times New Roman" panose="02020603050405020304" pitchFamily="18" charset="0"/>
                <a:cs typeface="Times New Roman" panose="02020603050405020304" pitchFamily="18" charset="0"/>
              </a:rPr>
              <a:t>The former trace-back point is determined by the best initial state and the corresponding survivor paths every clock. The trace-back is completed after thirty six clock periods. The hardware structure of the algorithm is simple to manage and control for FPGA. </a:t>
            </a:r>
          </a:p>
        </p:txBody>
      </p:sp>
    </p:spTree>
    <p:extLst>
      <p:ext uri="{BB962C8B-B14F-4D97-AF65-F5344CB8AC3E}">
        <p14:creationId xmlns:p14="http://schemas.microsoft.com/office/powerpoint/2010/main" val="2942766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E1F5A-A3FF-6C49-7152-291E1883419A}"/>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7C5CF7BB-7350-53D3-29F6-7389A519533A}"/>
              </a:ext>
            </a:extLst>
          </p:cNvPr>
          <p:cNvPicPr>
            <a:picLocks noChangeAspect="1"/>
          </p:cNvPicPr>
          <p:nvPr/>
        </p:nvPicPr>
        <p:blipFill>
          <a:blip r:embed="rId3"/>
          <a:stretch>
            <a:fillRect/>
          </a:stretch>
        </p:blipFill>
        <p:spPr>
          <a:xfrm>
            <a:off x="4836862" y="3926062"/>
            <a:ext cx="5549535" cy="2862322"/>
          </a:xfrm>
          <a:prstGeom prst="rect">
            <a:avLst/>
          </a:prstGeom>
        </p:spPr>
      </p:pic>
      <p:pic>
        <p:nvPicPr>
          <p:cNvPr id="4" name="圖片 3">
            <a:extLst>
              <a:ext uri="{FF2B5EF4-FFF2-40B4-BE49-F238E27FC236}">
                <a16:creationId xmlns:a16="http://schemas.microsoft.com/office/drawing/2014/main" id="{47C97581-292F-E526-9EB6-7FA118CB940E}"/>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F90DDBB-A8DD-EBB9-5C84-DDB7F38FD41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4766A1CF-84FB-C328-181F-22FAF974A9D5}"/>
              </a:ext>
            </a:extLst>
          </p:cNvPr>
          <p:cNvSpPr>
            <a:spLocks noGrp="1"/>
          </p:cNvSpPr>
          <p:nvPr>
            <p:ph type="sldNum" sz="quarter" idx="12"/>
          </p:nvPr>
        </p:nvSpPr>
        <p:spPr/>
        <p:txBody>
          <a:bodyPr/>
          <a:lstStyle/>
          <a:p>
            <a:fld id="{8539F7DE-D043-4C1B-A99A-5AD622BBCAEB}" type="slidenum">
              <a:rPr lang="zh-TW" altLang="en-US" smtClean="0"/>
              <a:t>71</a:t>
            </a:fld>
            <a:endParaRPr lang="zh-TW" altLang="en-US"/>
          </a:p>
        </p:txBody>
      </p:sp>
      <p:sp>
        <p:nvSpPr>
          <p:cNvPr id="2" name="文字方塊 1">
            <a:extLst>
              <a:ext uri="{FF2B5EF4-FFF2-40B4-BE49-F238E27FC236}">
                <a16:creationId xmlns:a16="http://schemas.microsoft.com/office/drawing/2014/main" id="{B2A7B805-0EFA-E69B-8654-36D980D37B5C}"/>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3.2.5. Trace-Back Module </a:t>
            </a:r>
          </a:p>
        </p:txBody>
      </p:sp>
      <p:sp>
        <p:nvSpPr>
          <p:cNvPr id="7" name="文字方塊 6">
            <a:extLst>
              <a:ext uri="{FF2B5EF4-FFF2-40B4-BE49-F238E27FC236}">
                <a16:creationId xmlns:a16="http://schemas.microsoft.com/office/drawing/2014/main" id="{DBD2F739-0D95-7105-D807-37B820602F0A}"/>
              </a:ext>
            </a:extLst>
          </p:cNvPr>
          <p:cNvSpPr txBox="1"/>
          <p:nvPr/>
        </p:nvSpPr>
        <p:spPr>
          <a:xfrm>
            <a:off x="243840" y="1507126"/>
            <a:ext cx="11614440" cy="2862322"/>
          </a:xfrm>
          <a:prstGeom prst="rect">
            <a:avLst/>
          </a:prstGeom>
          <a:noFill/>
        </p:spPr>
        <p:txBody>
          <a:bodyPr wrap="square">
            <a:spAutoFit/>
          </a:bodyPr>
          <a:lstStyle/>
          <a:p>
            <a:pPr indent="457200" algn="just" eaLnBrk="0" hangingPunct="0"/>
            <a:r>
              <a:rPr lang="en-US" altLang="zh-TW" dirty="0">
                <a:latin typeface="Times New Roman" panose="02020603050405020304" pitchFamily="18" charset="0"/>
                <a:cs typeface="Times New Roman" panose="02020603050405020304" pitchFamily="18" charset="0"/>
              </a:rPr>
              <a:t>As shown in </a:t>
            </a:r>
            <a:r>
              <a:rPr lang="en-US" altLang="zh-TW" b="1" dirty="0">
                <a:latin typeface="Times New Roman" panose="02020603050405020304" pitchFamily="18" charset="0"/>
                <a:cs typeface="Times New Roman" panose="02020603050405020304" pitchFamily="18" charset="0"/>
              </a:rPr>
              <a:t>Figure 6</a:t>
            </a:r>
            <a:r>
              <a:rPr lang="en-US" altLang="zh-TW" dirty="0">
                <a:latin typeface="Times New Roman" panose="02020603050405020304" pitchFamily="18" charset="0"/>
                <a:cs typeface="Times New Roman" panose="02020603050405020304" pitchFamily="18" charset="0"/>
              </a:rPr>
              <a:t>, from the K moment to K + 1 moment, there are two optional paths to reach the state 000000 and they originate from the state 000000 and 000001. There is a difference between the lowest orders of the two states; the lowest order stands for the input bit of the Viterbi encoder five clock pulses before, the rest bits represent others from different moments. </a:t>
            </a:r>
          </a:p>
          <a:p>
            <a:pPr indent="457200" algn="just" eaLnBrk="0" hangingPunct="0"/>
            <a:r>
              <a:rPr lang="en-US" altLang="zh-TW" dirty="0">
                <a:latin typeface="Times New Roman" panose="02020603050405020304" pitchFamily="18" charset="0"/>
                <a:cs typeface="Times New Roman" panose="02020603050405020304" pitchFamily="18" charset="0"/>
              </a:rPr>
              <a:t>The top digit of the state 000000 is the survivor value at the K + 1 </a:t>
            </a:r>
            <a:r>
              <a:rPr lang="en-US" altLang="zh-TW" dirty="0" err="1">
                <a:latin typeface="Times New Roman" panose="02020603050405020304" pitchFamily="18" charset="0"/>
                <a:cs typeface="Times New Roman" panose="02020603050405020304" pitchFamily="18" charset="0"/>
              </a:rPr>
              <a:t>moment.It</a:t>
            </a:r>
            <a:r>
              <a:rPr lang="en-US" altLang="zh-TW" dirty="0">
                <a:latin typeface="Times New Roman" panose="02020603050405020304" pitchFamily="18" charset="0"/>
                <a:cs typeface="Times New Roman" panose="02020603050405020304" pitchFamily="18" charset="0"/>
              </a:rPr>
              <a:t> indicates the input bit in the K + 1 moment, in other words, also the decoded value. All these survivor values constitute the only survivor path. A counter with thirty six count cycles is designed for recording the trace-back time to determine the trace-back end. Survivor paths are extracted for updating the next trace-back point according to the current one. The Viterbi decoder begins to output when the counter counts to the decoding depth. In addition, the decoding sequences of trace-back are opposite to the practical ones, so adjustments should be made during outputting.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004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23DBD-3500-E369-E3D4-D584E2C71C26}"/>
            </a:ext>
          </a:extLst>
        </p:cNvPr>
        <p:cNvGrpSpPr/>
        <p:nvPr/>
      </p:nvGrpSpPr>
      <p:grpSpPr>
        <a:xfrm>
          <a:off x="0" y="0"/>
          <a:ext cx="0" cy="0"/>
          <a:chOff x="0" y="0"/>
          <a:chExt cx="0" cy="0"/>
        </a:xfrm>
      </p:grpSpPr>
      <p:pic>
        <p:nvPicPr>
          <p:cNvPr id="16" name="圖片 15">
            <a:extLst>
              <a:ext uri="{FF2B5EF4-FFF2-40B4-BE49-F238E27FC236}">
                <a16:creationId xmlns:a16="http://schemas.microsoft.com/office/drawing/2014/main" id="{99B23B52-DEF9-5E74-7F95-FBFF2DEC48E4}"/>
              </a:ext>
            </a:extLst>
          </p:cNvPr>
          <p:cNvPicPr>
            <a:picLocks noChangeAspect="1"/>
          </p:cNvPicPr>
          <p:nvPr/>
        </p:nvPicPr>
        <p:blipFill>
          <a:blip r:embed="rId3"/>
          <a:stretch>
            <a:fillRect/>
          </a:stretch>
        </p:blipFill>
        <p:spPr>
          <a:xfrm>
            <a:off x="5877043" y="1507126"/>
            <a:ext cx="6314957" cy="3879910"/>
          </a:xfrm>
          <a:prstGeom prst="rect">
            <a:avLst/>
          </a:prstGeom>
        </p:spPr>
      </p:pic>
      <p:pic>
        <p:nvPicPr>
          <p:cNvPr id="4" name="圖片 3">
            <a:extLst>
              <a:ext uri="{FF2B5EF4-FFF2-40B4-BE49-F238E27FC236}">
                <a16:creationId xmlns:a16="http://schemas.microsoft.com/office/drawing/2014/main" id="{C1883468-36B5-A6AE-41E6-2B3FC88EAD4D}"/>
              </a:ext>
            </a:extLst>
          </p:cNvPr>
          <p:cNvPicPr>
            <a:picLocks noChangeAspect="1"/>
          </p:cNvPicPr>
          <p:nvPr/>
        </p:nvPicPr>
        <p:blipFill>
          <a:blip r:embed="rId4"/>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83B63CE-170F-6636-5D54-3E14C9D1A59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AC4094A-B032-4AA9-470D-48E6B93BF47A}"/>
              </a:ext>
            </a:extLst>
          </p:cNvPr>
          <p:cNvSpPr>
            <a:spLocks noGrp="1"/>
          </p:cNvSpPr>
          <p:nvPr>
            <p:ph type="sldNum" sz="quarter" idx="12"/>
          </p:nvPr>
        </p:nvSpPr>
        <p:spPr/>
        <p:txBody>
          <a:bodyPr/>
          <a:lstStyle/>
          <a:p>
            <a:fld id="{8539F7DE-D043-4C1B-A99A-5AD622BBCAEB}" type="slidenum">
              <a:rPr lang="zh-TW" altLang="en-US" smtClean="0"/>
              <a:t>72</a:t>
            </a:fld>
            <a:endParaRPr lang="zh-TW" altLang="en-US"/>
          </a:p>
        </p:txBody>
      </p:sp>
      <p:sp>
        <p:nvSpPr>
          <p:cNvPr id="2" name="文字方塊 1">
            <a:extLst>
              <a:ext uri="{FF2B5EF4-FFF2-40B4-BE49-F238E27FC236}">
                <a16:creationId xmlns:a16="http://schemas.microsoft.com/office/drawing/2014/main" id="{70D57EA9-D371-B852-12E9-94E590C3FD00}"/>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Results Analysis</a:t>
            </a:r>
          </a:p>
        </p:txBody>
      </p:sp>
      <p:pic>
        <p:nvPicPr>
          <p:cNvPr id="6" name="圖片 5">
            <a:extLst>
              <a:ext uri="{FF2B5EF4-FFF2-40B4-BE49-F238E27FC236}">
                <a16:creationId xmlns:a16="http://schemas.microsoft.com/office/drawing/2014/main" id="{375E00E4-E9CE-EFCD-A7D1-B6871FD62EA2}"/>
              </a:ext>
            </a:extLst>
          </p:cNvPr>
          <p:cNvPicPr>
            <a:picLocks noChangeAspect="1"/>
          </p:cNvPicPr>
          <p:nvPr/>
        </p:nvPicPr>
        <p:blipFill>
          <a:blip r:embed="rId5"/>
          <a:stretch>
            <a:fillRect/>
          </a:stretch>
        </p:blipFill>
        <p:spPr>
          <a:xfrm>
            <a:off x="333720" y="1507126"/>
            <a:ext cx="5820587" cy="4077269"/>
          </a:xfrm>
          <a:prstGeom prst="rect">
            <a:avLst/>
          </a:prstGeom>
        </p:spPr>
      </p:pic>
      <p:sp>
        <p:nvSpPr>
          <p:cNvPr id="11" name="文字方塊 10">
            <a:extLst>
              <a:ext uri="{FF2B5EF4-FFF2-40B4-BE49-F238E27FC236}">
                <a16:creationId xmlns:a16="http://schemas.microsoft.com/office/drawing/2014/main" id="{0D598CA2-A9C2-6A45-33A8-E11F16DD2874}"/>
              </a:ext>
            </a:extLst>
          </p:cNvPr>
          <p:cNvSpPr txBox="1"/>
          <p:nvPr/>
        </p:nvSpPr>
        <p:spPr>
          <a:xfrm>
            <a:off x="385614" y="5546777"/>
            <a:ext cx="5371587" cy="1200329"/>
          </a:xfrm>
          <a:prstGeom prst="rect">
            <a:avLst/>
          </a:prstGeom>
          <a:noFill/>
        </p:spPr>
        <p:txBody>
          <a:bodyPr wrap="squar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本篇</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XC2V2000-4BFG957C FPGA</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採用了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0.15 µm / 0.12 µm CMOS 8-layer metal process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製程技術。</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120nm/150nm</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80Mbps</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3" name="文字方塊 12">
            <a:extLst>
              <a:ext uri="{FF2B5EF4-FFF2-40B4-BE49-F238E27FC236}">
                <a16:creationId xmlns:a16="http://schemas.microsoft.com/office/drawing/2014/main" id="{6C8140A1-5E79-3B86-8A04-180CDC07BA5C}"/>
              </a:ext>
            </a:extLst>
          </p:cNvPr>
          <p:cNvSpPr txBox="1"/>
          <p:nvPr/>
        </p:nvSpPr>
        <p:spPr>
          <a:xfrm>
            <a:off x="6206201" y="5538167"/>
            <a:ext cx="5371587" cy="1200329"/>
          </a:xfrm>
          <a:prstGeom prst="rect">
            <a:avLst/>
          </a:prstGeom>
          <a:noFill/>
        </p:spPr>
        <p:txBody>
          <a:bodyPr wrap="square">
            <a:spAutoFit/>
          </a:bodyPr>
          <a:lstStyle/>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賴老師晶創文案</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目前</a:t>
            </a:r>
            <a:r>
              <a:rPr lang="en-US" altLang="zh-TW" sz="1800" dirty="0">
                <a:effectLst/>
                <a:latin typeface="Times New Roman" panose="02020603050405020304" pitchFamily="18" charset="0"/>
                <a:ea typeface="標楷體" panose="03000509000000000000" pitchFamily="65" charset="-120"/>
              </a:rPr>
              <a:t>VD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設計在</a:t>
            </a:r>
            <a:r>
              <a:rPr lang="en-US" altLang="zh-TW" sz="1800" dirty="0">
                <a:effectLst/>
                <a:latin typeface="Times New Roman" panose="02020603050405020304" pitchFamily="18" charset="0"/>
                <a:ea typeface="標楷體" panose="03000509000000000000" pitchFamily="65" charset="-120"/>
              </a:rPr>
              <a:t>Virtex-6/7 FPGA </a:t>
            </a:r>
            <a:r>
              <a:rPr lang="en-US" altLang="zh-TW" sz="1800" b="1" dirty="0">
                <a:solidFill>
                  <a:srgbClr val="FF0000"/>
                </a:solidFill>
                <a:effectLst/>
                <a:latin typeface="Times New Roman" panose="02020603050405020304" pitchFamily="18" charset="0"/>
                <a:ea typeface="標楷體" panose="03000509000000000000" pitchFamily="65" charset="-120"/>
              </a:rPr>
              <a:t>40nm/20nm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製程可以在</a:t>
            </a:r>
            <a:r>
              <a:rPr lang="en-US" altLang="zh-TW" sz="1800" dirty="0">
                <a:effectLst/>
                <a:latin typeface="Times New Roman" panose="02020603050405020304" pitchFamily="18" charset="0"/>
                <a:ea typeface="標楷體" panose="03000509000000000000" pitchFamily="65" charset="-120"/>
              </a:rPr>
              <a:t>3.32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4.62ns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完成一次解碼，操作頻率可達</a:t>
            </a:r>
            <a:r>
              <a:rPr lang="en-US" altLang="zh-TW" sz="1800" dirty="0">
                <a:effectLst/>
                <a:latin typeface="Times New Roman" panose="02020603050405020304" pitchFamily="18" charset="0"/>
                <a:ea typeface="標楷體" panose="03000509000000000000" pitchFamily="65" charset="-120"/>
              </a:rPr>
              <a:t>216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301 MHz</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、吞吐量則為</a:t>
            </a:r>
            <a:r>
              <a:rPr lang="en-US" altLang="zh-TW" sz="1800" b="1" dirty="0">
                <a:solidFill>
                  <a:srgbClr val="FF0000"/>
                </a:solidFill>
                <a:effectLst/>
                <a:latin typeface="Times New Roman" panose="02020603050405020304" pitchFamily="18" charset="0"/>
                <a:ea typeface="標楷體" panose="03000509000000000000" pitchFamily="65" charset="-120"/>
              </a:rPr>
              <a:t>301</a:t>
            </a:r>
            <a:r>
              <a:rPr lang="zh-TW" altLang="zh-TW" sz="1800" b="1"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b="1" dirty="0">
                <a:solidFill>
                  <a:srgbClr val="FF0000"/>
                </a:solidFill>
                <a:effectLst/>
                <a:latin typeface="Times New Roman" panose="02020603050405020304" pitchFamily="18" charset="0"/>
                <a:ea typeface="標楷體" panose="03000509000000000000" pitchFamily="65" charset="-120"/>
              </a:rPr>
              <a:t>433 Mbps </a:t>
            </a:r>
            <a:r>
              <a:rPr lang="en-US" altLang="zh-TW" sz="1800" dirty="0">
                <a:effectLst/>
                <a:latin typeface="Times New Roman" panose="02020603050405020304" pitchFamily="18" charset="0"/>
                <a:ea typeface="標楷體" panose="03000509000000000000" pitchFamily="65" charset="-120"/>
              </a:rPr>
              <a:t>[3.1, 3.2]</a:t>
            </a:r>
            <a:endParaRPr lang="zh-TW" altLang="en-US" dirty="0"/>
          </a:p>
        </p:txBody>
      </p:sp>
    </p:spTree>
    <p:extLst>
      <p:ext uri="{BB962C8B-B14F-4D97-AF65-F5344CB8AC3E}">
        <p14:creationId xmlns:p14="http://schemas.microsoft.com/office/powerpoint/2010/main" val="22681516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D031-184D-A26A-FEB6-ED86D55743C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80D5D58-9EEC-A1A7-B3D5-07C05ACA10EB}"/>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2A2664CE-2E2E-8232-4AB1-4FCB0E06F0D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72C55BD2-5D68-1049-DA49-88FCAA826111}"/>
              </a:ext>
            </a:extLst>
          </p:cNvPr>
          <p:cNvSpPr txBox="1"/>
          <p:nvPr/>
        </p:nvSpPr>
        <p:spPr>
          <a:xfrm>
            <a:off x="304801" y="1249893"/>
            <a:ext cx="6101080" cy="584775"/>
          </a:xfrm>
          <a:prstGeom prst="rect">
            <a:avLst/>
          </a:prstGeom>
          <a:noFill/>
        </p:spPr>
        <p:txBody>
          <a:bodyPr wrap="square">
            <a:spAutoFit/>
          </a:bodyPr>
          <a:lstStyle/>
          <a:p>
            <a:r>
              <a:rPr lang="zh-TW" altLang="en-US" sz="3200" b="1" dirty="0">
                <a:latin typeface="標楷體" panose="03000509000000000000" pitchFamily="65" charset="-120"/>
                <a:ea typeface="標楷體" panose="03000509000000000000" pitchFamily="65" charset="-120"/>
                <a:cs typeface="Times New Roman" panose="02020603050405020304" pitchFamily="18" charset="0"/>
              </a:rPr>
              <a:t>本篇問題點</a:t>
            </a:r>
            <a:endParaRPr lang="en-US" altLang="zh-TW" sz="32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20" name="投影片編號版面配置區 13">
            <a:extLst>
              <a:ext uri="{FF2B5EF4-FFF2-40B4-BE49-F238E27FC236}">
                <a16:creationId xmlns:a16="http://schemas.microsoft.com/office/drawing/2014/main" id="{021D5A98-6CEF-5F0A-6E6B-8FDA148EEE32}"/>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73</a:t>
            </a:fld>
            <a:endParaRPr lang="zh-TW" altLang="en-US"/>
          </a:p>
        </p:txBody>
      </p:sp>
      <p:sp>
        <p:nvSpPr>
          <p:cNvPr id="2" name="文字方塊 1">
            <a:extLst>
              <a:ext uri="{FF2B5EF4-FFF2-40B4-BE49-F238E27FC236}">
                <a16:creationId xmlns:a16="http://schemas.microsoft.com/office/drawing/2014/main" id="{AD1DB24A-8614-412B-735B-9B59D4CD6008}"/>
              </a:ext>
            </a:extLst>
          </p:cNvPr>
          <p:cNvSpPr txBox="1"/>
          <p:nvPr/>
        </p:nvSpPr>
        <p:spPr>
          <a:xfrm>
            <a:off x="304801" y="1818640"/>
            <a:ext cx="10835640" cy="4134465"/>
          </a:xfrm>
          <a:prstGeom prst="rect">
            <a:avLst/>
          </a:prstGeom>
          <a:noFill/>
        </p:spPr>
        <p:txBody>
          <a:bodyPr wrap="square" rtlCol="0">
            <a:spAutoFit/>
          </a:bodyPr>
          <a:lstStyle/>
          <a:p>
            <a:pPr marL="342900" indent="-342900">
              <a:spcAft>
                <a:spcPts val="375"/>
              </a:spcAft>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這篇很完整，目前看起來文中所提及的</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基於</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802.11a</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的解碼深度設定為</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36”</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這部分與</a:t>
            </a: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matlab</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所定義的</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 rate 1/2 code has a traceback depth of 5(</a:t>
            </a: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ConstraintLength</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 1).</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不一樣因為照文中帶入應該是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5*(7-1) = 30</a:t>
            </a:r>
          </a:p>
          <a:p>
            <a:pPr marL="342900" indent="-342900">
              <a:spcAft>
                <a:spcPts val="375"/>
              </a:spcAft>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文中</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constraint length of 7, code rate of 1/2 and decoding depth of 36 symbols.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這意思也是說會有</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64</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種狀態，會有</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18</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blocks</a:t>
            </a:r>
            <a:endParaRPr lang="zh-TW" altLang="en-US" sz="2000" dirty="0"/>
          </a:p>
          <a:p>
            <a:pPr marL="342900" indent="-342900">
              <a:buFont typeface="+mj-lt"/>
              <a:buAutoNum type="arabicPeriod"/>
            </a:pPr>
            <a:endParaRPr lang="en-US" altLang="zh-TW" sz="32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6901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47A0C-189F-7931-796E-66FB0326AD6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A5B8132-440D-217C-4781-93B2C3053043}"/>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47B4B050-F3B8-BE0B-51B4-D6DE0D257FE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34E52E9A-46F1-3589-06D7-2EB55223671E}"/>
              </a:ext>
            </a:extLst>
          </p:cNvPr>
          <p:cNvSpPr>
            <a:spLocks noGrp="1"/>
          </p:cNvSpPr>
          <p:nvPr>
            <p:ph type="sldNum" sz="quarter" idx="12"/>
          </p:nvPr>
        </p:nvSpPr>
        <p:spPr/>
        <p:txBody>
          <a:bodyPr/>
          <a:lstStyle/>
          <a:p>
            <a:fld id="{8539F7DE-D043-4C1B-A99A-5AD622BBCAEB}" type="slidenum">
              <a:rPr lang="zh-TW" altLang="en-US" smtClean="0"/>
              <a:t>74</a:t>
            </a:fld>
            <a:endParaRPr lang="zh-TW" altLang="en-US"/>
          </a:p>
        </p:txBody>
      </p:sp>
      <p:grpSp>
        <p:nvGrpSpPr>
          <p:cNvPr id="8" name="群組 7">
            <a:extLst>
              <a:ext uri="{FF2B5EF4-FFF2-40B4-BE49-F238E27FC236}">
                <a16:creationId xmlns:a16="http://schemas.microsoft.com/office/drawing/2014/main" id="{C4F6A78E-616C-163E-54C0-B6CE176272B3}"/>
              </a:ext>
            </a:extLst>
          </p:cNvPr>
          <p:cNvGrpSpPr/>
          <p:nvPr/>
        </p:nvGrpSpPr>
        <p:grpSpPr>
          <a:xfrm>
            <a:off x="924560" y="2100738"/>
            <a:ext cx="10342880" cy="2656525"/>
            <a:chOff x="924560" y="3053494"/>
            <a:chExt cx="10342880" cy="2656525"/>
          </a:xfrm>
        </p:grpSpPr>
        <p:sp>
          <p:nvSpPr>
            <p:cNvPr id="7" name="文字方塊 6">
              <a:extLst>
                <a:ext uri="{FF2B5EF4-FFF2-40B4-BE49-F238E27FC236}">
                  <a16:creationId xmlns:a16="http://schemas.microsoft.com/office/drawing/2014/main" id="{B0081F5B-931B-87D1-F5EA-CD7FB90CFD5D}"/>
                </a:ext>
              </a:extLst>
            </p:cNvPr>
            <p:cNvSpPr txBox="1"/>
            <p:nvPr/>
          </p:nvSpPr>
          <p:spPr>
            <a:xfrm>
              <a:off x="924560" y="3053494"/>
              <a:ext cx="10342880" cy="954107"/>
            </a:xfrm>
            <a:prstGeom prst="rect">
              <a:avLst/>
            </a:prstGeom>
            <a:noFill/>
          </p:spPr>
          <p:txBody>
            <a:bodyPr wrap="square">
              <a:spAutoFit/>
            </a:bodyPr>
            <a:lstStyle/>
            <a:p>
              <a:pPr algn="ctr"/>
              <a:r>
                <a:rPr lang="en-US" altLang="zh-TW" sz="2800" b="1" dirty="0">
                  <a:latin typeface="Times New Roman" panose="02020603050405020304" pitchFamily="18" charset="0"/>
                  <a:cs typeface="Times New Roman" panose="02020603050405020304" pitchFamily="18" charset="0"/>
                </a:rPr>
                <a:t>Design and Implementation of High Speed Viterbi </a:t>
              </a:r>
            </a:p>
            <a:p>
              <a:pPr algn="ctr"/>
              <a:r>
                <a:rPr lang="en-US" altLang="zh-TW" sz="2800" b="1" dirty="0">
                  <a:latin typeface="Times New Roman" panose="02020603050405020304" pitchFamily="18" charset="0"/>
                  <a:cs typeface="Times New Roman" panose="02020603050405020304" pitchFamily="18" charset="0"/>
                </a:rPr>
                <a:t>Decoder and Convolution Encoder for SDR</a:t>
              </a:r>
            </a:p>
          </p:txBody>
        </p:sp>
        <p:sp>
          <p:nvSpPr>
            <p:cNvPr id="9" name="文字方塊 8">
              <a:extLst>
                <a:ext uri="{FF2B5EF4-FFF2-40B4-BE49-F238E27FC236}">
                  <a16:creationId xmlns:a16="http://schemas.microsoft.com/office/drawing/2014/main" id="{74D60100-28D3-1372-C5DA-2DDD211ACA5A}"/>
                </a:ext>
              </a:extLst>
            </p:cNvPr>
            <p:cNvSpPr txBox="1"/>
            <p:nvPr/>
          </p:nvSpPr>
          <p:spPr>
            <a:xfrm>
              <a:off x="3045460" y="4662268"/>
              <a:ext cx="6101080" cy="400110"/>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R. J. Reshmi* and C. Raji</a:t>
              </a:r>
            </a:p>
          </p:txBody>
        </p:sp>
        <p:sp>
          <p:nvSpPr>
            <p:cNvPr id="11" name="文字方塊 10">
              <a:extLst>
                <a:ext uri="{FF2B5EF4-FFF2-40B4-BE49-F238E27FC236}">
                  <a16:creationId xmlns:a16="http://schemas.microsoft.com/office/drawing/2014/main" id="{E94179A8-F682-B588-B851-0DBF7CA90648}"/>
                </a:ext>
              </a:extLst>
            </p:cNvPr>
            <p:cNvSpPr txBox="1"/>
            <p:nvPr/>
          </p:nvSpPr>
          <p:spPr>
            <a:xfrm>
              <a:off x="1713230" y="5002133"/>
              <a:ext cx="8765540" cy="707886"/>
            </a:xfrm>
            <a:prstGeom prst="rect">
              <a:avLst/>
            </a:prstGeom>
            <a:noFill/>
          </p:spPr>
          <p:txBody>
            <a:bodyPr wrap="square">
              <a:spAutoFit/>
            </a:bodyPr>
            <a:lstStyle/>
            <a:p>
              <a:pPr algn="ctr"/>
              <a:r>
                <a:rPr lang="en-US" altLang="zh-TW" sz="2000" dirty="0">
                  <a:latin typeface="Times New Roman" panose="02020603050405020304" pitchFamily="18" charset="0"/>
                  <a:cs typeface="Times New Roman" panose="02020603050405020304" pitchFamily="18" charset="0"/>
                </a:rPr>
                <a:t>School of ECE, REVA University, Bangalore – 560064, Karnataka, India; reshuachu26@gmail.com, raji.c@reva.edu.in</a:t>
              </a:r>
            </a:p>
          </p:txBody>
        </p:sp>
        <p:sp>
          <p:nvSpPr>
            <p:cNvPr id="3" name="文字方塊 2">
              <a:extLst>
                <a:ext uri="{FF2B5EF4-FFF2-40B4-BE49-F238E27FC236}">
                  <a16:creationId xmlns:a16="http://schemas.microsoft.com/office/drawing/2014/main" id="{D91C9298-4D6F-D633-BE6F-45EDE880E225}"/>
                </a:ext>
              </a:extLst>
            </p:cNvPr>
            <p:cNvSpPr txBox="1"/>
            <p:nvPr/>
          </p:nvSpPr>
          <p:spPr>
            <a:xfrm>
              <a:off x="1713230" y="4007601"/>
              <a:ext cx="8765540" cy="646331"/>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Indian Journal of Science and Technology, Vol 12(36), DOI:10.17485/</a:t>
              </a:r>
              <a:r>
                <a:rPr lang="en-US" altLang="zh-TW" dirty="0" err="1">
                  <a:latin typeface="Times New Roman" panose="02020603050405020304" pitchFamily="18" charset="0"/>
                  <a:cs typeface="Times New Roman" panose="02020603050405020304" pitchFamily="18" charset="0"/>
                </a:rPr>
                <a:t>ijst</a:t>
              </a:r>
              <a:r>
                <a:rPr lang="en-US" altLang="zh-TW" dirty="0">
                  <a:latin typeface="Times New Roman" panose="02020603050405020304" pitchFamily="18" charset="0"/>
                  <a:cs typeface="Times New Roman" panose="02020603050405020304" pitchFamily="18" charset="0"/>
                </a:rPr>
                <a:t>/2019/v12i36/147574, September 2019</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69860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C5F14-8469-8483-8F17-8D5E41E48A5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9CD428E5-310B-AB79-B451-6832296EC9A9}"/>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29409A0D-11CC-51BB-4078-E3C0CF8D9E2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FFBD7BA4-5B71-1F1D-7CF0-2EC2A29CAE1E}"/>
              </a:ext>
            </a:extLst>
          </p:cNvPr>
          <p:cNvSpPr>
            <a:spLocks noGrp="1"/>
          </p:cNvSpPr>
          <p:nvPr>
            <p:ph type="sldNum" sz="quarter" idx="12"/>
          </p:nvPr>
        </p:nvSpPr>
        <p:spPr/>
        <p:txBody>
          <a:bodyPr/>
          <a:lstStyle/>
          <a:p>
            <a:fld id="{8539F7DE-D043-4C1B-A99A-5AD622BBCAEB}" type="slidenum">
              <a:rPr lang="zh-TW" altLang="en-US" smtClean="0"/>
              <a:t>75</a:t>
            </a:fld>
            <a:endParaRPr lang="zh-TW" altLang="en-US"/>
          </a:p>
        </p:txBody>
      </p:sp>
      <p:pic>
        <p:nvPicPr>
          <p:cNvPr id="8" name="圖片 7">
            <a:extLst>
              <a:ext uri="{FF2B5EF4-FFF2-40B4-BE49-F238E27FC236}">
                <a16:creationId xmlns:a16="http://schemas.microsoft.com/office/drawing/2014/main" id="{47347B5D-25C5-9446-4A31-7F4601E98A4B}"/>
              </a:ext>
            </a:extLst>
          </p:cNvPr>
          <p:cNvPicPr>
            <a:picLocks noChangeAspect="1"/>
          </p:cNvPicPr>
          <p:nvPr/>
        </p:nvPicPr>
        <p:blipFill>
          <a:blip r:embed="rId4"/>
          <a:srcRect b="47081"/>
          <a:stretch/>
        </p:blipFill>
        <p:spPr>
          <a:xfrm>
            <a:off x="0" y="1988773"/>
            <a:ext cx="6282328" cy="3629170"/>
          </a:xfrm>
          <a:prstGeom prst="rect">
            <a:avLst/>
          </a:prstGeom>
        </p:spPr>
      </p:pic>
      <p:pic>
        <p:nvPicPr>
          <p:cNvPr id="9" name="圖片 8">
            <a:extLst>
              <a:ext uri="{FF2B5EF4-FFF2-40B4-BE49-F238E27FC236}">
                <a16:creationId xmlns:a16="http://schemas.microsoft.com/office/drawing/2014/main" id="{A46E2CB7-2208-8701-BE0D-D44C03431A3D}"/>
              </a:ext>
            </a:extLst>
          </p:cNvPr>
          <p:cNvPicPr>
            <a:picLocks noChangeAspect="1"/>
          </p:cNvPicPr>
          <p:nvPr/>
        </p:nvPicPr>
        <p:blipFill>
          <a:blip r:embed="rId4"/>
          <a:srcRect t="53335"/>
          <a:stretch/>
        </p:blipFill>
        <p:spPr>
          <a:xfrm>
            <a:off x="5792832" y="2417667"/>
            <a:ext cx="6282328" cy="3200276"/>
          </a:xfrm>
          <a:prstGeom prst="rect">
            <a:avLst/>
          </a:prstGeom>
        </p:spPr>
      </p:pic>
    </p:spTree>
    <p:extLst>
      <p:ext uri="{BB962C8B-B14F-4D97-AF65-F5344CB8AC3E}">
        <p14:creationId xmlns:p14="http://schemas.microsoft.com/office/powerpoint/2010/main" val="173900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50082-9BCA-D17D-C054-45B08EBDCC0C}"/>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F2346259-F033-A5EC-1FBE-6F6D1C13AB2A}"/>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17723E0-E4A2-1C68-D299-CBC3548FE47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1CE179D3-3108-57A6-2988-A461FB8C24DA}"/>
              </a:ext>
            </a:extLst>
          </p:cNvPr>
          <p:cNvSpPr>
            <a:spLocks noGrp="1"/>
          </p:cNvSpPr>
          <p:nvPr>
            <p:ph type="sldNum" sz="quarter" idx="12"/>
          </p:nvPr>
        </p:nvSpPr>
        <p:spPr/>
        <p:txBody>
          <a:bodyPr/>
          <a:lstStyle/>
          <a:p>
            <a:fld id="{8539F7DE-D043-4C1B-A99A-5AD622BBCAEB}" type="slidenum">
              <a:rPr lang="zh-TW" altLang="en-US" smtClean="0"/>
              <a:t>76</a:t>
            </a:fld>
            <a:endParaRPr lang="zh-TW" altLang="en-US"/>
          </a:p>
        </p:txBody>
      </p:sp>
      <p:sp>
        <p:nvSpPr>
          <p:cNvPr id="2" name="文字方塊 1">
            <a:extLst>
              <a:ext uri="{FF2B5EF4-FFF2-40B4-BE49-F238E27FC236}">
                <a16:creationId xmlns:a16="http://schemas.microsoft.com/office/drawing/2014/main" id="{107A8FD9-0A6D-F775-BCC5-496F1B6015C7}"/>
              </a:ext>
            </a:extLst>
          </p:cNvPr>
          <p:cNvSpPr txBox="1"/>
          <p:nvPr/>
        </p:nvSpPr>
        <p:spPr>
          <a:xfrm>
            <a:off x="333720" y="110701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Methodology</a:t>
            </a:r>
          </a:p>
        </p:txBody>
      </p:sp>
      <p:sp>
        <p:nvSpPr>
          <p:cNvPr id="8" name="文字方塊 7">
            <a:extLst>
              <a:ext uri="{FF2B5EF4-FFF2-40B4-BE49-F238E27FC236}">
                <a16:creationId xmlns:a16="http://schemas.microsoft.com/office/drawing/2014/main" id="{5A30C81B-3421-576E-F8C8-1F83FF04BFF7}"/>
              </a:ext>
            </a:extLst>
          </p:cNvPr>
          <p:cNvSpPr txBox="1"/>
          <p:nvPr/>
        </p:nvSpPr>
        <p:spPr>
          <a:xfrm>
            <a:off x="795020" y="1524834"/>
            <a:ext cx="6101080" cy="400110"/>
          </a:xfrm>
          <a:prstGeom prst="rect">
            <a:avLst/>
          </a:prstGeom>
          <a:noFill/>
        </p:spPr>
        <p:txBody>
          <a:bodyPr wrap="square">
            <a:spAutoFit/>
          </a:bodyPr>
          <a:lstStyle/>
          <a:p>
            <a:r>
              <a:rPr lang="en-US" altLang="zh-TW" sz="2000" dirty="0">
                <a:latin typeface="Times New Roman" panose="02020603050405020304" pitchFamily="18" charset="0"/>
                <a:cs typeface="Times New Roman" panose="02020603050405020304" pitchFamily="18" charset="0"/>
              </a:rPr>
              <a:t>The Viterbi decoder comprised of following major block: </a:t>
            </a:r>
            <a:endParaRPr lang="zh-TW" altLang="en-US" sz="20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A7F4B57C-819E-393D-3567-545C4E113259}"/>
              </a:ext>
            </a:extLst>
          </p:cNvPr>
          <p:cNvPicPr>
            <a:picLocks noChangeAspect="1"/>
          </p:cNvPicPr>
          <p:nvPr/>
        </p:nvPicPr>
        <p:blipFill>
          <a:blip r:embed="rId4"/>
          <a:stretch>
            <a:fillRect/>
          </a:stretch>
        </p:blipFill>
        <p:spPr>
          <a:xfrm>
            <a:off x="2666522" y="2202870"/>
            <a:ext cx="6858957" cy="4153480"/>
          </a:xfrm>
          <a:prstGeom prst="rect">
            <a:avLst/>
          </a:prstGeom>
        </p:spPr>
      </p:pic>
    </p:spTree>
    <p:extLst>
      <p:ext uri="{BB962C8B-B14F-4D97-AF65-F5344CB8AC3E}">
        <p14:creationId xmlns:p14="http://schemas.microsoft.com/office/powerpoint/2010/main" val="4048865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28FF4-98B4-C0E0-281F-B1C90EC9A8CE}"/>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E8327B6-CAB2-598C-580A-43048B77895A}"/>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33DEA215-00C4-5C78-D24A-327812C924C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投影片編號版面配置區 13">
            <a:extLst>
              <a:ext uri="{FF2B5EF4-FFF2-40B4-BE49-F238E27FC236}">
                <a16:creationId xmlns:a16="http://schemas.microsoft.com/office/drawing/2014/main" id="{BEEF6061-3220-AC0A-D913-B4A47A92B4D1}"/>
              </a:ext>
            </a:extLst>
          </p:cNvPr>
          <p:cNvSpPr>
            <a:spLocks noGrp="1"/>
          </p:cNvSpPr>
          <p:nvPr>
            <p:ph type="sldNum" sz="quarter" idx="12"/>
          </p:nvPr>
        </p:nvSpPr>
        <p:spPr/>
        <p:txBody>
          <a:bodyPr/>
          <a:lstStyle/>
          <a:p>
            <a:fld id="{8539F7DE-D043-4C1B-A99A-5AD622BBCAEB}" type="slidenum">
              <a:rPr lang="zh-TW" altLang="en-US" smtClean="0"/>
              <a:t>77</a:t>
            </a:fld>
            <a:endParaRPr lang="zh-TW" altLang="en-US"/>
          </a:p>
        </p:txBody>
      </p:sp>
      <p:sp>
        <p:nvSpPr>
          <p:cNvPr id="2" name="文字方塊 1">
            <a:extLst>
              <a:ext uri="{FF2B5EF4-FFF2-40B4-BE49-F238E27FC236}">
                <a16:creationId xmlns:a16="http://schemas.microsoft.com/office/drawing/2014/main" id="{BF80FCCC-938B-D7A0-B5B8-5B6B72FFB7A4}"/>
              </a:ext>
            </a:extLst>
          </p:cNvPr>
          <p:cNvSpPr txBox="1"/>
          <p:nvPr/>
        </p:nvSpPr>
        <p:spPr>
          <a:xfrm>
            <a:off x="311150" y="923948"/>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2.1 BMU</a:t>
            </a:r>
          </a:p>
        </p:txBody>
      </p:sp>
      <p:sp>
        <p:nvSpPr>
          <p:cNvPr id="8" name="文字方塊 7">
            <a:extLst>
              <a:ext uri="{FF2B5EF4-FFF2-40B4-BE49-F238E27FC236}">
                <a16:creationId xmlns:a16="http://schemas.microsoft.com/office/drawing/2014/main" id="{C819E8B4-50E3-6F70-1CF0-F161C2EFA3DE}"/>
              </a:ext>
            </a:extLst>
          </p:cNvPr>
          <p:cNvSpPr txBox="1"/>
          <p:nvPr/>
        </p:nvSpPr>
        <p:spPr>
          <a:xfrm>
            <a:off x="795020" y="1220034"/>
            <a:ext cx="11234420" cy="923330"/>
          </a:xfrm>
          <a:prstGeom prst="rect">
            <a:avLst/>
          </a:prstGeom>
          <a:noFill/>
        </p:spPr>
        <p:txBody>
          <a:bodyPr wrap="square">
            <a:spAutoFit/>
          </a:bodyPr>
          <a:lstStyle/>
          <a:p>
            <a:pPr indent="457200" algn="just" eaLnBrk="0" hangingPunct="0"/>
            <a:r>
              <a:rPr lang="en-US" altLang="zh-TW" dirty="0">
                <a:latin typeface="Times New Roman" panose="02020603050405020304" pitchFamily="18" charset="0"/>
                <a:cs typeface="Times New Roman" panose="02020603050405020304" pitchFamily="18" charset="0"/>
              </a:rPr>
              <a:t>The purpose of the BM unit is to determine branch metric state values. The hard decision type decoder is taken using the hamming distance metric values are computed. It executes the EX-OR operation between each state’s possible output symbol and the symbol received</a:t>
            </a:r>
            <a:endParaRPr lang="zh-TW" altLang="en-US"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473A4EA9-93DD-C731-5C8F-109E592264B6}"/>
              </a:ext>
            </a:extLst>
          </p:cNvPr>
          <p:cNvSpPr txBox="1"/>
          <p:nvPr/>
        </p:nvSpPr>
        <p:spPr>
          <a:xfrm>
            <a:off x="311150" y="210497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2.2 ACSU </a:t>
            </a:r>
            <a:endParaRPr lang="zh-TW" altLang="en-US" sz="2000" b="1"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BB795A9C-5DB9-1445-1A7D-5FB5817115C1}"/>
              </a:ext>
            </a:extLst>
          </p:cNvPr>
          <p:cNvSpPr txBox="1"/>
          <p:nvPr/>
        </p:nvSpPr>
        <p:spPr>
          <a:xfrm>
            <a:off x="795020" y="2485477"/>
            <a:ext cx="11234420" cy="1200329"/>
          </a:xfrm>
          <a:prstGeom prst="rect">
            <a:avLst/>
          </a:prstGeom>
          <a:noFill/>
        </p:spPr>
        <p:txBody>
          <a:bodyPr wrap="square">
            <a:spAutoFit/>
          </a:bodyPr>
          <a:lstStyle/>
          <a:p>
            <a:pPr indent="457200" algn="just" eaLnBrk="0" hangingPunct="0"/>
            <a:r>
              <a:rPr lang="zh-TW" altLang="en-US" dirty="0">
                <a:latin typeface="Times New Roman" panose="02020603050405020304" pitchFamily="18" charset="0"/>
                <a:cs typeface="Times New Roman" panose="02020603050405020304" pitchFamily="18" charset="0"/>
              </a:rPr>
              <a:t>The ACSU consists of Comparator, Multiplexer and adder. </a:t>
            </a:r>
          </a:p>
          <a:p>
            <a:pPr indent="457200" algn="just" eaLnBrk="0" hangingPunct="0"/>
            <a:r>
              <a:rPr lang="zh-TW" altLang="en-US" dirty="0">
                <a:latin typeface="Times New Roman" panose="02020603050405020304" pitchFamily="18" charset="0"/>
                <a:cs typeface="Times New Roman" panose="02020603050405020304" pitchFamily="18" charset="0"/>
              </a:rPr>
              <a:t>The state metric is the sum of the minimum value of previous state metric at that state and current branch metric. Adder adds the previous state of the state metric and branch metric of the current state. At each state the state metric value is compared using comparator and multiplexer selects the state metric with the minimum value.</a:t>
            </a:r>
          </a:p>
        </p:txBody>
      </p:sp>
      <p:sp>
        <p:nvSpPr>
          <p:cNvPr id="12" name="文字方塊 11">
            <a:extLst>
              <a:ext uri="{FF2B5EF4-FFF2-40B4-BE49-F238E27FC236}">
                <a16:creationId xmlns:a16="http://schemas.microsoft.com/office/drawing/2014/main" id="{824ECC57-8640-DCBD-09A4-8172A4E9F379}"/>
              </a:ext>
            </a:extLst>
          </p:cNvPr>
          <p:cNvSpPr txBox="1"/>
          <p:nvPr/>
        </p:nvSpPr>
        <p:spPr>
          <a:xfrm>
            <a:off x="311150" y="3576766"/>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2.3 PMU </a:t>
            </a:r>
            <a:endParaRPr lang="zh-TW" altLang="en-US" sz="2000"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92146BA9-C595-A218-EC02-854D1D4D6650}"/>
              </a:ext>
            </a:extLst>
          </p:cNvPr>
          <p:cNvSpPr txBox="1"/>
          <p:nvPr/>
        </p:nvSpPr>
        <p:spPr>
          <a:xfrm>
            <a:off x="795020" y="3937120"/>
            <a:ext cx="11234420" cy="1200329"/>
          </a:xfrm>
          <a:prstGeom prst="rect">
            <a:avLst/>
          </a:prstGeom>
          <a:noFill/>
        </p:spPr>
        <p:txBody>
          <a:bodyPr wrap="square">
            <a:spAutoFit/>
          </a:bodyPr>
          <a:lstStyle/>
          <a:p>
            <a:pPr indent="457200" algn="just" eaLnBrk="0" hangingPunct="0"/>
            <a:r>
              <a:rPr lang="en-US" altLang="zh-TW" dirty="0">
                <a:latin typeface="Times New Roman" panose="02020603050405020304" pitchFamily="18" charset="0"/>
                <a:cs typeface="Times New Roman" panose="02020603050405020304" pitchFamily="18" charset="0"/>
              </a:rPr>
              <a:t>P</a:t>
            </a:r>
            <a:r>
              <a:rPr lang="zh-TW" altLang="en-US" dirty="0">
                <a:latin typeface="Times New Roman" panose="02020603050405020304" pitchFamily="18" charset="0"/>
                <a:cs typeface="Times New Roman" panose="02020603050405020304" pitchFamily="18" charset="0"/>
              </a:rPr>
              <a:t>MU is the summation of the pervious iteration of path metric and the current input of the branch metric. At each node of trellis the partial path metric is computed and branch metric computed at the BMU is taken. The memory element stores the metric for next iteration and to find the path metric with minimum value at the last stage (iteration) of the trellis.</a:t>
            </a:r>
          </a:p>
        </p:txBody>
      </p:sp>
      <p:sp>
        <p:nvSpPr>
          <p:cNvPr id="17" name="文字方塊 16">
            <a:extLst>
              <a:ext uri="{FF2B5EF4-FFF2-40B4-BE49-F238E27FC236}">
                <a16:creationId xmlns:a16="http://schemas.microsoft.com/office/drawing/2014/main" id="{3BC79D20-4EBB-2F0C-03A5-145A9E02F73F}"/>
              </a:ext>
            </a:extLst>
          </p:cNvPr>
          <p:cNvSpPr txBox="1"/>
          <p:nvPr/>
        </p:nvSpPr>
        <p:spPr>
          <a:xfrm>
            <a:off x="311150" y="504856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2.4 TBU </a:t>
            </a:r>
            <a:endParaRPr lang="zh-TW" altLang="en-US" sz="2000" b="1"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9DB02DFF-FDA6-49BF-E443-098A9F255C36}"/>
              </a:ext>
            </a:extLst>
          </p:cNvPr>
          <p:cNvSpPr txBox="1"/>
          <p:nvPr/>
        </p:nvSpPr>
        <p:spPr>
          <a:xfrm>
            <a:off x="795020" y="5311098"/>
            <a:ext cx="11234420" cy="1477328"/>
          </a:xfrm>
          <a:prstGeom prst="rect">
            <a:avLst/>
          </a:prstGeom>
          <a:noFill/>
        </p:spPr>
        <p:txBody>
          <a:bodyPr wrap="square">
            <a:spAutoFit/>
          </a:bodyPr>
          <a:lstStyle/>
          <a:p>
            <a:pPr indent="457200" algn="just" eaLnBrk="0" hangingPunct="0"/>
            <a:r>
              <a:rPr lang="zh-TW" altLang="en-US" dirty="0">
                <a:latin typeface="Times New Roman" panose="02020603050405020304" pitchFamily="18" charset="0"/>
                <a:cs typeface="Times New Roman" panose="02020603050405020304" pitchFamily="18" charset="0"/>
              </a:rPr>
              <a:t>TBU recognise the output and survivor path. The original bit given to the convolutional encoder is extracted by the trace back unit.</a:t>
            </a:r>
          </a:p>
          <a:p>
            <a:pPr indent="457200" algn="just" eaLnBrk="0" hangingPunct="0"/>
            <a:r>
              <a:rPr lang="zh-TW" altLang="en-US" dirty="0">
                <a:latin typeface="Times New Roman" panose="02020603050405020304" pitchFamily="18" charset="0"/>
                <a:cs typeface="Times New Roman" panose="02020603050405020304" pitchFamily="18" charset="0"/>
              </a:rPr>
              <a:t>The Computation of Hamming Distance ModuleThis module differentiates the obtained codes with the actual expected input codes of the current state in order to calculate the hamming distance between them. Figure 5 shows the schematic diagram for calculating the hamming distance.</a:t>
            </a:r>
          </a:p>
        </p:txBody>
      </p:sp>
    </p:spTree>
    <p:extLst>
      <p:ext uri="{BB962C8B-B14F-4D97-AF65-F5344CB8AC3E}">
        <p14:creationId xmlns:p14="http://schemas.microsoft.com/office/powerpoint/2010/main" val="2172796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24BDA-82E1-6B03-A5E7-22803B0327A2}"/>
            </a:ext>
          </a:extLst>
        </p:cNvPr>
        <p:cNvGrpSpPr/>
        <p:nvPr/>
      </p:nvGrpSpPr>
      <p:grpSpPr>
        <a:xfrm>
          <a:off x="0" y="0"/>
          <a:ext cx="0" cy="0"/>
          <a:chOff x="0" y="0"/>
          <a:chExt cx="0" cy="0"/>
        </a:xfrm>
      </p:grpSpPr>
      <p:pic>
        <p:nvPicPr>
          <p:cNvPr id="18" name="圖片 17">
            <a:extLst>
              <a:ext uri="{FF2B5EF4-FFF2-40B4-BE49-F238E27FC236}">
                <a16:creationId xmlns:a16="http://schemas.microsoft.com/office/drawing/2014/main" id="{7374C8C9-3C4D-DF89-BD33-DB96A1F8B7BA}"/>
              </a:ext>
            </a:extLst>
          </p:cNvPr>
          <p:cNvPicPr>
            <a:picLocks noChangeAspect="1"/>
          </p:cNvPicPr>
          <p:nvPr/>
        </p:nvPicPr>
        <p:blipFill>
          <a:blip r:embed="rId3"/>
          <a:stretch>
            <a:fillRect/>
          </a:stretch>
        </p:blipFill>
        <p:spPr>
          <a:xfrm>
            <a:off x="5143016" y="3714934"/>
            <a:ext cx="6935168" cy="2724530"/>
          </a:xfrm>
          <a:prstGeom prst="rect">
            <a:avLst/>
          </a:prstGeom>
        </p:spPr>
      </p:pic>
      <p:pic>
        <p:nvPicPr>
          <p:cNvPr id="3" name="圖片 2">
            <a:extLst>
              <a:ext uri="{FF2B5EF4-FFF2-40B4-BE49-F238E27FC236}">
                <a16:creationId xmlns:a16="http://schemas.microsoft.com/office/drawing/2014/main" id="{16D76616-72F5-F69D-594F-6B81A2943670}"/>
              </a:ext>
            </a:extLst>
          </p:cNvPr>
          <p:cNvPicPr>
            <a:picLocks noChangeAspect="1"/>
          </p:cNvPicPr>
          <p:nvPr/>
        </p:nvPicPr>
        <p:blipFill>
          <a:blip r:embed="rId4"/>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58AEAB2E-8215-3C6E-3FFA-7CA0A8BD8A1A}"/>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332BD844-0435-3D08-490B-A26A5475EA8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6854" y="1304751"/>
            <a:ext cx="6820852" cy="3924848"/>
          </a:xfrm>
          <a:prstGeom prst="rect">
            <a:avLst/>
          </a:prstGeom>
        </p:spPr>
      </p:pic>
      <p:sp>
        <p:nvSpPr>
          <p:cNvPr id="13" name="文字方塊 12">
            <a:extLst>
              <a:ext uri="{FF2B5EF4-FFF2-40B4-BE49-F238E27FC236}">
                <a16:creationId xmlns:a16="http://schemas.microsoft.com/office/drawing/2014/main" id="{E7B0ABC7-F3BD-DF54-B66F-C6567158113A}"/>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Methodology</a:t>
            </a:r>
          </a:p>
        </p:txBody>
      </p:sp>
      <p:sp>
        <p:nvSpPr>
          <p:cNvPr id="20" name="投影片編號版面配置區 13">
            <a:extLst>
              <a:ext uri="{FF2B5EF4-FFF2-40B4-BE49-F238E27FC236}">
                <a16:creationId xmlns:a16="http://schemas.microsoft.com/office/drawing/2014/main" id="{D09A9270-158F-151E-6AD6-9A97F8303838}"/>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78</a:t>
            </a:fld>
            <a:endParaRPr lang="zh-TW" altLang="en-US"/>
          </a:p>
        </p:txBody>
      </p:sp>
    </p:spTree>
    <p:extLst>
      <p:ext uri="{BB962C8B-B14F-4D97-AF65-F5344CB8AC3E}">
        <p14:creationId xmlns:p14="http://schemas.microsoft.com/office/powerpoint/2010/main" val="3361845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7435B-27C7-4165-AB41-E3ACA85F6F42}"/>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087AC737-CA49-9E93-96F5-20A5B9C83B54}"/>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A6AF5D79-6B30-BDB1-8142-47D4CF022C0C}"/>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8FB42FC9-B61B-B8C1-50D2-FCDBF820C70E}"/>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 Viterbi Algorithm</a:t>
            </a:r>
          </a:p>
        </p:txBody>
      </p:sp>
      <p:sp>
        <p:nvSpPr>
          <p:cNvPr id="20" name="投影片編號版面配置區 13">
            <a:extLst>
              <a:ext uri="{FF2B5EF4-FFF2-40B4-BE49-F238E27FC236}">
                <a16:creationId xmlns:a16="http://schemas.microsoft.com/office/drawing/2014/main" id="{5F4855FF-D5EF-3EB0-FC15-D0C743400FB3}"/>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79</a:t>
            </a:fld>
            <a:endParaRPr lang="zh-TW" altLang="en-US"/>
          </a:p>
        </p:txBody>
      </p:sp>
      <p:sp>
        <p:nvSpPr>
          <p:cNvPr id="4" name="文字方塊 3">
            <a:extLst>
              <a:ext uri="{FF2B5EF4-FFF2-40B4-BE49-F238E27FC236}">
                <a16:creationId xmlns:a16="http://schemas.microsoft.com/office/drawing/2014/main" id="{AE972AD7-FAC9-35E6-AE4F-43BFEC208364}"/>
              </a:ext>
            </a:extLst>
          </p:cNvPr>
          <p:cNvSpPr txBox="1"/>
          <p:nvPr/>
        </p:nvSpPr>
        <p:spPr>
          <a:xfrm>
            <a:off x="405848" y="1304751"/>
            <a:ext cx="11380304" cy="1754326"/>
          </a:xfrm>
          <a:prstGeom prst="rect">
            <a:avLst/>
          </a:prstGeom>
          <a:noFill/>
        </p:spPr>
        <p:txBody>
          <a:bodyPr wrap="square">
            <a:spAutoFit/>
          </a:bodyPr>
          <a:lstStyle/>
          <a:p>
            <a:pPr indent="457200" algn="just" eaLnBrk="0" hangingPunct="0"/>
            <a:r>
              <a:rPr lang="zh-TW" altLang="en-US" dirty="0">
                <a:latin typeface="Times New Roman" panose="02020603050405020304" pitchFamily="18" charset="0"/>
                <a:cs typeface="Times New Roman" panose="02020603050405020304" pitchFamily="18" charset="0"/>
              </a:rPr>
              <a:t>1. Trellis is weighed. Branch metrics are calculated.</a:t>
            </a:r>
          </a:p>
          <a:p>
            <a:pPr indent="457200" algn="just" eaLnBrk="0" hangingPunct="0"/>
            <a:r>
              <a:rPr lang="zh-TW" altLang="en-US" dirty="0">
                <a:latin typeface="Times New Roman" panose="02020603050405020304" pitchFamily="18" charset="0"/>
                <a:cs typeface="Times New Roman" panose="02020603050405020304" pitchFamily="18" charset="0"/>
              </a:rPr>
              <a:t>2. In terms of the minimum path to n time, recursively calculate the minimum path to n-1 time. Procedure has been used in this step to repeatedly  refresh the signal survivor path. This is called the recursion Add Compare Select (ACS).</a:t>
            </a:r>
          </a:p>
          <a:p>
            <a:pPr indent="457200" algn="just" eaLnBrk="0" hangingPunct="0"/>
            <a:r>
              <a:rPr lang="zh-TW" altLang="en-US" dirty="0">
                <a:latin typeface="Times New Roman" panose="02020603050405020304" pitchFamily="18" charset="0"/>
                <a:cs typeface="Times New Roman" panose="02020603050405020304" pitchFamily="18" charset="0"/>
              </a:rPr>
              <a:t>3. Iteratively find the shortest distance that uses Step 2 decisions leads to each trellis state. Survivor path decoding finds the shortest path for the state. Lastly, the survivor paths incorporate the most likely signal path into a unique path when they are traced back in time. The flow chart for the Viterbi algorithm is shown in the Figure 6.</a:t>
            </a:r>
          </a:p>
        </p:txBody>
      </p:sp>
    </p:spTree>
    <p:extLst>
      <p:ext uri="{BB962C8B-B14F-4D97-AF65-F5344CB8AC3E}">
        <p14:creationId xmlns:p14="http://schemas.microsoft.com/office/powerpoint/2010/main" val="2901359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C2CE6-483E-0587-6ADC-4B65F8D77D17}"/>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EB4E227-2249-1FF0-A5B7-5C8007217980}"/>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7E374290-9C7E-6959-89D9-DACDC31D70BB}"/>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Digital Communication System</a:t>
            </a:r>
            <a:endParaRPr lang="zh-TW" altLang="en-US" sz="3200"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36B3524D-78A5-2D24-CD58-B57DB4BB38C1}"/>
              </a:ext>
            </a:extLst>
          </p:cNvPr>
          <p:cNvSpPr txBox="1"/>
          <p:nvPr/>
        </p:nvSpPr>
        <p:spPr>
          <a:xfrm>
            <a:off x="609600" y="1876647"/>
            <a:ext cx="5667577" cy="1938992"/>
          </a:xfrm>
          <a:prstGeom prst="rect">
            <a:avLst/>
          </a:prstGeom>
          <a:noFill/>
        </p:spPr>
        <p:txBody>
          <a:bodyPr wrap="none" rtlCol="0">
            <a:spAutoFit/>
          </a:bodyPr>
          <a:lstStyle/>
          <a:p>
            <a:r>
              <a:rPr lang="en-US" altLang="zh-TW" sz="2400" b="1" dirty="0" err="1">
                <a:solidFill>
                  <a:schemeClr val="accent5">
                    <a:lumMod val="75000"/>
                  </a:schemeClr>
                </a:solidFill>
                <a:latin typeface="Times New Roman" panose="02020603050405020304" pitchFamily="18" charset="0"/>
                <a:cs typeface="Times New Roman" panose="02020603050405020304" pitchFamily="18" charset="0"/>
              </a:rPr>
              <a:t>Digitial</a:t>
            </a:r>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 Modulation</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Amplitude Shift Modulation (ASK)</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Frequency Shift Modulation (FSK)</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Phase Shift Modulation(PSK)</a:t>
            </a:r>
          </a:p>
          <a:p>
            <a:pPr marL="285750" indent="-285750">
              <a:buFont typeface="Wingdings" panose="05000000000000000000" pitchFamily="2" charset="2"/>
              <a:buChar char="ü"/>
            </a:pPr>
            <a:r>
              <a:rPr lang="en-US" altLang="zh-TW" sz="2400" dirty="0">
                <a:latin typeface="Times New Roman" panose="02020603050405020304" pitchFamily="18" charset="0"/>
                <a:cs typeface="Times New Roman" panose="02020603050405020304" pitchFamily="18" charset="0"/>
              </a:rPr>
              <a:t>Quadrature Amplitude Modulation(QAM)</a:t>
            </a:r>
            <a:endParaRPr lang="zh-TW" altLang="en-US" sz="2400" dirty="0">
              <a:latin typeface="Times New Roman" panose="02020603050405020304" pitchFamily="18" charset="0"/>
              <a:cs typeface="Times New Roman" panose="02020603050405020304" pitchFamily="18" charset="0"/>
            </a:endParaRPr>
          </a:p>
        </p:txBody>
      </p:sp>
      <p:grpSp>
        <p:nvGrpSpPr>
          <p:cNvPr id="15" name="群組 14">
            <a:extLst>
              <a:ext uri="{FF2B5EF4-FFF2-40B4-BE49-F238E27FC236}">
                <a16:creationId xmlns:a16="http://schemas.microsoft.com/office/drawing/2014/main" id="{39ECB502-D71C-7831-15A4-7012C5874BC2}"/>
              </a:ext>
            </a:extLst>
          </p:cNvPr>
          <p:cNvGrpSpPr/>
          <p:nvPr/>
        </p:nvGrpSpPr>
        <p:grpSpPr>
          <a:xfrm>
            <a:off x="547842" y="5187682"/>
            <a:ext cx="11096317" cy="830997"/>
            <a:chOff x="547842" y="5187682"/>
            <a:chExt cx="11096317" cy="830997"/>
          </a:xfrm>
        </p:grpSpPr>
        <p:sp>
          <p:nvSpPr>
            <p:cNvPr id="14" name="文字方塊 13">
              <a:extLst>
                <a:ext uri="{FF2B5EF4-FFF2-40B4-BE49-F238E27FC236}">
                  <a16:creationId xmlns:a16="http://schemas.microsoft.com/office/drawing/2014/main" id="{EAF995FD-6ECE-6A1C-0566-2A1AE67F09DB}"/>
                </a:ext>
              </a:extLst>
            </p:cNvPr>
            <p:cNvSpPr txBox="1"/>
            <p:nvPr/>
          </p:nvSpPr>
          <p:spPr>
            <a:xfrm>
              <a:off x="547842" y="5372348"/>
              <a:ext cx="2124299" cy="461665"/>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Message Signal</a:t>
              </a:r>
              <a:endParaRPr lang="zh-TW" altLang="en-US" sz="2400"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A4D06CB4-508D-77A7-B0FB-01926D0D24B9}"/>
                </a:ext>
              </a:extLst>
            </p:cNvPr>
            <p:cNvSpPr txBox="1"/>
            <p:nvPr/>
          </p:nvSpPr>
          <p:spPr>
            <a:xfrm>
              <a:off x="3224768" y="5187682"/>
              <a:ext cx="1483098" cy="830997"/>
            </a:xfrm>
            <a:prstGeom prst="rect">
              <a:avLst/>
            </a:prstGeom>
            <a:noFill/>
            <a:ln w="19050">
              <a:solidFill>
                <a:schemeClr val="tx1"/>
              </a:solidFill>
            </a:ln>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Digital</a:t>
              </a:r>
            </a:p>
            <a:p>
              <a:pPr algn="ctr"/>
              <a:r>
                <a:rPr lang="en-US" altLang="zh-TW" sz="2400" dirty="0">
                  <a:latin typeface="Times New Roman" panose="02020603050405020304" pitchFamily="18" charset="0"/>
                  <a:cs typeface="Times New Roman" panose="02020603050405020304" pitchFamily="18" charset="0"/>
                </a:rPr>
                <a:t>Modulator</a:t>
              </a:r>
              <a:endParaRPr lang="zh-TW" altLang="en-US" sz="2400"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BFC4E3B5-4468-3546-D224-D83A4B7FF139}"/>
                </a:ext>
              </a:extLst>
            </p:cNvPr>
            <p:cNvSpPr txBox="1"/>
            <p:nvPr/>
          </p:nvSpPr>
          <p:spPr>
            <a:xfrm>
              <a:off x="5398929" y="5372348"/>
              <a:ext cx="1208985" cy="461665"/>
            </a:xfrm>
            <a:prstGeom prst="rect">
              <a:avLst/>
            </a:prstGeom>
            <a:noFill/>
            <a:ln w="19050">
              <a:solidFill>
                <a:schemeClr val="tx1"/>
              </a:solidFill>
            </a:ln>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Channel</a:t>
              </a:r>
              <a:endParaRPr lang="zh-TW" altLang="en-US" sz="2400"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8B1D2033-3325-2B6D-D804-CF0239113A4E}"/>
                </a:ext>
              </a:extLst>
            </p:cNvPr>
            <p:cNvSpPr txBox="1"/>
            <p:nvPr/>
          </p:nvSpPr>
          <p:spPr>
            <a:xfrm>
              <a:off x="7160541" y="5187682"/>
              <a:ext cx="1806905" cy="830997"/>
            </a:xfrm>
            <a:prstGeom prst="rect">
              <a:avLst/>
            </a:prstGeom>
            <a:noFill/>
            <a:ln w="19050">
              <a:solidFill>
                <a:schemeClr val="tx1"/>
              </a:solidFill>
            </a:ln>
          </p:spPr>
          <p:txBody>
            <a:bodyPr wrap="none" rtlCol="0">
              <a:spAutoFit/>
            </a:bodyPr>
            <a:lstStyle/>
            <a:p>
              <a:pPr algn="ctr"/>
              <a:r>
                <a:rPr lang="en-US" altLang="zh-TW" sz="2400" dirty="0">
                  <a:latin typeface="Times New Roman" panose="02020603050405020304" pitchFamily="18" charset="0"/>
                  <a:cs typeface="Times New Roman" panose="02020603050405020304" pitchFamily="18" charset="0"/>
                </a:rPr>
                <a:t>Digital</a:t>
              </a:r>
            </a:p>
            <a:p>
              <a:r>
                <a:rPr lang="en-US" altLang="zh-TW" sz="2400" dirty="0">
                  <a:latin typeface="Times New Roman" panose="02020603050405020304" pitchFamily="18" charset="0"/>
                  <a:cs typeface="Times New Roman" panose="02020603050405020304" pitchFamily="18" charset="0"/>
                </a:rPr>
                <a:t>Demodulator</a:t>
              </a:r>
              <a:endParaRPr lang="zh-TW" altLang="en-US" sz="2400"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65252E1D-1098-D1DE-2C86-31C4B1993305}"/>
                </a:ext>
              </a:extLst>
            </p:cNvPr>
            <p:cNvSpPr txBox="1"/>
            <p:nvPr/>
          </p:nvSpPr>
          <p:spPr>
            <a:xfrm>
              <a:off x="9606422" y="5187682"/>
              <a:ext cx="2037737" cy="830997"/>
            </a:xfrm>
            <a:prstGeom prst="rect">
              <a:avLst/>
            </a:prstGeom>
            <a:noFill/>
          </p:spPr>
          <p:txBody>
            <a:bodyPr wrap="none" rtlCol="0">
              <a:spAutoFit/>
            </a:bodyPr>
            <a:lstStyle/>
            <a:p>
              <a:r>
                <a:rPr lang="en-US" altLang="zh-TW" sz="2400" dirty="0">
                  <a:latin typeface="Times New Roman" panose="02020603050405020304" pitchFamily="18" charset="0"/>
                  <a:cs typeface="Times New Roman" panose="02020603050405020304" pitchFamily="18" charset="0"/>
                </a:rPr>
                <a:t>Estimate of </a:t>
              </a:r>
            </a:p>
            <a:p>
              <a:r>
                <a:rPr lang="en-US" altLang="zh-TW" sz="2400" dirty="0">
                  <a:latin typeface="Times New Roman" panose="02020603050405020304" pitchFamily="18" charset="0"/>
                  <a:cs typeface="Times New Roman" panose="02020603050405020304" pitchFamily="18" charset="0"/>
                </a:rPr>
                <a:t>message signal</a:t>
              </a:r>
              <a:endParaRPr lang="zh-TW" altLang="en-US" sz="2400" dirty="0">
                <a:latin typeface="Times New Roman" panose="02020603050405020304" pitchFamily="18" charset="0"/>
                <a:cs typeface="Times New Roman" panose="02020603050405020304" pitchFamily="18" charset="0"/>
              </a:endParaRPr>
            </a:p>
          </p:txBody>
        </p:sp>
        <p:cxnSp>
          <p:nvCxnSpPr>
            <p:cNvPr id="23" name="直線單箭頭接點 22">
              <a:extLst>
                <a:ext uri="{FF2B5EF4-FFF2-40B4-BE49-F238E27FC236}">
                  <a16:creationId xmlns:a16="http://schemas.microsoft.com/office/drawing/2014/main" id="{83E892CC-91A8-70F2-01EE-1FFB637B6CD4}"/>
                </a:ext>
              </a:extLst>
            </p:cNvPr>
            <p:cNvCxnSpPr>
              <a:cxnSpLocks/>
              <a:stCxn id="14" idx="3"/>
              <a:endCxn id="16" idx="1"/>
            </p:cNvCxnSpPr>
            <p:nvPr/>
          </p:nvCxnSpPr>
          <p:spPr>
            <a:xfrm>
              <a:off x="2672141" y="5603181"/>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DD6AF4C7-0608-B95E-3F03-FDC700EF4702}"/>
                </a:ext>
              </a:extLst>
            </p:cNvPr>
            <p:cNvCxnSpPr>
              <a:cxnSpLocks/>
              <a:stCxn id="16" idx="3"/>
              <a:endCxn id="17" idx="1"/>
            </p:cNvCxnSpPr>
            <p:nvPr/>
          </p:nvCxnSpPr>
          <p:spPr>
            <a:xfrm>
              <a:off x="4707866" y="5603181"/>
              <a:ext cx="6910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04AD5B8-B4B3-B477-BEC5-E4A15D1A2E92}"/>
                </a:ext>
              </a:extLst>
            </p:cNvPr>
            <p:cNvCxnSpPr>
              <a:cxnSpLocks/>
              <a:stCxn id="17" idx="3"/>
              <a:endCxn id="19" idx="1"/>
            </p:cNvCxnSpPr>
            <p:nvPr/>
          </p:nvCxnSpPr>
          <p:spPr>
            <a:xfrm>
              <a:off x="6607914" y="5603181"/>
              <a:ext cx="5526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C3950BC-DD30-11C8-B60A-CDFD1F5A0DF8}"/>
                </a:ext>
              </a:extLst>
            </p:cNvPr>
            <p:cNvCxnSpPr>
              <a:cxnSpLocks/>
              <a:stCxn id="19" idx="3"/>
              <a:endCxn id="20" idx="1"/>
            </p:cNvCxnSpPr>
            <p:nvPr/>
          </p:nvCxnSpPr>
          <p:spPr>
            <a:xfrm>
              <a:off x="8967446" y="5603181"/>
              <a:ext cx="6389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93AD32FF-7901-A27F-D476-EC0557E0D95F}"/>
              </a:ext>
            </a:extLst>
          </p:cNvPr>
          <p:cNvGrpSpPr/>
          <p:nvPr/>
        </p:nvGrpSpPr>
        <p:grpSpPr>
          <a:xfrm>
            <a:off x="7161107" y="1757485"/>
            <a:ext cx="3726213" cy="1585052"/>
            <a:chOff x="6400781" y="1958868"/>
            <a:chExt cx="3726213" cy="1585052"/>
          </a:xfrm>
        </p:grpSpPr>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DB7C6F17-8F90-57E5-5137-570218BC4583}"/>
                    </a:ext>
                  </a:extLst>
                </p:cNvPr>
                <p:cNvSpPr txBox="1"/>
                <p:nvPr/>
              </p:nvSpPr>
              <p:spPr>
                <a:xfrm>
                  <a:off x="6400781" y="1958868"/>
                  <a:ext cx="372621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2000" b="1" i="1" smtClean="0">
                            <a:latin typeface="Cambria Math" panose="02040503050406030204" pitchFamily="18" charset="0"/>
                          </a:rPr>
                          <m:t>載波</m:t>
                        </m:r>
                        <m:r>
                          <a:rPr lang="zh-TW" altLang="en-US" sz="2000" b="1" i="1">
                            <a:latin typeface="Cambria Math" panose="02040503050406030204" pitchFamily="18" charset="0"/>
                          </a:rPr>
                          <m:t> </m:t>
                        </m:r>
                        <m:r>
                          <a:rPr lang="en-US" altLang="zh-TW" sz="2000" b="1" i="1" smtClean="0">
                            <a:latin typeface="Cambria Math" panose="02040503050406030204" pitchFamily="18" charset="0"/>
                          </a:rPr>
                          <m:t>:</m:t>
                        </m:r>
                        <m:r>
                          <a:rPr lang="zh-TW" altLang="en-US" sz="2000" b="1" i="1">
                            <a:latin typeface="Cambria Math" panose="02040503050406030204" pitchFamily="18" charset="0"/>
                          </a:rPr>
                          <m:t> </m:t>
                        </m:r>
                        <m:r>
                          <a:rPr lang="en-US" altLang="zh-TW" sz="2000" b="1" i="1" smtClean="0">
                            <a:latin typeface="Cambria Math" panose="02040503050406030204" pitchFamily="18" charset="0"/>
                          </a:rPr>
                          <m:t>𝒄</m:t>
                        </m:r>
                        <m:d>
                          <m:dPr>
                            <m:ctrlPr>
                              <a:rPr lang="en-US" altLang="zh-TW" sz="2000" b="1" i="1" smtClean="0">
                                <a:latin typeface="Cambria Math" panose="02040503050406030204" pitchFamily="18" charset="0"/>
                              </a:rPr>
                            </m:ctrlPr>
                          </m:dPr>
                          <m:e>
                            <m:r>
                              <a:rPr lang="en-US" altLang="zh-TW" sz="2000" b="1" i="1" smtClean="0">
                                <a:latin typeface="Cambria Math" panose="02040503050406030204" pitchFamily="18" charset="0"/>
                              </a:rPr>
                              <m:t>𝒕</m:t>
                            </m:r>
                          </m:e>
                        </m:d>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𝑨𝒄𝒐𝒔</m:t>
                        </m:r>
                        <m:r>
                          <a:rPr lang="en-US" altLang="zh-TW" sz="2000" b="1" i="1" smtClean="0">
                            <a:latin typeface="Cambria Math" panose="02040503050406030204" pitchFamily="18" charset="0"/>
                          </a:rPr>
                          <m:t>(</m:t>
                        </m:r>
                        <m:r>
                          <a:rPr lang="en-US" altLang="zh-TW" sz="2000" b="1" i="1" smtClean="0">
                            <a:latin typeface="Cambria Math" panose="02040503050406030204" pitchFamily="18" charset="0"/>
                          </a:rPr>
                          <m:t>𝟐</m:t>
                        </m:r>
                        <m:r>
                          <a:rPr lang="zh-TW" altLang="en-US" sz="2000" b="1" i="1" smtClean="0">
                            <a:latin typeface="Cambria Math" panose="02040503050406030204" pitchFamily="18" charset="0"/>
                          </a:rPr>
                          <m:t>𝝅</m:t>
                        </m:r>
                        <m:sSub>
                          <m:sSubPr>
                            <m:ctrlPr>
                              <a:rPr lang="en-US" altLang="zh-TW" sz="2000" b="1" i="1" smtClean="0">
                                <a:latin typeface="Cambria Math" panose="02040503050406030204" pitchFamily="18" charset="0"/>
                              </a:rPr>
                            </m:ctrlPr>
                          </m:sSubPr>
                          <m:e>
                            <m:r>
                              <a:rPr lang="en-US" altLang="zh-TW" sz="2000" b="1" i="1" smtClean="0">
                                <a:latin typeface="Cambria Math" panose="02040503050406030204" pitchFamily="18" charset="0"/>
                              </a:rPr>
                              <m:t>𝒇</m:t>
                            </m:r>
                          </m:e>
                          <m:sub>
                            <m:r>
                              <a:rPr lang="en-US" altLang="zh-TW" sz="2000" b="1" i="1" smtClean="0">
                                <a:latin typeface="Cambria Math" panose="02040503050406030204" pitchFamily="18" charset="0"/>
                              </a:rPr>
                              <m:t>𝒄</m:t>
                            </m:r>
                          </m:sub>
                        </m:sSub>
                        <m:r>
                          <a:rPr lang="en-US" altLang="zh-TW" sz="2000" b="1" i="1" smtClean="0">
                            <a:latin typeface="Cambria Math" panose="02040503050406030204" pitchFamily="18" charset="0"/>
                          </a:rPr>
                          <m:t>𝒕</m:t>
                        </m:r>
                        <m:r>
                          <a:rPr lang="en-US" altLang="zh-TW" sz="2000" b="1" i="1" smtClean="0">
                            <a:latin typeface="Cambria Math" panose="02040503050406030204" pitchFamily="18" charset="0"/>
                          </a:rPr>
                          <m:t>+</m:t>
                        </m:r>
                        <m:r>
                          <a:rPr lang="zh-TW" altLang="en-US" sz="2000" b="1" i="1" smtClean="0">
                            <a:latin typeface="Cambria Math" panose="02040503050406030204" pitchFamily="18" charset="0"/>
                          </a:rPr>
                          <m:t>𝜽</m:t>
                        </m:r>
                        <m:r>
                          <a:rPr lang="en-US" altLang="zh-TW" sz="2000" b="1" i="1" smtClean="0">
                            <a:latin typeface="Cambria Math" panose="02040503050406030204" pitchFamily="18" charset="0"/>
                          </a:rPr>
                          <m:t>)</m:t>
                        </m:r>
                      </m:oMath>
                    </m:oMathPara>
                  </a14:m>
                  <a:endParaRPr lang="zh-TW" altLang="en-US" sz="2000" b="1" dirty="0">
                    <a:latin typeface="The Serif Hand Black" panose="03070902030502020204" pitchFamily="66" charset="0"/>
                    <a:ea typeface="標楷體" panose="03000509000000000000" pitchFamily="65" charset="-120"/>
                  </a:endParaRPr>
                </a:p>
              </p:txBody>
            </p:sp>
          </mc:Choice>
          <mc:Fallback xmlns="">
            <p:sp>
              <p:nvSpPr>
                <p:cNvPr id="28" name="文字方塊 27">
                  <a:extLst>
                    <a:ext uri="{FF2B5EF4-FFF2-40B4-BE49-F238E27FC236}">
                      <a16:creationId xmlns:a16="http://schemas.microsoft.com/office/drawing/2014/main" id="{DB7C6F17-8F90-57E5-5137-570218BC4583}"/>
                    </a:ext>
                  </a:extLst>
                </p:cNvPr>
                <p:cNvSpPr txBox="1">
                  <a:spLocks noRot="1" noChangeAspect="1" noMove="1" noResize="1" noEditPoints="1" noAdjustHandles="1" noChangeArrowheads="1" noChangeShapeType="1" noTextEdit="1"/>
                </p:cNvSpPr>
                <p:nvPr/>
              </p:nvSpPr>
              <p:spPr>
                <a:xfrm>
                  <a:off x="6400781" y="1958868"/>
                  <a:ext cx="3726213" cy="400110"/>
                </a:xfrm>
                <a:prstGeom prst="rect">
                  <a:avLst/>
                </a:prstGeom>
                <a:blipFill>
                  <a:blip r:embed="rId3"/>
                  <a:stretch>
                    <a:fillRect l="-164" b="-15152"/>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F734E49D-70E0-9402-5370-48650A8B3059}"/>
                </a:ext>
              </a:extLst>
            </p:cNvPr>
            <p:cNvSpPr txBox="1"/>
            <p:nvPr/>
          </p:nvSpPr>
          <p:spPr>
            <a:xfrm>
              <a:off x="6547061" y="2445026"/>
              <a:ext cx="1165704"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Amplitude</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F7A5080E-839A-7AAA-3CB0-89FA00675D15}"/>
                </a:ext>
              </a:extLst>
            </p:cNvPr>
            <p:cNvSpPr txBox="1"/>
            <p:nvPr/>
          </p:nvSpPr>
          <p:spPr>
            <a:xfrm>
              <a:off x="6547061" y="2809807"/>
              <a:ext cx="1165704"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Frequency</a:t>
              </a:r>
              <a:endParaRPr lang="zh-TW" altLang="en-US" dirty="0">
                <a:solidFill>
                  <a:srgbClr val="FF0000"/>
                </a:solidFill>
                <a:latin typeface="Times New Roman" panose="02020603050405020304" pitchFamily="18" charset="0"/>
                <a:cs typeface="Times New Roman" panose="02020603050405020304" pitchFamily="18" charset="0"/>
              </a:endParaRPr>
            </a:p>
          </p:txBody>
        </p:sp>
        <p:sp>
          <p:nvSpPr>
            <p:cNvPr id="38" name="文字方塊 37">
              <a:extLst>
                <a:ext uri="{FF2B5EF4-FFF2-40B4-BE49-F238E27FC236}">
                  <a16:creationId xmlns:a16="http://schemas.microsoft.com/office/drawing/2014/main" id="{7BB1D3C9-A097-41F9-B096-F5478AEAFA34}"/>
                </a:ext>
              </a:extLst>
            </p:cNvPr>
            <p:cNvSpPr txBox="1"/>
            <p:nvPr/>
          </p:nvSpPr>
          <p:spPr>
            <a:xfrm>
              <a:off x="6547061" y="3174588"/>
              <a:ext cx="723275" cy="369332"/>
            </a:xfrm>
            <a:prstGeom prst="rect">
              <a:avLst/>
            </a:prstGeom>
            <a:noFill/>
          </p:spPr>
          <p:txBody>
            <a:bodyPr wrap="non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Phase</a:t>
              </a:r>
              <a:endParaRPr lang="zh-TW" altLang="en-US" dirty="0">
                <a:solidFill>
                  <a:srgbClr val="FF0000"/>
                </a:solidFill>
                <a:latin typeface="Times New Roman" panose="02020603050405020304" pitchFamily="18" charset="0"/>
                <a:cs typeface="Times New Roman" panose="02020603050405020304" pitchFamily="18" charset="0"/>
              </a:endParaRPr>
            </a:p>
          </p:txBody>
        </p:sp>
        <p:cxnSp>
          <p:nvCxnSpPr>
            <p:cNvPr id="44" name="接點: 肘形 43">
              <a:extLst>
                <a:ext uri="{FF2B5EF4-FFF2-40B4-BE49-F238E27FC236}">
                  <a16:creationId xmlns:a16="http://schemas.microsoft.com/office/drawing/2014/main" id="{E4ABCD89-92E2-0702-C3C9-014912CA7DC8}"/>
                </a:ext>
              </a:extLst>
            </p:cNvPr>
            <p:cNvCxnSpPr>
              <a:stCxn id="38" idx="3"/>
            </p:cNvCxnSpPr>
            <p:nvPr/>
          </p:nvCxnSpPr>
          <p:spPr>
            <a:xfrm flipV="1">
              <a:off x="7270336" y="2276061"/>
              <a:ext cx="2460073" cy="1083193"/>
            </a:xfrm>
            <a:prstGeom prst="bentConnector3">
              <a:avLst>
                <a:gd name="adj1" fmla="val 1000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接點: 肘形 46">
              <a:extLst>
                <a:ext uri="{FF2B5EF4-FFF2-40B4-BE49-F238E27FC236}">
                  <a16:creationId xmlns:a16="http://schemas.microsoft.com/office/drawing/2014/main" id="{3C824EF7-64E1-331E-4DE4-DE89D5D231C2}"/>
                </a:ext>
              </a:extLst>
            </p:cNvPr>
            <p:cNvCxnSpPr>
              <a:cxnSpLocks/>
              <a:stCxn id="34" idx="3"/>
            </p:cNvCxnSpPr>
            <p:nvPr/>
          </p:nvCxnSpPr>
          <p:spPr>
            <a:xfrm flipV="1">
              <a:off x="7712765" y="2317520"/>
              <a:ext cx="1514626" cy="676953"/>
            </a:xfrm>
            <a:prstGeom prst="bentConnector3">
              <a:avLst>
                <a:gd name="adj1" fmla="val 9990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接點: 肘形 49">
              <a:extLst>
                <a:ext uri="{FF2B5EF4-FFF2-40B4-BE49-F238E27FC236}">
                  <a16:creationId xmlns:a16="http://schemas.microsoft.com/office/drawing/2014/main" id="{C33483A4-07B5-37F7-D9B9-F03EE712AB26}"/>
                </a:ext>
              </a:extLst>
            </p:cNvPr>
            <p:cNvCxnSpPr>
              <a:cxnSpLocks/>
              <a:stCxn id="33" idx="3"/>
              <a:endCxn id="28" idx="2"/>
            </p:cNvCxnSpPr>
            <p:nvPr/>
          </p:nvCxnSpPr>
          <p:spPr>
            <a:xfrm flipV="1">
              <a:off x="7712765" y="2358978"/>
              <a:ext cx="551123" cy="27071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67343D23-BD92-69F0-52CC-D460F380C7E6}"/>
              </a:ext>
            </a:extLst>
          </p:cNvPr>
          <p:cNvSpPr txBox="1"/>
          <p:nvPr/>
        </p:nvSpPr>
        <p:spPr>
          <a:xfrm>
            <a:off x="446200" y="4072800"/>
            <a:ext cx="11299601" cy="830997"/>
          </a:xfrm>
          <a:prstGeom prst="rect">
            <a:avLst/>
          </a:prstGeom>
          <a:noFill/>
        </p:spPr>
        <p:txBody>
          <a:bodyPr wrap="square" rtlCol="0">
            <a:spAutoFit/>
          </a:bodyPr>
          <a:lstStyle/>
          <a:p>
            <a:pPr indent="457200" algn="just" eaLnBrk="0" hangingPunct="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數位訊號的調變是在有限種狀態下去做調變的，所以數位調變是可以做訊號的重建的。跟類比調變的無窮種可能比起來，數位調變是能夠進行重建的。</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8" name="矩形 57">
            <a:extLst>
              <a:ext uri="{FF2B5EF4-FFF2-40B4-BE49-F238E27FC236}">
                <a16:creationId xmlns:a16="http://schemas.microsoft.com/office/drawing/2014/main" id="{B2210FD6-DB73-8117-4AB3-EE71A201FA1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B03CA88B-5095-9037-1C44-64E8FC949780}"/>
              </a:ext>
            </a:extLst>
          </p:cNvPr>
          <p:cNvSpPr txBox="1"/>
          <p:nvPr/>
        </p:nvSpPr>
        <p:spPr>
          <a:xfrm>
            <a:off x="257357" y="6071732"/>
            <a:ext cx="4314066" cy="646331"/>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If message signal is not digital must use A/D</a:t>
            </a:r>
          </a:p>
          <a:p>
            <a:r>
              <a:rPr lang="en-US" altLang="zh-TW" dirty="0">
                <a:latin typeface="Times New Roman" panose="02020603050405020304" pitchFamily="18" charset="0"/>
                <a:cs typeface="Times New Roman" panose="02020603050405020304" pitchFamily="18" charset="0"/>
              </a:rPr>
              <a:t>So the message signal is bit string</a:t>
            </a:r>
            <a:endParaRPr lang="zh-TW" altLang="en-US" dirty="0">
              <a:latin typeface="Times New Roman" panose="02020603050405020304" pitchFamily="18" charset="0"/>
              <a:cs typeface="Times New Roman" panose="02020603050405020304" pitchFamily="18" charset="0"/>
            </a:endParaRPr>
          </a:p>
        </p:txBody>
      </p:sp>
      <p:sp>
        <p:nvSpPr>
          <p:cNvPr id="30" name="投影片編號版面配置區 29">
            <a:extLst>
              <a:ext uri="{FF2B5EF4-FFF2-40B4-BE49-F238E27FC236}">
                <a16:creationId xmlns:a16="http://schemas.microsoft.com/office/drawing/2014/main" id="{CFF66DDF-A8AA-D29C-3493-3EDF13AE0D53}"/>
              </a:ext>
            </a:extLst>
          </p:cNvPr>
          <p:cNvSpPr>
            <a:spLocks noGrp="1"/>
          </p:cNvSpPr>
          <p:nvPr>
            <p:ph type="sldNum" sz="quarter" idx="12"/>
          </p:nvPr>
        </p:nvSpPr>
        <p:spPr/>
        <p:txBody>
          <a:bodyPr/>
          <a:lstStyle/>
          <a:p>
            <a:fld id="{8539F7DE-D043-4C1B-A99A-5AD622BBCAEB}" type="slidenum">
              <a:rPr lang="zh-TW" altLang="en-US" smtClean="0"/>
              <a:t>8</a:t>
            </a:fld>
            <a:endParaRPr lang="zh-TW" altLang="en-US"/>
          </a:p>
        </p:txBody>
      </p:sp>
    </p:spTree>
    <p:extLst>
      <p:ext uri="{BB962C8B-B14F-4D97-AF65-F5344CB8AC3E}">
        <p14:creationId xmlns:p14="http://schemas.microsoft.com/office/powerpoint/2010/main" val="14499887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DA503-2044-EE03-CA7A-4A38D1B732EF}"/>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E735C75-1D3D-C413-A3BC-072960168B39}"/>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981A54D1-9B1F-326F-4471-08351F34E487}"/>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5AA2A91-E141-60D8-EF21-FF962F13194D}"/>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 Viterbi Algorithm</a:t>
            </a:r>
          </a:p>
        </p:txBody>
      </p:sp>
      <p:sp>
        <p:nvSpPr>
          <p:cNvPr id="20" name="投影片編號版面配置區 13">
            <a:extLst>
              <a:ext uri="{FF2B5EF4-FFF2-40B4-BE49-F238E27FC236}">
                <a16:creationId xmlns:a16="http://schemas.microsoft.com/office/drawing/2014/main" id="{D85440F6-9D75-3B7E-4F29-E3228F9B91EE}"/>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80</a:t>
            </a:fld>
            <a:endParaRPr lang="zh-TW" altLang="en-US"/>
          </a:p>
        </p:txBody>
      </p:sp>
      <p:pic>
        <p:nvPicPr>
          <p:cNvPr id="6" name="圖片 5">
            <a:extLst>
              <a:ext uri="{FF2B5EF4-FFF2-40B4-BE49-F238E27FC236}">
                <a16:creationId xmlns:a16="http://schemas.microsoft.com/office/drawing/2014/main" id="{04865D95-1FB0-559D-9853-27E1969AB44C}"/>
              </a:ext>
            </a:extLst>
          </p:cNvPr>
          <p:cNvPicPr>
            <a:picLocks noChangeAspect="1"/>
          </p:cNvPicPr>
          <p:nvPr/>
        </p:nvPicPr>
        <p:blipFill>
          <a:blip r:embed="rId4"/>
          <a:stretch>
            <a:fillRect/>
          </a:stretch>
        </p:blipFill>
        <p:spPr>
          <a:xfrm>
            <a:off x="2965741" y="1103242"/>
            <a:ext cx="5631628" cy="5754757"/>
          </a:xfrm>
          <a:prstGeom prst="rect">
            <a:avLst/>
          </a:prstGeom>
        </p:spPr>
      </p:pic>
    </p:spTree>
    <p:extLst>
      <p:ext uri="{BB962C8B-B14F-4D97-AF65-F5344CB8AC3E}">
        <p14:creationId xmlns:p14="http://schemas.microsoft.com/office/powerpoint/2010/main" val="10816816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6CBDD-DE02-0819-2A91-5920D5EE3B4B}"/>
            </a:ext>
          </a:extLst>
        </p:cNvPr>
        <p:cNvGrpSpPr/>
        <p:nvPr/>
      </p:nvGrpSpPr>
      <p:grpSpPr>
        <a:xfrm>
          <a:off x="0" y="0"/>
          <a:ext cx="0" cy="0"/>
          <a:chOff x="0" y="0"/>
          <a:chExt cx="0" cy="0"/>
        </a:xfrm>
      </p:grpSpPr>
      <p:pic>
        <p:nvPicPr>
          <p:cNvPr id="8" name="圖片 7">
            <a:extLst>
              <a:ext uri="{FF2B5EF4-FFF2-40B4-BE49-F238E27FC236}">
                <a16:creationId xmlns:a16="http://schemas.microsoft.com/office/drawing/2014/main" id="{B523136E-0CB3-2095-E1B0-CA356B6A3E4F}"/>
              </a:ext>
            </a:extLst>
          </p:cNvPr>
          <p:cNvPicPr>
            <a:picLocks noChangeAspect="1"/>
          </p:cNvPicPr>
          <p:nvPr/>
        </p:nvPicPr>
        <p:blipFill>
          <a:blip r:embed="rId3"/>
          <a:stretch>
            <a:fillRect/>
          </a:stretch>
        </p:blipFill>
        <p:spPr>
          <a:xfrm>
            <a:off x="5444098" y="3847477"/>
            <a:ext cx="6764724" cy="2940949"/>
          </a:xfrm>
          <a:prstGeom prst="rect">
            <a:avLst/>
          </a:prstGeom>
        </p:spPr>
      </p:pic>
      <p:pic>
        <p:nvPicPr>
          <p:cNvPr id="3" name="圖片 2">
            <a:extLst>
              <a:ext uri="{FF2B5EF4-FFF2-40B4-BE49-F238E27FC236}">
                <a16:creationId xmlns:a16="http://schemas.microsoft.com/office/drawing/2014/main" id="{9BA88E68-967E-8D22-4F64-DE5C43A3FDCA}"/>
              </a:ext>
            </a:extLst>
          </p:cNvPr>
          <p:cNvPicPr>
            <a:picLocks noChangeAspect="1"/>
          </p:cNvPicPr>
          <p:nvPr/>
        </p:nvPicPr>
        <p:blipFill>
          <a:blip r:embed="rId4"/>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CB307C1F-79E5-41D1-508B-92C6E6BD2A1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DE8A20D-9884-7C9F-7794-DAC55DEF4D12}"/>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4. Result and Discussion</a:t>
            </a:r>
          </a:p>
        </p:txBody>
      </p:sp>
      <p:sp>
        <p:nvSpPr>
          <p:cNvPr id="20" name="投影片編號版面配置區 13">
            <a:extLst>
              <a:ext uri="{FF2B5EF4-FFF2-40B4-BE49-F238E27FC236}">
                <a16:creationId xmlns:a16="http://schemas.microsoft.com/office/drawing/2014/main" id="{0BF9593D-C5CB-7AA4-2D83-79E2FF020727}"/>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81</a:t>
            </a:fld>
            <a:endParaRPr lang="zh-TW" altLang="en-US"/>
          </a:p>
        </p:txBody>
      </p:sp>
      <p:pic>
        <p:nvPicPr>
          <p:cNvPr id="4" name="圖片 3">
            <a:extLst>
              <a:ext uri="{FF2B5EF4-FFF2-40B4-BE49-F238E27FC236}">
                <a16:creationId xmlns:a16="http://schemas.microsoft.com/office/drawing/2014/main" id="{54DDE90B-BB33-3460-F363-BF620ECDA0B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1304751"/>
            <a:ext cx="6101080" cy="2664614"/>
          </a:xfrm>
          <a:prstGeom prst="rect">
            <a:avLst/>
          </a:prstGeom>
        </p:spPr>
      </p:pic>
    </p:spTree>
    <p:extLst>
      <p:ext uri="{BB962C8B-B14F-4D97-AF65-F5344CB8AC3E}">
        <p14:creationId xmlns:p14="http://schemas.microsoft.com/office/powerpoint/2010/main" val="4061829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A4D6D-1936-36B1-4205-2BC27B7B75EC}"/>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177318D-F0B3-DC62-1480-75AFA5DA77B6}"/>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B737DE20-8699-2566-F72C-D3EC19F264DA}"/>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3EC4389E-586C-4F6E-2BB1-C8063A0845BC}"/>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4. Result and Discussion</a:t>
            </a:r>
          </a:p>
        </p:txBody>
      </p:sp>
      <p:sp>
        <p:nvSpPr>
          <p:cNvPr id="20" name="投影片編號版面配置區 13">
            <a:extLst>
              <a:ext uri="{FF2B5EF4-FFF2-40B4-BE49-F238E27FC236}">
                <a16:creationId xmlns:a16="http://schemas.microsoft.com/office/drawing/2014/main" id="{7FC009DD-8B68-9F1F-001F-9DD1EC07DE98}"/>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82</a:t>
            </a:fld>
            <a:endParaRPr lang="zh-TW" altLang="en-US"/>
          </a:p>
        </p:txBody>
      </p:sp>
      <p:pic>
        <p:nvPicPr>
          <p:cNvPr id="5" name="圖片 4">
            <a:extLst>
              <a:ext uri="{FF2B5EF4-FFF2-40B4-BE49-F238E27FC236}">
                <a16:creationId xmlns:a16="http://schemas.microsoft.com/office/drawing/2014/main" id="{C8A3103C-06DD-EF1D-A60F-D5C2516106E6}"/>
              </a:ext>
            </a:extLst>
          </p:cNvPr>
          <p:cNvPicPr>
            <a:picLocks noChangeAspect="1"/>
          </p:cNvPicPr>
          <p:nvPr/>
        </p:nvPicPr>
        <p:blipFill>
          <a:blip r:embed="rId4"/>
          <a:stretch>
            <a:fillRect/>
          </a:stretch>
        </p:blipFill>
        <p:spPr>
          <a:xfrm>
            <a:off x="2171800" y="1304751"/>
            <a:ext cx="7848401" cy="5490606"/>
          </a:xfrm>
          <a:prstGeom prst="rect">
            <a:avLst/>
          </a:prstGeom>
        </p:spPr>
      </p:pic>
    </p:spTree>
    <p:extLst>
      <p:ext uri="{BB962C8B-B14F-4D97-AF65-F5344CB8AC3E}">
        <p14:creationId xmlns:p14="http://schemas.microsoft.com/office/powerpoint/2010/main" val="2055043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0D271-6ED2-416D-098A-3259DFB7FBF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A618CA1-F343-2F98-D206-88A25E2AA716}"/>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22C0CED3-75D8-15D1-0245-3465327B12BD}"/>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038A947-3D0F-8043-91BE-AEEDC4245239}"/>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4. Result and Discussion</a:t>
            </a:r>
          </a:p>
        </p:txBody>
      </p:sp>
      <p:sp>
        <p:nvSpPr>
          <p:cNvPr id="20" name="投影片編號版面配置區 13">
            <a:extLst>
              <a:ext uri="{FF2B5EF4-FFF2-40B4-BE49-F238E27FC236}">
                <a16:creationId xmlns:a16="http://schemas.microsoft.com/office/drawing/2014/main" id="{48EBD278-6A6D-7B09-6986-BBF1D8542972}"/>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83</a:t>
            </a:fld>
            <a:endParaRPr lang="zh-TW" altLang="en-US"/>
          </a:p>
        </p:txBody>
      </p:sp>
      <p:pic>
        <p:nvPicPr>
          <p:cNvPr id="4" name="圖片 3">
            <a:extLst>
              <a:ext uri="{FF2B5EF4-FFF2-40B4-BE49-F238E27FC236}">
                <a16:creationId xmlns:a16="http://schemas.microsoft.com/office/drawing/2014/main" id="{9BB6A692-131D-74B4-C831-E2019B1C1A60}"/>
              </a:ext>
            </a:extLst>
          </p:cNvPr>
          <p:cNvPicPr>
            <a:picLocks noChangeAspect="1"/>
          </p:cNvPicPr>
          <p:nvPr/>
        </p:nvPicPr>
        <p:blipFill>
          <a:blip r:embed="rId4"/>
          <a:stretch>
            <a:fillRect/>
          </a:stretch>
        </p:blipFill>
        <p:spPr>
          <a:xfrm>
            <a:off x="4325644" y="1474534"/>
            <a:ext cx="7416972" cy="5246941"/>
          </a:xfrm>
          <a:prstGeom prst="rect">
            <a:avLst/>
          </a:prstGeom>
        </p:spPr>
      </p:pic>
      <p:pic>
        <p:nvPicPr>
          <p:cNvPr id="8" name="圖片 7">
            <a:extLst>
              <a:ext uri="{FF2B5EF4-FFF2-40B4-BE49-F238E27FC236}">
                <a16:creationId xmlns:a16="http://schemas.microsoft.com/office/drawing/2014/main" id="{7B8D2BD1-3740-5BA4-F93A-08527BD3E679}"/>
              </a:ext>
            </a:extLst>
          </p:cNvPr>
          <p:cNvPicPr>
            <a:picLocks noChangeAspect="1"/>
          </p:cNvPicPr>
          <p:nvPr/>
        </p:nvPicPr>
        <p:blipFill>
          <a:blip r:embed="rId5"/>
          <a:stretch>
            <a:fillRect/>
          </a:stretch>
        </p:blipFill>
        <p:spPr>
          <a:xfrm>
            <a:off x="178749" y="1474534"/>
            <a:ext cx="4239217" cy="5010849"/>
          </a:xfrm>
          <a:prstGeom prst="rect">
            <a:avLst/>
          </a:prstGeom>
        </p:spPr>
      </p:pic>
      <p:sp>
        <p:nvSpPr>
          <p:cNvPr id="9" name="矩形 8">
            <a:extLst>
              <a:ext uri="{FF2B5EF4-FFF2-40B4-BE49-F238E27FC236}">
                <a16:creationId xmlns:a16="http://schemas.microsoft.com/office/drawing/2014/main" id="{726B39A1-11AD-572B-B96B-D502F69C24F0}"/>
              </a:ext>
            </a:extLst>
          </p:cNvPr>
          <p:cNvSpPr/>
          <p:nvPr/>
        </p:nvSpPr>
        <p:spPr>
          <a:xfrm>
            <a:off x="1272209" y="4760843"/>
            <a:ext cx="626165" cy="4001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52726754-BE3A-163B-0999-B1937BA8B4AD}"/>
              </a:ext>
            </a:extLst>
          </p:cNvPr>
          <p:cNvSpPr/>
          <p:nvPr/>
        </p:nvSpPr>
        <p:spPr>
          <a:xfrm>
            <a:off x="6105939" y="4780721"/>
            <a:ext cx="2838461" cy="4001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CBB6B76-0BE0-3805-B1A3-629BC56DD325}"/>
              </a:ext>
            </a:extLst>
          </p:cNvPr>
          <p:cNvSpPr/>
          <p:nvPr/>
        </p:nvSpPr>
        <p:spPr>
          <a:xfrm>
            <a:off x="6105939" y="2070185"/>
            <a:ext cx="2743200" cy="4001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55892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C3F92-5267-F80B-2A39-A0C8C607943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A399F83C-5353-984C-6011-6B2DE64D16D8}"/>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08922FDE-75C1-5271-D473-AD3DDD0E318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C98F368D-D9F4-765B-9C0B-D8708F47AE05}"/>
              </a:ext>
            </a:extLst>
          </p:cNvPr>
          <p:cNvSpPr txBox="1"/>
          <p:nvPr/>
        </p:nvSpPr>
        <p:spPr>
          <a:xfrm>
            <a:off x="304801" y="1249893"/>
            <a:ext cx="6101080" cy="584775"/>
          </a:xfrm>
          <a:prstGeom prst="rect">
            <a:avLst/>
          </a:prstGeom>
          <a:noFill/>
        </p:spPr>
        <p:txBody>
          <a:bodyPr wrap="square">
            <a:spAutoFit/>
          </a:bodyPr>
          <a:lstStyle/>
          <a:p>
            <a:r>
              <a:rPr lang="zh-TW" altLang="en-US" sz="3200" b="1" dirty="0">
                <a:latin typeface="標楷體" panose="03000509000000000000" pitchFamily="65" charset="-120"/>
                <a:ea typeface="標楷體" panose="03000509000000000000" pitchFamily="65" charset="-120"/>
                <a:cs typeface="Times New Roman" panose="02020603050405020304" pitchFamily="18" charset="0"/>
              </a:rPr>
              <a:t>本篇問題點</a:t>
            </a:r>
            <a:endParaRPr lang="en-US" altLang="zh-TW" sz="32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20" name="投影片編號版面配置區 13">
            <a:extLst>
              <a:ext uri="{FF2B5EF4-FFF2-40B4-BE49-F238E27FC236}">
                <a16:creationId xmlns:a16="http://schemas.microsoft.com/office/drawing/2014/main" id="{3EAF22BA-D627-3525-2EB2-4469AFC289F0}"/>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84</a:t>
            </a:fld>
            <a:endParaRPr lang="zh-TW" altLang="en-US"/>
          </a:p>
        </p:txBody>
      </p:sp>
      <p:sp>
        <p:nvSpPr>
          <p:cNvPr id="2" name="文字方塊 1">
            <a:extLst>
              <a:ext uri="{FF2B5EF4-FFF2-40B4-BE49-F238E27FC236}">
                <a16:creationId xmlns:a16="http://schemas.microsoft.com/office/drawing/2014/main" id="{F33F1244-69D5-BC7E-ABD9-F6008577277B}"/>
              </a:ext>
            </a:extLst>
          </p:cNvPr>
          <p:cNvSpPr txBox="1"/>
          <p:nvPr/>
        </p:nvSpPr>
        <p:spPr>
          <a:xfrm>
            <a:off x="304801" y="1818640"/>
            <a:ext cx="10835640" cy="3046988"/>
          </a:xfrm>
          <a:prstGeom prst="rect">
            <a:avLst/>
          </a:prstGeom>
          <a:noFill/>
        </p:spPr>
        <p:txBody>
          <a:bodyPr wrap="square" rtlCol="0">
            <a:spAutoFit/>
          </a:bodyPr>
          <a:lstStyle/>
          <a:p>
            <a:pPr marL="342900" indent="-342900">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該文獻並沒有提到</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trackback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深度是多少</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a:t>
            </a:r>
          </a:p>
          <a:p>
            <a:pPr marL="342900" indent="-342900">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該文獻圖五來源跟上一篇文獻一模一樣，圖五名稱還是在講漢明距離架構</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buFont typeface="+mj-lt"/>
              <a:buAutoNum type="arabicPeriod"/>
            </a:pP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圖</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Viterbi RTL</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看起來 </a:t>
            </a:r>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vit_data_out</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只有解</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bit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這樣意思是只有</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8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，這部分等於說本篇的解碼架構只有</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8</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個</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block</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trackback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看起來也是一次解完，才做</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trackback</a:t>
            </a:r>
          </a:p>
        </p:txBody>
      </p:sp>
    </p:spTree>
    <p:extLst>
      <p:ext uri="{BB962C8B-B14F-4D97-AF65-F5344CB8AC3E}">
        <p14:creationId xmlns:p14="http://schemas.microsoft.com/office/powerpoint/2010/main" val="114081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4FBFF-577F-0ECB-292F-1591DEE64074}"/>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9EAA7F2-AE32-0FA0-D526-8E1588CC37A7}"/>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AB80C22B-A3D6-F078-CD58-CB079457DC8B}"/>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57E74BB-D1FD-4D17-82A4-4CE471A8EF62}"/>
              </a:ext>
            </a:extLst>
          </p:cNvPr>
          <p:cNvSpPr txBox="1"/>
          <p:nvPr/>
        </p:nvSpPr>
        <p:spPr>
          <a:xfrm>
            <a:off x="226854" y="904641"/>
            <a:ext cx="6101080" cy="400110"/>
          </a:xfrm>
          <a:prstGeom prst="rect">
            <a:avLst/>
          </a:prstGeom>
          <a:noFill/>
        </p:spPr>
        <p:txBody>
          <a:bodyPr wrap="square">
            <a:spAutoFit/>
          </a:bodyPr>
          <a:lstStyle/>
          <a:p>
            <a:r>
              <a:rPr lang="zh-TW" altLang="en-US" sz="2000" b="1" dirty="0">
                <a:latin typeface="標楷體" panose="03000509000000000000" pitchFamily="65" charset="-120"/>
                <a:ea typeface="標楷體" panose="03000509000000000000" pitchFamily="65" charset="-120"/>
                <a:cs typeface="Times New Roman" panose="02020603050405020304" pitchFamily="18" charset="0"/>
              </a:rPr>
              <a:t>綜合上述文獻比較</a:t>
            </a:r>
            <a:endParaRPr lang="en-US" altLang="zh-TW" sz="20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20" name="投影片編號版面配置區 13">
            <a:extLst>
              <a:ext uri="{FF2B5EF4-FFF2-40B4-BE49-F238E27FC236}">
                <a16:creationId xmlns:a16="http://schemas.microsoft.com/office/drawing/2014/main" id="{0A42344A-3A55-8243-3BFF-5FCEE1880C4A}"/>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85</a:t>
            </a:fld>
            <a:endParaRPr lang="zh-TW" altLang="en-US"/>
          </a:p>
        </p:txBody>
      </p:sp>
      <p:sp>
        <p:nvSpPr>
          <p:cNvPr id="2" name="文字方塊 1">
            <a:extLst>
              <a:ext uri="{FF2B5EF4-FFF2-40B4-BE49-F238E27FC236}">
                <a16:creationId xmlns:a16="http://schemas.microsoft.com/office/drawing/2014/main" id="{02027BA4-CAF5-CC2F-986A-2DCC3D9A2BAD}"/>
              </a:ext>
            </a:extLst>
          </p:cNvPr>
          <p:cNvSpPr txBox="1"/>
          <p:nvPr/>
        </p:nvSpPr>
        <p:spPr>
          <a:xfrm>
            <a:off x="333718" y="1304751"/>
            <a:ext cx="5371587" cy="1754326"/>
          </a:xfrm>
          <a:prstGeom prst="rect">
            <a:avLst/>
          </a:prstGeom>
          <a:noFill/>
        </p:spPr>
        <p:txBody>
          <a:bodyPr wrap="square">
            <a:spAutoFit/>
          </a:bodyPr>
          <a:lstStyle/>
          <a:p>
            <a:r>
              <a:rPr lang="en-US" altLang="zh-TW" sz="1800" b="1" dirty="0">
                <a:latin typeface="Times New Roman" panose="02020603050405020304" pitchFamily="18" charset="0"/>
                <a:cs typeface="Times New Roman" panose="02020603050405020304" pitchFamily="18" charset="0"/>
              </a:rPr>
              <a:t>FPGA Implementation of Viterbi Algorithm for Decoding of Convolution Codes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algn="ct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(2,1,7)</a:t>
            </a:r>
          </a:p>
          <a:p>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XC2V2000-4BFG957C FPGA</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採用了 </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0.15 µm / 0.12 µm CMOS 8-layer metal process</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製程技術。</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120nm/150nm</a:t>
            </a:r>
            <a:r>
              <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80Mbps</a:t>
            </a:r>
            <a:endParaRPr lang="zh-TW" altLang="en-US"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E1AB80E5-74FB-A2CC-9BF1-F80B0E232EC8}"/>
              </a:ext>
            </a:extLst>
          </p:cNvPr>
          <p:cNvSpPr txBox="1"/>
          <p:nvPr/>
        </p:nvSpPr>
        <p:spPr>
          <a:xfrm>
            <a:off x="333718" y="3236483"/>
            <a:ext cx="5371587" cy="1754326"/>
          </a:xfrm>
          <a:prstGeom prst="rect">
            <a:avLst/>
          </a:prstGeom>
          <a:noFill/>
        </p:spPr>
        <p:txBody>
          <a:bodyPr wrap="square">
            <a:spAutoFit/>
          </a:bodyPr>
          <a:lstStyle/>
          <a:p>
            <a:r>
              <a:rPr lang="en-US" altLang="zh-TW" sz="1800" b="1" dirty="0">
                <a:effectLst/>
                <a:latin typeface="Times New Roman" panose="02020603050405020304" pitchFamily="18" charset="0"/>
                <a:ea typeface="標楷體" panose="03000509000000000000" pitchFamily="65" charset="-120"/>
                <a:cs typeface="Times New Roman" panose="02020603050405020304" pitchFamily="18" charset="0"/>
              </a:rPr>
              <a:t>Design of High-Speed Viterbi Decoders on Virtex-6 FPGAs:</a:t>
            </a:r>
          </a:p>
          <a:p>
            <a:pPr algn="ct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Code rate(1/3)</a:t>
            </a:r>
            <a:b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800" dirty="0">
                <a:effectLst/>
                <a:latin typeface="Times New Roman" panose="02020603050405020304" pitchFamily="18" charset="0"/>
                <a:ea typeface="標楷體" panose="03000509000000000000" pitchFamily="65" charset="-120"/>
              </a:rPr>
              <a:t>VD</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設計在</a:t>
            </a:r>
            <a:r>
              <a:rPr lang="en-US" altLang="zh-TW" sz="1800" dirty="0">
                <a:effectLst/>
                <a:latin typeface="Times New Roman" panose="02020603050405020304" pitchFamily="18" charset="0"/>
                <a:ea typeface="標楷體" panose="03000509000000000000" pitchFamily="65" charset="-120"/>
              </a:rPr>
              <a:t>Virtex-6/7 FPGA </a:t>
            </a:r>
            <a:r>
              <a:rPr lang="en-US" altLang="zh-TW" sz="1800" b="1" dirty="0">
                <a:solidFill>
                  <a:srgbClr val="FF0000"/>
                </a:solidFill>
                <a:effectLst/>
                <a:latin typeface="Times New Roman" panose="02020603050405020304" pitchFamily="18" charset="0"/>
                <a:ea typeface="標楷體" panose="03000509000000000000" pitchFamily="65" charset="-120"/>
              </a:rPr>
              <a:t>40nm/20nm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製程可以在</a:t>
            </a:r>
            <a:r>
              <a:rPr lang="en-US" altLang="zh-TW" sz="1800" dirty="0">
                <a:effectLst/>
                <a:latin typeface="Times New Roman" panose="02020603050405020304" pitchFamily="18" charset="0"/>
                <a:ea typeface="標楷體" panose="03000509000000000000" pitchFamily="65" charset="-120"/>
              </a:rPr>
              <a:t>3.32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4.62ns</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完成一次解碼，操作頻率可達</a:t>
            </a:r>
            <a:r>
              <a:rPr lang="en-US" altLang="zh-TW" sz="1800" dirty="0">
                <a:effectLst/>
                <a:latin typeface="Times New Roman" panose="02020603050405020304" pitchFamily="18" charset="0"/>
                <a:ea typeface="標楷體" panose="03000509000000000000" pitchFamily="65" charset="-120"/>
              </a:rPr>
              <a:t>216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301 MHz</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、吞吐量則為</a:t>
            </a:r>
            <a:r>
              <a:rPr lang="en-US" altLang="zh-TW" sz="1800" b="1" dirty="0">
                <a:solidFill>
                  <a:srgbClr val="FF0000"/>
                </a:solidFill>
                <a:effectLst/>
                <a:latin typeface="Times New Roman" panose="02020603050405020304" pitchFamily="18" charset="0"/>
                <a:ea typeface="標楷體" panose="03000509000000000000" pitchFamily="65" charset="-120"/>
              </a:rPr>
              <a:t>301</a:t>
            </a:r>
            <a:r>
              <a:rPr lang="zh-TW" altLang="zh-TW" sz="1800" b="1"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b="1" dirty="0">
                <a:solidFill>
                  <a:srgbClr val="FF0000"/>
                </a:solidFill>
                <a:effectLst/>
                <a:latin typeface="Times New Roman" panose="02020603050405020304" pitchFamily="18" charset="0"/>
                <a:ea typeface="標楷體" panose="03000509000000000000" pitchFamily="65" charset="-120"/>
              </a:rPr>
              <a:t>433 Mbps </a:t>
            </a:r>
            <a:r>
              <a:rPr lang="en-US" altLang="zh-TW" sz="1800" dirty="0">
                <a:effectLst/>
                <a:latin typeface="Times New Roman" panose="02020603050405020304" pitchFamily="18" charset="0"/>
                <a:ea typeface="標楷體" panose="03000509000000000000" pitchFamily="65" charset="-120"/>
              </a:rPr>
              <a:t>[3.2]</a:t>
            </a:r>
            <a:endParaRPr lang="zh-TW" altLang="en-US" dirty="0"/>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55605E0-0FFB-6F4E-719D-30A51354D5A0}"/>
                  </a:ext>
                </a:extLst>
              </p:cNvPr>
              <p:cNvSpPr txBox="1"/>
              <p:nvPr/>
            </p:nvSpPr>
            <p:spPr>
              <a:xfrm>
                <a:off x="5959382" y="1895617"/>
                <a:ext cx="2199256"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112000</m:t>
                          </m:r>
                          <m:r>
                            <a:rPr lang="en-US" altLang="zh-TW" b="0" i="1" smtClean="0">
                              <a:latin typeface="Cambria Math" panose="02040503050406030204" pitchFamily="18" charset="0"/>
                            </a:rPr>
                            <m:t>𝑀𝑏𝑝𝑠</m:t>
                          </m:r>
                        </m:num>
                        <m:den>
                          <m:r>
                            <a:rPr lang="en-US" altLang="zh-TW" b="0" i="1" smtClean="0">
                              <a:latin typeface="Cambria Math" panose="02040503050406030204" pitchFamily="18" charset="0"/>
                            </a:rPr>
                            <m:t>80</m:t>
                          </m:r>
                          <m:r>
                            <a:rPr lang="en-US" altLang="zh-TW" b="0" i="1" smtClean="0">
                              <a:latin typeface="Cambria Math" panose="02040503050406030204" pitchFamily="18" charset="0"/>
                            </a:rPr>
                            <m:t>𝑀𝑏𝑝𝑠</m:t>
                          </m:r>
                        </m:den>
                      </m:f>
                      <m:r>
                        <a:rPr lang="en-US" altLang="zh-TW" b="0" i="1" smtClean="0">
                          <a:latin typeface="Cambria Math" panose="02040503050406030204" pitchFamily="18" charset="0"/>
                        </a:rPr>
                        <m:t>=1400</m:t>
                      </m:r>
                    </m:oMath>
                  </m:oMathPara>
                </a14:m>
                <a:endParaRPr lang="zh-TW" altLang="en-US" dirty="0"/>
              </a:p>
            </p:txBody>
          </p:sp>
        </mc:Choice>
        <mc:Fallback xmlns="">
          <p:sp>
            <p:nvSpPr>
              <p:cNvPr id="6" name="文字方塊 5">
                <a:extLst>
                  <a:ext uri="{FF2B5EF4-FFF2-40B4-BE49-F238E27FC236}">
                    <a16:creationId xmlns:a16="http://schemas.microsoft.com/office/drawing/2014/main" id="{655605E0-0FFB-6F4E-719D-30A51354D5A0}"/>
                  </a:ext>
                </a:extLst>
              </p:cNvPr>
              <p:cNvSpPr txBox="1">
                <a:spLocks noRot="1" noChangeAspect="1" noMove="1" noResize="1" noEditPoints="1" noAdjustHandles="1" noChangeArrowheads="1" noChangeShapeType="1" noTextEdit="1"/>
              </p:cNvSpPr>
              <p:nvPr/>
            </p:nvSpPr>
            <p:spPr>
              <a:xfrm>
                <a:off x="5959382" y="1895617"/>
                <a:ext cx="2199256" cy="57259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E3BD18B-7F48-29A5-9190-A5F4B10F7848}"/>
                  </a:ext>
                </a:extLst>
              </p:cNvPr>
              <p:cNvSpPr txBox="1"/>
              <p:nvPr/>
            </p:nvSpPr>
            <p:spPr>
              <a:xfrm>
                <a:off x="5959382" y="3827349"/>
                <a:ext cx="2122311"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112000</m:t>
                          </m:r>
                          <m:r>
                            <a:rPr lang="en-US" altLang="zh-TW" b="0" i="1" smtClean="0">
                              <a:latin typeface="Cambria Math" panose="02040503050406030204" pitchFamily="18" charset="0"/>
                            </a:rPr>
                            <m:t>𝑀𝑏𝑝𝑠</m:t>
                          </m:r>
                        </m:num>
                        <m:den>
                          <m:r>
                            <a:rPr lang="en-US" altLang="zh-TW" b="0" i="1" smtClean="0">
                              <a:latin typeface="Cambria Math" panose="02040503050406030204" pitchFamily="18" charset="0"/>
                            </a:rPr>
                            <m:t>433</m:t>
                          </m:r>
                          <m:r>
                            <a:rPr lang="en-US" altLang="zh-TW" b="0" i="1" smtClean="0">
                              <a:latin typeface="Cambria Math" panose="02040503050406030204" pitchFamily="18" charset="0"/>
                            </a:rPr>
                            <m:t>𝑀𝑏𝑝𝑠</m:t>
                          </m:r>
                        </m:den>
                      </m:f>
                      <m:r>
                        <a:rPr lang="en-US" altLang="zh-TW" b="0" i="1" smtClean="0">
                          <a:latin typeface="Cambria Math" panose="02040503050406030204" pitchFamily="18" charset="0"/>
                        </a:rPr>
                        <m:t>=258 </m:t>
                      </m:r>
                    </m:oMath>
                  </m:oMathPara>
                </a14:m>
                <a:endParaRPr lang="zh-TW" altLang="en-US" dirty="0"/>
              </a:p>
            </p:txBody>
          </p:sp>
        </mc:Choice>
        <mc:Fallback xmlns="">
          <p:sp>
            <p:nvSpPr>
              <p:cNvPr id="12" name="文字方塊 11">
                <a:extLst>
                  <a:ext uri="{FF2B5EF4-FFF2-40B4-BE49-F238E27FC236}">
                    <a16:creationId xmlns:a16="http://schemas.microsoft.com/office/drawing/2014/main" id="{DE3BD18B-7F48-29A5-9190-A5F4B10F7848}"/>
                  </a:ext>
                </a:extLst>
              </p:cNvPr>
              <p:cNvSpPr txBox="1">
                <a:spLocks noRot="1" noChangeAspect="1" noMove="1" noResize="1" noEditPoints="1" noAdjustHandles="1" noChangeArrowheads="1" noChangeShapeType="1" noTextEdit="1"/>
              </p:cNvSpPr>
              <p:nvPr/>
            </p:nvSpPr>
            <p:spPr>
              <a:xfrm>
                <a:off x="5959382" y="3827349"/>
                <a:ext cx="2122311" cy="572593"/>
              </a:xfrm>
              <a:prstGeom prst="rect">
                <a:avLst/>
              </a:prstGeom>
              <a:blipFill>
                <a:blip r:embed="rId5"/>
                <a:stretch>
                  <a:fillRect/>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9677EADD-9561-9613-E6C7-B907A2845911}"/>
              </a:ext>
            </a:extLst>
          </p:cNvPr>
          <p:cNvSpPr txBox="1"/>
          <p:nvPr/>
        </p:nvSpPr>
        <p:spPr>
          <a:xfrm>
            <a:off x="333720" y="5191767"/>
            <a:ext cx="5371587" cy="1200329"/>
          </a:xfrm>
          <a:prstGeom prst="rect">
            <a:avLst/>
          </a:prstGeom>
          <a:noFill/>
        </p:spPr>
        <p:txBody>
          <a:bodyPr wrap="square">
            <a:spAutoFit/>
          </a:bodyPr>
          <a:lstStyle/>
          <a:p>
            <a:r>
              <a:rPr lang="en-US" altLang="zh-TW" sz="1800" b="1" dirty="0">
                <a:latin typeface="Times New Roman" panose="02020603050405020304" pitchFamily="18" charset="0"/>
                <a:cs typeface="Times New Roman" panose="02020603050405020304" pitchFamily="18" charset="0"/>
              </a:rPr>
              <a:t>Design and Implementation of High Speed Viterbi Decoder and Convolution Encoder for SDR</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ctr"/>
            <a:r>
              <a:rPr lang="en-US" altLang="zh-TW"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(2,1,3)</a:t>
            </a:r>
            <a:b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Xilinx FPGA SPARATAN 3AN </a:t>
            </a:r>
            <a:r>
              <a:rPr lang="en-US" altLang="zh-TW" sz="1800" b="1"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90nm 561.798Mhz</a:t>
            </a:r>
            <a:endParaRPr lang="zh-TW" altLang="en-US" dirty="0"/>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1B892FB-CA7E-47C8-0813-DE438E1AC80A}"/>
                  </a:ext>
                </a:extLst>
              </p:cNvPr>
              <p:cNvSpPr txBox="1"/>
              <p:nvPr/>
            </p:nvSpPr>
            <p:spPr>
              <a:xfrm>
                <a:off x="5973809" y="5505634"/>
                <a:ext cx="2170402"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112000</m:t>
                          </m:r>
                          <m:r>
                            <a:rPr lang="en-US" altLang="zh-TW" b="0" i="1" smtClean="0">
                              <a:latin typeface="Cambria Math" panose="02040503050406030204" pitchFamily="18" charset="0"/>
                            </a:rPr>
                            <m:t>𝑀𝑏𝑝𝑠</m:t>
                          </m:r>
                        </m:num>
                        <m:den>
                          <m:r>
                            <a:rPr lang="en-US" altLang="zh-TW" i="1">
                              <a:latin typeface="Cambria Math" panose="02040503050406030204" pitchFamily="18" charset="0"/>
                            </a:rPr>
                            <m:t>561.798</m:t>
                          </m:r>
                          <m:r>
                            <a:rPr lang="en-US" altLang="zh-TW" b="0" i="1" smtClean="0">
                              <a:latin typeface="Cambria Math" panose="02040503050406030204" pitchFamily="18" charset="0"/>
                            </a:rPr>
                            <m:t>𝑀𝑏𝑝𝑠</m:t>
                          </m:r>
                        </m:den>
                      </m:f>
                      <m:r>
                        <a:rPr lang="en-US" altLang="zh-TW" b="0" i="1" smtClean="0">
                          <a:latin typeface="Cambria Math" panose="02040503050406030204" pitchFamily="18" charset="0"/>
                        </a:rPr>
                        <m:t>=199 </m:t>
                      </m:r>
                    </m:oMath>
                  </m:oMathPara>
                </a14:m>
                <a:endParaRPr lang="zh-TW" altLang="en-US" dirty="0"/>
              </a:p>
            </p:txBody>
          </p:sp>
        </mc:Choice>
        <mc:Fallback xmlns="">
          <p:sp>
            <p:nvSpPr>
              <p:cNvPr id="15" name="文字方塊 14">
                <a:extLst>
                  <a:ext uri="{FF2B5EF4-FFF2-40B4-BE49-F238E27FC236}">
                    <a16:creationId xmlns:a16="http://schemas.microsoft.com/office/drawing/2014/main" id="{41B892FB-CA7E-47C8-0813-DE438E1AC80A}"/>
                  </a:ext>
                </a:extLst>
              </p:cNvPr>
              <p:cNvSpPr txBox="1">
                <a:spLocks noRot="1" noChangeAspect="1" noMove="1" noResize="1" noEditPoints="1" noAdjustHandles="1" noChangeArrowheads="1" noChangeShapeType="1" noTextEdit="1"/>
              </p:cNvSpPr>
              <p:nvPr/>
            </p:nvSpPr>
            <p:spPr>
              <a:xfrm>
                <a:off x="5973809" y="5505634"/>
                <a:ext cx="2170402" cy="572593"/>
              </a:xfrm>
              <a:prstGeom prst="rect">
                <a:avLst/>
              </a:prstGeom>
              <a:blipFill>
                <a:blip r:embed="rId6"/>
                <a:stretch>
                  <a:fillRect/>
                </a:stretch>
              </a:blipFill>
            </p:spPr>
            <p:txBody>
              <a:bodyPr/>
              <a:lstStyle/>
              <a:p>
                <a:r>
                  <a:rPr lang="zh-TW" altLang="en-US">
                    <a:noFill/>
                  </a:rPr>
                  <a:t> </a:t>
                </a:r>
              </a:p>
            </p:txBody>
          </p:sp>
        </mc:Fallback>
      </mc:AlternateContent>
      <p:cxnSp>
        <p:nvCxnSpPr>
          <p:cNvPr id="17" name="直線接點 16">
            <a:extLst>
              <a:ext uri="{FF2B5EF4-FFF2-40B4-BE49-F238E27FC236}">
                <a16:creationId xmlns:a16="http://schemas.microsoft.com/office/drawing/2014/main" id="{E9BBFC91-1A0A-1166-2334-8D05A28C6ACA}"/>
              </a:ext>
            </a:extLst>
          </p:cNvPr>
          <p:cNvCxnSpPr>
            <a:cxnSpLocks/>
          </p:cNvCxnSpPr>
          <p:nvPr/>
        </p:nvCxnSpPr>
        <p:spPr>
          <a:xfrm>
            <a:off x="437322" y="1304751"/>
            <a:ext cx="9024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5841833F-D2EE-F5DF-9D60-F0ABE198CD45}"/>
              </a:ext>
            </a:extLst>
          </p:cNvPr>
          <p:cNvCxnSpPr>
            <a:cxnSpLocks/>
          </p:cNvCxnSpPr>
          <p:nvPr/>
        </p:nvCxnSpPr>
        <p:spPr>
          <a:xfrm>
            <a:off x="437322" y="3202764"/>
            <a:ext cx="9024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B80C3362-7C1C-D082-BC29-D980E76F6601}"/>
              </a:ext>
            </a:extLst>
          </p:cNvPr>
          <p:cNvCxnSpPr>
            <a:cxnSpLocks/>
          </p:cNvCxnSpPr>
          <p:nvPr/>
        </p:nvCxnSpPr>
        <p:spPr>
          <a:xfrm>
            <a:off x="437322" y="5191767"/>
            <a:ext cx="902473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554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5EA76-B7DF-BE14-9C22-0E5AEBEBCAAA}"/>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2CB95C82-6A51-B5C3-603A-3D6CFB861662}"/>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18B4E631-69A3-E8B7-9E6D-DE949F26D0E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3A17BE81-F886-73C5-06C9-4F9D449A4B3E}"/>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86</a:t>
            </a:fld>
            <a:endParaRPr lang="zh-TW" altLang="en-US">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ED691CB1-19A8-7015-4FB7-B3F09BFBEBF2}"/>
              </a:ext>
            </a:extLst>
          </p:cNvPr>
          <p:cNvSpPr txBox="1"/>
          <p:nvPr/>
        </p:nvSpPr>
        <p:spPr>
          <a:xfrm>
            <a:off x="524910" y="2404173"/>
            <a:ext cx="11142180" cy="1938992"/>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Design and Implementation of Convolutional</a:t>
            </a:r>
          </a:p>
          <a:p>
            <a:pPr algn="ctr"/>
            <a:r>
              <a:rPr lang="en-US" altLang="zh-TW" sz="4000" b="1" dirty="0">
                <a:latin typeface="Times New Roman" panose="02020603050405020304" pitchFamily="18" charset="0"/>
                <a:cs typeface="Times New Roman" panose="02020603050405020304" pitchFamily="18" charset="0"/>
              </a:rPr>
              <a:t>Encoder and Parallel Processing Viterbi Decoder</a:t>
            </a:r>
          </a:p>
          <a:p>
            <a:pPr algn="ctr"/>
            <a:r>
              <a:rPr lang="en-US" altLang="zh-TW" sz="4000" b="1" dirty="0">
                <a:latin typeface="Times New Roman" panose="02020603050405020304" pitchFamily="18" charset="0"/>
                <a:cs typeface="Times New Roman" panose="02020603050405020304" pitchFamily="18" charset="0"/>
              </a:rPr>
              <a:t>Using Verilog</a:t>
            </a:r>
          </a:p>
        </p:txBody>
      </p:sp>
      <p:sp>
        <p:nvSpPr>
          <p:cNvPr id="8" name="文字方塊 7">
            <a:extLst>
              <a:ext uri="{FF2B5EF4-FFF2-40B4-BE49-F238E27FC236}">
                <a16:creationId xmlns:a16="http://schemas.microsoft.com/office/drawing/2014/main" id="{3B0F93B8-94B3-9B87-D9E7-2C0AA60C8561}"/>
              </a:ext>
            </a:extLst>
          </p:cNvPr>
          <p:cNvSpPr txBox="1"/>
          <p:nvPr/>
        </p:nvSpPr>
        <p:spPr>
          <a:xfrm>
            <a:off x="3045913" y="4285071"/>
            <a:ext cx="6100174" cy="369332"/>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Vinay .B .K1</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Sunil .M .P2</a:t>
            </a:r>
            <a:endParaRPr lang="zh-TW" altLang="en-US"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686B5407-A90B-5525-3687-F207B21F4390}"/>
              </a:ext>
            </a:extLst>
          </p:cNvPr>
          <p:cNvSpPr txBox="1"/>
          <p:nvPr/>
        </p:nvSpPr>
        <p:spPr>
          <a:xfrm>
            <a:off x="563671" y="4654403"/>
            <a:ext cx="11064658" cy="923330"/>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1M.Tech Student (SP &amp; VLSI) Department of Electronics and Communication Engineering, Jain University, Karnataka, India</a:t>
            </a:r>
          </a:p>
          <a:p>
            <a:pPr algn="ctr"/>
            <a:r>
              <a:rPr lang="en-US" altLang="zh-TW" dirty="0">
                <a:latin typeface="Times New Roman" panose="02020603050405020304" pitchFamily="18" charset="0"/>
                <a:cs typeface="Times New Roman" panose="02020603050405020304" pitchFamily="18" charset="0"/>
              </a:rPr>
              <a:t>2Assistant Professor, Department of Electronics and Communication Engineering, Jain University, Karnataka, India</a:t>
            </a:r>
            <a:endParaRPr lang="zh-TW" altLang="en-US" dirty="0">
              <a:latin typeface="Times New Roman" panose="02020603050405020304" pitchFamily="18" charset="0"/>
              <a:cs typeface="Times New Roman" panose="02020603050405020304" pitchFamily="18" charset="0"/>
            </a:endParaRPr>
          </a:p>
        </p:txBody>
      </p:sp>
      <p:sp>
        <p:nvSpPr>
          <p:cNvPr id="6" name="文字方塊 5">
            <a:extLst>
              <a:ext uri="{FF2B5EF4-FFF2-40B4-BE49-F238E27FC236}">
                <a16:creationId xmlns:a16="http://schemas.microsoft.com/office/drawing/2014/main" id="{BB2B1B1A-4714-7E25-3C8D-94333F41A3F3}"/>
              </a:ext>
            </a:extLst>
          </p:cNvPr>
          <p:cNvSpPr txBox="1"/>
          <p:nvPr/>
        </p:nvSpPr>
        <p:spPr>
          <a:xfrm>
            <a:off x="3137770" y="1908147"/>
            <a:ext cx="6100174" cy="646331"/>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International Journal of Science and Research (IJSR) ISSN (Online): 2319-7064 </a:t>
            </a:r>
            <a:endParaRPr lang="zh-TW"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614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09B08-7B7D-F3AD-4EC3-B49E91D110B7}"/>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9D4CAF1B-A94A-A973-86EC-B8D0298E4C76}"/>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1B29B603-C53C-BBAB-D7A3-99399881B280}"/>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8F1C3C9F-7ED1-7146-CCF3-87745D24956E}"/>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87</a:t>
            </a:fld>
            <a:endParaRPr lang="zh-TW" altLang="en-US"/>
          </a:p>
        </p:txBody>
      </p:sp>
      <p:pic>
        <p:nvPicPr>
          <p:cNvPr id="4" name="圖片 3">
            <a:extLst>
              <a:ext uri="{FF2B5EF4-FFF2-40B4-BE49-F238E27FC236}">
                <a16:creationId xmlns:a16="http://schemas.microsoft.com/office/drawing/2014/main" id="{49B76BBD-5D16-35B0-55A6-5070AA4B5700}"/>
              </a:ext>
            </a:extLst>
          </p:cNvPr>
          <p:cNvPicPr>
            <a:picLocks noChangeAspect="1"/>
          </p:cNvPicPr>
          <p:nvPr/>
        </p:nvPicPr>
        <p:blipFill>
          <a:blip r:embed="rId4"/>
          <a:stretch>
            <a:fillRect/>
          </a:stretch>
        </p:blipFill>
        <p:spPr>
          <a:xfrm>
            <a:off x="3221224" y="904641"/>
            <a:ext cx="5749551" cy="3082869"/>
          </a:xfrm>
          <a:prstGeom prst="rect">
            <a:avLst/>
          </a:prstGeom>
        </p:spPr>
      </p:pic>
      <p:sp>
        <p:nvSpPr>
          <p:cNvPr id="6" name="文字方塊 5">
            <a:extLst>
              <a:ext uri="{FF2B5EF4-FFF2-40B4-BE49-F238E27FC236}">
                <a16:creationId xmlns:a16="http://schemas.microsoft.com/office/drawing/2014/main" id="{C07FF9E8-84F4-4331-69FC-C562323AF806}"/>
              </a:ext>
            </a:extLst>
          </p:cNvPr>
          <p:cNvSpPr txBox="1"/>
          <p:nvPr/>
        </p:nvSpPr>
        <p:spPr>
          <a:xfrm>
            <a:off x="281808" y="3987510"/>
            <a:ext cx="11628381" cy="2677656"/>
          </a:xfrm>
          <a:prstGeom prst="rect">
            <a:avLst/>
          </a:prstGeom>
          <a:noFill/>
        </p:spPr>
        <p:txBody>
          <a:bodyPr wrap="square">
            <a:spAutoFit/>
          </a:bodyPr>
          <a:lstStyle/>
          <a:p>
            <a:pPr indent="457200" algn="just" eaLnBrk="0" hangingPunct="0"/>
            <a:r>
              <a:rPr lang="zh-TW" altLang="en-US" sz="2400" dirty="0">
                <a:latin typeface="Times New Roman" panose="02020603050405020304" pitchFamily="18" charset="0"/>
                <a:cs typeface="Times New Roman" panose="02020603050405020304" pitchFamily="18" charset="0"/>
              </a:rPr>
              <a:t>The one is used for comparing signal bit and the other is used for comparing data bits. The advantage of this design is considerably reducing the circuit timing delay. </a:t>
            </a:r>
          </a:p>
          <a:p>
            <a:pPr indent="457200" algn="just" eaLnBrk="0" hangingPunct="0"/>
            <a:r>
              <a:rPr lang="zh-TW" altLang="en-US" sz="2400" dirty="0">
                <a:latin typeface="Times New Roman" panose="02020603050405020304" pitchFamily="18" charset="0"/>
                <a:cs typeface="Times New Roman" panose="02020603050405020304" pitchFamily="18" charset="0"/>
              </a:rPr>
              <a:t>The core unitof this design is the TB (Trace Back) and decoder, which include two function modules. The one is TB that read the information of the survivor paths in the memory. The other is decoder that computes the output results. These two modules work simultaneously but in different memory address. In this way, the Viterbi decoder is more efficient than a normal one because the decoder do not need to wait for TB</a:t>
            </a:r>
          </a:p>
        </p:txBody>
      </p:sp>
      <p:sp>
        <p:nvSpPr>
          <p:cNvPr id="10" name="文字方塊 9">
            <a:extLst>
              <a:ext uri="{FF2B5EF4-FFF2-40B4-BE49-F238E27FC236}">
                <a16:creationId xmlns:a16="http://schemas.microsoft.com/office/drawing/2014/main" id="{F65534F4-02F1-B9E2-41D1-BECF983B17DB}"/>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1.Introduction </a:t>
            </a:r>
          </a:p>
        </p:txBody>
      </p:sp>
    </p:spTree>
    <p:extLst>
      <p:ext uri="{BB962C8B-B14F-4D97-AF65-F5344CB8AC3E}">
        <p14:creationId xmlns:p14="http://schemas.microsoft.com/office/powerpoint/2010/main" val="97996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7646E-8B6E-C896-7F97-5034C2D36708}"/>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C23E840-5696-2B86-4F95-E2A90E69A9E7}"/>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0306B19C-8671-E68A-4762-669529ABD22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FF16A2CE-ADA6-E594-CAA8-2E7211AD18F0}"/>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88</a:t>
            </a:fld>
            <a:endParaRPr lang="zh-TW" altLang="en-US"/>
          </a:p>
        </p:txBody>
      </p:sp>
      <p:sp>
        <p:nvSpPr>
          <p:cNvPr id="2" name="文字方塊 1">
            <a:extLst>
              <a:ext uri="{FF2B5EF4-FFF2-40B4-BE49-F238E27FC236}">
                <a16:creationId xmlns:a16="http://schemas.microsoft.com/office/drawing/2014/main" id="{2CFBE7FE-A689-78DF-DCED-40330BE73D8B}"/>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2. Convolutional Encoder </a:t>
            </a:r>
          </a:p>
        </p:txBody>
      </p:sp>
      <p:pic>
        <p:nvPicPr>
          <p:cNvPr id="8" name="圖片 7">
            <a:extLst>
              <a:ext uri="{FF2B5EF4-FFF2-40B4-BE49-F238E27FC236}">
                <a16:creationId xmlns:a16="http://schemas.microsoft.com/office/drawing/2014/main" id="{AC0E2698-CE3F-88E1-10F7-33285B4AA0B9}"/>
              </a:ext>
            </a:extLst>
          </p:cNvPr>
          <p:cNvPicPr>
            <a:picLocks noChangeAspect="1"/>
          </p:cNvPicPr>
          <p:nvPr/>
        </p:nvPicPr>
        <p:blipFill>
          <a:blip r:embed="rId4"/>
          <a:stretch>
            <a:fillRect/>
          </a:stretch>
        </p:blipFill>
        <p:spPr>
          <a:xfrm>
            <a:off x="2385494" y="1331872"/>
            <a:ext cx="7421011" cy="5190028"/>
          </a:xfrm>
          <a:prstGeom prst="rect">
            <a:avLst/>
          </a:prstGeom>
        </p:spPr>
      </p:pic>
    </p:spTree>
    <p:extLst>
      <p:ext uri="{BB962C8B-B14F-4D97-AF65-F5344CB8AC3E}">
        <p14:creationId xmlns:p14="http://schemas.microsoft.com/office/powerpoint/2010/main" val="1849408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25254-5C8C-0805-0733-4AEBC79D0D49}"/>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B48A23D-48B6-5209-4EFF-EFBB7A64867A}"/>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4F9F3349-27B7-CF72-2691-C54F18CFB07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8A8CAE2E-A8B4-9D75-8704-AD77D4C109B0}"/>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89</a:t>
            </a:fld>
            <a:endParaRPr lang="zh-TW" altLang="en-US"/>
          </a:p>
        </p:txBody>
      </p:sp>
      <p:sp>
        <p:nvSpPr>
          <p:cNvPr id="2" name="文字方塊 1">
            <a:extLst>
              <a:ext uri="{FF2B5EF4-FFF2-40B4-BE49-F238E27FC236}">
                <a16:creationId xmlns:a16="http://schemas.microsoft.com/office/drawing/2014/main" id="{DF5AB788-2B4B-E966-7AA1-26C7433B0628}"/>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5" name="文字方塊 4">
            <a:extLst>
              <a:ext uri="{FF2B5EF4-FFF2-40B4-BE49-F238E27FC236}">
                <a16:creationId xmlns:a16="http://schemas.microsoft.com/office/drawing/2014/main" id="{345A6A19-DEB9-32BC-025F-B1ED14E4FB39}"/>
              </a:ext>
            </a:extLst>
          </p:cNvPr>
          <p:cNvSpPr txBox="1"/>
          <p:nvPr/>
        </p:nvSpPr>
        <p:spPr>
          <a:xfrm>
            <a:off x="468774" y="2056226"/>
            <a:ext cx="10631348" cy="1938992"/>
          </a:xfrm>
          <a:prstGeom prst="rect">
            <a:avLst/>
          </a:prstGeom>
          <a:noFill/>
        </p:spPr>
        <p:txBody>
          <a:bodyPr wrap="square">
            <a:spAutoFit/>
          </a:bodyPr>
          <a:lstStyle/>
          <a:p>
            <a:r>
              <a:rPr lang="en-US" altLang="zh-TW" sz="2400" dirty="0">
                <a:latin typeface="Times New Roman" panose="02020603050405020304" pitchFamily="18" charset="0"/>
                <a:cs typeface="Times New Roman" panose="02020603050405020304" pitchFamily="18" charset="0"/>
              </a:rPr>
              <a:t>A Viterbi decoder is usually composed of three blocks. It consists of following blocks: </a:t>
            </a:r>
          </a:p>
          <a:p>
            <a:pPr marL="342900" indent="-342900">
              <a:buFont typeface="Wingdings" panose="05000000000000000000" pitchFamily="2" charset="2"/>
              <a:buChar char="l"/>
            </a:pPr>
            <a:r>
              <a:rPr lang="en-US" altLang="zh-TW" sz="2400" dirty="0">
                <a:latin typeface="Times New Roman" panose="02020603050405020304" pitchFamily="18" charset="0"/>
                <a:cs typeface="Times New Roman" panose="02020603050405020304" pitchFamily="18" charset="0"/>
              </a:rPr>
              <a:t> Branch Metric Unit(BMU) </a:t>
            </a:r>
          </a:p>
          <a:p>
            <a:pPr marL="342900" indent="-342900">
              <a:buFont typeface="Wingdings" panose="05000000000000000000" pitchFamily="2" charset="2"/>
              <a:buChar char="l"/>
            </a:pPr>
            <a:r>
              <a:rPr lang="en-US" altLang="zh-TW" sz="2400" dirty="0">
                <a:latin typeface="Times New Roman" panose="02020603050405020304" pitchFamily="18" charset="0"/>
                <a:cs typeface="Times New Roman" panose="02020603050405020304" pitchFamily="18" charset="0"/>
              </a:rPr>
              <a:t> Add Compare and Select Unit(ACSU) </a:t>
            </a:r>
          </a:p>
          <a:p>
            <a:pPr marL="342900" indent="-342900">
              <a:buFont typeface="Wingdings" panose="05000000000000000000" pitchFamily="2" charset="2"/>
              <a:buChar char="l"/>
            </a:pPr>
            <a:r>
              <a:rPr lang="en-US" altLang="zh-TW" sz="2400" dirty="0">
                <a:latin typeface="Times New Roman" panose="02020603050405020304" pitchFamily="18" charset="0"/>
                <a:cs typeface="Times New Roman" panose="02020603050405020304" pitchFamily="18" charset="0"/>
              </a:rPr>
              <a:t> Traceback Unit(TU) Each block is described in the following sub-sections. </a:t>
            </a:r>
          </a:p>
          <a:p>
            <a:r>
              <a:rPr lang="en-US" altLang="zh-TW" sz="2400" dirty="0">
                <a:latin typeface="Times New Roman" panose="02020603050405020304" pitchFamily="18" charset="0"/>
                <a:cs typeface="Times New Roman" panose="02020603050405020304" pitchFamily="18" charset="0"/>
              </a:rPr>
              <a:t>Each block is described in the following sub-sections. </a:t>
            </a:r>
          </a:p>
        </p:txBody>
      </p:sp>
    </p:spTree>
    <p:extLst>
      <p:ext uri="{BB962C8B-B14F-4D97-AF65-F5344CB8AC3E}">
        <p14:creationId xmlns:p14="http://schemas.microsoft.com/office/powerpoint/2010/main" val="365387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E84F-31CA-7FE5-695D-0A14A1BF37D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EFAACBD6-951B-0265-BD48-9D7D665F73FB}"/>
              </a:ext>
            </a:extLst>
          </p:cNvPr>
          <p:cNvPicPr>
            <a:picLocks noChangeAspect="1"/>
          </p:cNvPicPr>
          <p:nvPr/>
        </p:nvPicPr>
        <p:blipFill>
          <a:blip r:embed="rId2"/>
          <a:stretch>
            <a:fillRect/>
          </a:stretch>
        </p:blipFill>
        <p:spPr>
          <a:xfrm>
            <a:off x="7611630" y="69574"/>
            <a:ext cx="4580370" cy="835067"/>
          </a:xfrm>
          <a:prstGeom prst="rect">
            <a:avLst/>
          </a:prstGeom>
        </p:spPr>
      </p:pic>
      <p:sp>
        <p:nvSpPr>
          <p:cNvPr id="6" name="文字方塊 5">
            <a:extLst>
              <a:ext uri="{FF2B5EF4-FFF2-40B4-BE49-F238E27FC236}">
                <a16:creationId xmlns:a16="http://schemas.microsoft.com/office/drawing/2014/main" id="{2C90214F-31A4-6893-3A24-8E0EDAD731FF}"/>
              </a:ext>
            </a:extLst>
          </p:cNvPr>
          <p:cNvSpPr txBox="1"/>
          <p:nvPr/>
        </p:nvSpPr>
        <p:spPr>
          <a:xfrm>
            <a:off x="94422" y="1172710"/>
            <a:ext cx="5635818" cy="584775"/>
          </a:xfrm>
          <a:prstGeom prst="rect">
            <a:avLst/>
          </a:prstGeom>
          <a:noFill/>
        </p:spPr>
        <p:txBody>
          <a:bodyPr wrap="square" rtlCol="0">
            <a:spAutoFit/>
          </a:bodyPr>
          <a:lstStyle/>
          <a:p>
            <a:r>
              <a:rPr lang="en-US" altLang="zh-TW" sz="3200" dirty="0">
                <a:latin typeface="Times New Roman" panose="02020603050405020304" pitchFamily="18" charset="0"/>
                <a:cs typeface="Times New Roman" panose="02020603050405020304" pitchFamily="18" charset="0"/>
              </a:rPr>
              <a:t>Digital Communication System</a:t>
            </a:r>
            <a:endParaRPr lang="zh-TW" alt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6CA6A4D-49DF-451C-1006-3A78B166D868}"/>
                  </a:ext>
                </a:extLst>
              </p:cNvPr>
              <p:cNvSpPr txBox="1"/>
              <p:nvPr/>
            </p:nvSpPr>
            <p:spPr>
              <a:xfrm>
                <a:off x="345928" y="1699483"/>
                <a:ext cx="6749027" cy="769441"/>
              </a:xfrm>
              <a:prstGeom prst="rect">
                <a:avLst/>
              </a:prstGeom>
              <a:noFill/>
            </p:spPr>
            <p:txBody>
              <a:bodyPr wrap="none" rtlCol="0">
                <a:spAutoFit/>
              </a:bodyPr>
              <a:lstStyle/>
              <a:p>
                <a:r>
                  <a:rPr lang="en-US" altLang="zh-TW" sz="2400" b="1" dirty="0">
                    <a:solidFill>
                      <a:schemeClr val="accent5">
                        <a:lumMod val="75000"/>
                      </a:schemeClr>
                    </a:solidFill>
                    <a:latin typeface="Times New Roman" panose="02020603050405020304" pitchFamily="18" charset="0"/>
                    <a:cs typeface="Times New Roman" panose="02020603050405020304" pitchFamily="18" charset="0"/>
                  </a:rPr>
                  <a:t>Amplitude Shift Keying (ASK)</a:t>
                </a:r>
              </a:p>
              <a:p>
                <a:r>
                  <a:rPr lang="en-US" altLang="zh-TW" sz="2000" b="1" dirty="0">
                    <a:solidFill>
                      <a:schemeClr val="tx1"/>
                    </a:solidFill>
                  </a:rPr>
                  <a:t>	</a:t>
                </a:r>
                <a14:m>
                  <m:oMath xmlns:m="http://schemas.openxmlformats.org/officeDocument/2006/math">
                    <m:sSub>
                      <m:sSubPr>
                        <m:ctrlPr>
                          <a:rPr lang="en-US" altLang="zh-TW" sz="2000" b="1" i="1" smtClean="0">
                            <a:solidFill>
                              <a:schemeClr val="tx1"/>
                            </a:solidFill>
                            <a:latin typeface="Cambria Math" panose="02040503050406030204" pitchFamily="18" charset="0"/>
                          </a:rPr>
                        </m:ctrlPr>
                      </m:sSubPr>
                      <m:e>
                        <m:r>
                          <a:rPr lang="en-US" altLang="zh-TW" sz="2000" b="1" i="1" smtClean="0">
                            <a:solidFill>
                              <a:schemeClr val="tx1"/>
                            </a:solidFill>
                            <a:latin typeface="Cambria Math" panose="02040503050406030204" pitchFamily="18" charset="0"/>
                          </a:rPr>
                          <m:t>𝑺</m:t>
                        </m:r>
                      </m:e>
                      <m:sub>
                        <m:r>
                          <a:rPr lang="en-US" altLang="zh-TW" sz="2000" b="1" i="1" smtClean="0">
                            <a:solidFill>
                              <a:schemeClr val="tx1"/>
                            </a:solidFill>
                            <a:latin typeface="Cambria Math" panose="02040503050406030204" pitchFamily="18" charset="0"/>
                          </a:rPr>
                          <m:t>𝒊</m:t>
                        </m:r>
                      </m:sub>
                    </m:sSub>
                    <m:d>
                      <m:dPr>
                        <m:ctrlPr>
                          <a:rPr lang="en-US" altLang="zh-TW" sz="2000" b="1" i="1" smtClean="0">
                            <a:solidFill>
                              <a:schemeClr val="tx1"/>
                            </a:solidFill>
                            <a:latin typeface="Cambria Math" panose="02040503050406030204" pitchFamily="18" charset="0"/>
                          </a:rPr>
                        </m:ctrlPr>
                      </m:dPr>
                      <m:e>
                        <m:r>
                          <a:rPr lang="en-US" altLang="zh-TW" sz="2000" b="1" i="1" smtClean="0">
                            <a:solidFill>
                              <a:schemeClr val="tx1"/>
                            </a:solidFill>
                            <a:latin typeface="Cambria Math" panose="02040503050406030204" pitchFamily="18" charset="0"/>
                          </a:rPr>
                          <m:t>𝒕</m:t>
                        </m:r>
                      </m:e>
                    </m:d>
                    <m:r>
                      <a:rPr lang="en-US" altLang="zh-TW" sz="2000" b="1" i="1" smtClean="0">
                        <a:solidFill>
                          <a:schemeClr val="tx1"/>
                        </a:solidFill>
                        <a:latin typeface="Cambria Math" panose="02040503050406030204" pitchFamily="18" charset="0"/>
                      </a:rPr>
                      <m:t>=</m:t>
                    </m:r>
                    <m:sSub>
                      <m:sSubPr>
                        <m:ctrlPr>
                          <a:rPr lang="en-US" altLang="zh-TW" sz="2000" b="1" i="1" smtClean="0">
                            <a:solidFill>
                              <a:schemeClr val="tx1"/>
                            </a:solidFill>
                            <a:latin typeface="Cambria Math" panose="02040503050406030204" pitchFamily="18" charset="0"/>
                          </a:rPr>
                        </m:ctrlPr>
                      </m:sSubPr>
                      <m:e>
                        <m:r>
                          <a:rPr lang="en-US" altLang="zh-TW" sz="2000" b="1" i="1" smtClean="0">
                            <a:solidFill>
                              <a:schemeClr val="tx1"/>
                            </a:solidFill>
                            <a:latin typeface="Cambria Math" panose="02040503050406030204" pitchFamily="18" charset="0"/>
                          </a:rPr>
                          <m:t>𝑨</m:t>
                        </m:r>
                      </m:e>
                      <m:sub>
                        <m:r>
                          <a:rPr lang="en-US" altLang="zh-TW" sz="2000" b="1" i="1" smtClean="0">
                            <a:solidFill>
                              <a:schemeClr val="tx1"/>
                            </a:solidFill>
                            <a:latin typeface="Cambria Math" panose="02040503050406030204" pitchFamily="18" charset="0"/>
                          </a:rPr>
                          <m:t>𝒊</m:t>
                        </m:r>
                      </m:sub>
                    </m:sSub>
                    <m:r>
                      <a:rPr lang="en-US" altLang="zh-TW" sz="2000" b="1" i="1" smtClean="0">
                        <a:solidFill>
                          <a:schemeClr val="tx1"/>
                        </a:solidFill>
                        <a:latin typeface="Cambria Math" panose="02040503050406030204" pitchFamily="18" charset="0"/>
                      </a:rPr>
                      <m:t>𝒄𝒐𝒔</m:t>
                    </m:r>
                    <m:d>
                      <m:dPr>
                        <m:begChr m:val="["/>
                        <m:endChr m:val="]"/>
                        <m:ctrlPr>
                          <a:rPr lang="en-US" altLang="zh-TW" sz="2000" b="1" i="1" smtClean="0">
                            <a:solidFill>
                              <a:schemeClr val="tx1"/>
                            </a:solidFill>
                            <a:latin typeface="Cambria Math" panose="02040503050406030204" pitchFamily="18" charset="0"/>
                          </a:rPr>
                        </m:ctrlPr>
                      </m:dPr>
                      <m:e>
                        <m:r>
                          <a:rPr lang="en-US" altLang="zh-TW" sz="2000" b="1" i="1" smtClean="0">
                            <a:solidFill>
                              <a:schemeClr val="tx1"/>
                            </a:solidFill>
                            <a:latin typeface="Cambria Math" panose="02040503050406030204" pitchFamily="18" charset="0"/>
                          </a:rPr>
                          <m:t>𝟐</m:t>
                        </m:r>
                        <m:r>
                          <a:rPr lang="zh-TW" altLang="en-US" sz="2000" b="1" i="1" smtClean="0">
                            <a:solidFill>
                              <a:schemeClr val="tx1"/>
                            </a:solidFill>
                            <a:latin typeface="Cambria Math" panose="02040503050406030204" pitchFamily="18" charset="0"/>
                          </a:rPr>
                          <m:t>𝝅</m:t>
                        </m:r>
                        <m:sSub>
                          <m:sSubPr>
                            <m:ctrlPr>
                              <a:rPr lang="en-US" altLang="zh-TW" sz="2000" b="1" i="1" smtClean="0">
                                <a:solidFill>
                                  <a:schemeClr val="tx1"/>
                                </a:solidFill>
                                <a:latin typeface="Cambria Math" panose="02040503050406030204" pitchFamily="18" charset="0"/>
                              </a:rPr>
                            </m:ctrlPr>
                          </m:sSubPr>
                          <m:e>
                            <m:r>
                              <a:rPr lang="en-US" altLang="zh-TW" sz="2000" b="1" i="1" smtClean="0">
                                <a:solidFill>
                                  <a:schemeClr val="tx1"/>
                                </a:solidFill>
                                <a:latin typeface="Cambria Math" panose="02040503050406030204" pitchFamily="18" charset="0"/>
                              </a:rPr>
                              <m:t>𝒇</m:t>
                            </m:r>
                          </m:e>
                          <m:sub>
                            <m:r>
                              <a:rPr lang="en-US" altLang="zh-TW" sz="2000" b="1" i="1" smtClean="0">
                                <a:solidFill>
                                  <a:schemeClr val="tx1"/>
                                </a:solidFill>
                                <a:latin typeface="Cambria Math" panose="02040503050406030204" pitchFamily="18" charset="0"/>
                              </a:rPr>
                              <m:t>𝒄</m:t>
                            </m:r>
                          </m:sub>
                        </m:sSub>
                        <m:r>
                          <a:rPr lang="en-US" altLang="zh-TW" sz="2000" b="1" i="1" smtClean="0">
                            <a:solidFill>
                              <a:schemeClr val="tx1"/>
                            </a:solidFill>
                            <a:latin typeface="Cambria Math" panose="02040503050406030204" pitchFamily="18" charset="0"/>
                          </a:rPr>
                          <m:t>𝒕</m:t>
                        </m:r>
                        <m:r>
                          <a:rPr lang="en-US" altLang="zh-TW" sz="2000" b="1" i="1" smtClean="0">
                            <a:solidFill>
                              <a:schemeClr val="tx1"/>
                            </a:solidFill>
                            <a:latin typeface="Cambria Math" panose="02040503050406030204" pitchFamily="18" charset="0"/>
                          </a:rPr>
                          <m:t>+</m:t>
                        </m:r>
                        <m:r>
                          <a:rPr lang="zh-TW" altLang="en-US" sz="2000" b="1" i="1" smtClean="0">
                            <a:solidFill>
                              <a:schemeClr val="tx1"/>
                            </a:solidFill>
                            <a:latin typeface="Cambria Math" panose="02040503050406030204" pitchFamily="18" charset="0"/>
                          </a:rPr>
                          <m:t>𝜽</m:t>
                        </m:r>
                      </m:e>
                    </m:d>
                    <m:r>
                      <a:rPr lang="en-US" altLang="zh-TW" sz="2000" b="1" i="1" smtClean="0">
                        <a:solidFill>
                          <a:schemeClr val="tx1"/>
                        </a:solidFill>
                        <a:latin typeface="Cambria Math" panose="02040503050406030204" pitchFamily="18" charset="0"/>
                      </a:rPr>
                      <m:t>,</m:t>
                    </m:r>
                    <m:r>
                      <a:rPr lang="en-US" altLang="zh-TW" sz="2000" b="1" i="1" smtClean="0">
                        <a:solidFill>
                          <a:schemeClr val="tx1"/>
                        </a:solidFill>
                        <a:latin typeface="Cambria Math" panose="02040503050406030204" pitchFamily="18" charset="0"/>
                      </a:rPr>
                      <m:t>𝟎</m:t>
                    </m:r>
                    <m:r>
                      <a:rPr lang="en-US" altLang="zh-TW" sz="2000" b="1" i="1" smtClean="0">
                        <a:solidFill>
                          <a:schemeClr val="tx1"/>
                        </a:solidFill>
                        <a:latin typeface="Cambria Math" panose="02040503050406030204" pitchFamily="18" charset="0"/>
                        <a:ea typeface="Cambria Math" panose="02040503050406030204" pitchFamily="18" charset="0"/>
                      </a:rPr>
                      <m:t>≤</m:t>
                    </m:r>
                    <m:r>
                      <a:rPr lang="en-US" altLang="zh-TW" sz="2000" b="1" i="1" smtClean="0">
                        <a:solidFill>
                          <a:schemeClr val="tx1"/>
                        </a:solidFill>
                        <a:latin typeface="Cambria Math" panose="02040503050406030204" pitchFamily="18" charset="0"/>
                        <a:ea typeface="Cambria Math" panose="02040503050406030204" pitchFamily="18" charset="0"/>
                      </a:rPr>
                      <m:t>𝒕</m:t>
                    </m:r>
                    <m:r>
                      <a:rPr lang="en-US" altLang="zh-TW" sz="2000" b="1" i="1" smtClean="0">
                        <a:solidFill>
                          <a:schemeClr val="tx1"/>
                        </a:solidFill>
                        <a:latin typeface="Cambria Math" panose="02040503050406030204" pitchFamily="18" charset="0"/>
                        <a:ea typeface="Cambria Math" panose="02040503050406030204" pitchFamily="18" charset="0"/>
                      </a:rPr>
                      <m:t>≤</m:t>
                    </m:r>
                    <m:sSub>
                      <m:sSubPr>
                        <m:ctrlPr>
                          <a:rPr lang="en-US" altLang="zh-TW" sz="2000" b="1" i="1" smtClean="0">
                            <a:solidFill>
                              <a:schemeClr val="tx1"/>
                            </a:solidFill>
                            <a:latin typeface="Cambria Math" panose="02040503050406030204" pitchFamily="18" charset="0"/>
                            <a:ea typeface="Cambria Math" panose="02040503050406030204" pitchFamily="18" charset="0"/>
                          </a:rPr>
                        </m:ctrlPr>
                      </m:sSubPr>
                      <m:e>
                        <m:r>
                          <a:rPr lang="en-US" altLang="zh-TW" sz="2000" b="1" i="1" smtClean="0">
                            <a:solidFill>
                              <a:schemeClr val="tx1"/>
                            </a:solidFill>
                            <a:latin typeface="Cambria Math" panose="02040503050406030204" pitchFamily="18" charset="0"/>
                            <a:ea typeface="Cambria Math" panose="02040503050406030204" pitchFamily="18" charset="0"/>
                          </a:rPr>
                          <m:t>𝑻</m:t>
                        </m:r>
                      </m:e>
                      <m:sub>
                        <m:r>
                          <a:rPr lang="en-US" altLang="zh-TW" sz="2000" b="1" i="1" smtClean="0">
                            <a:solidFill>
                              <a:schemeClr val="tx1"/>
                            </a:solidFill>
                            <a:latin typeface="Cambria Math" panose="02040503050406030204" pitchFamily="18" charset="0"/>
                            <a:ea typeface="Cambria Math" panose="02040503050406030204" pitchFamily="18" charset="0"/>
                          </a:rPr>
                          <m:t>𝒔</m:t>
                        </m:r>
                      </m:sub>
                    </m:sSub>
                    <m:r>
                      <a:rPr lang="en-US" altLang="zh-TW" sz="2000" b="1" i="1" smtClean="0">
                        <a:solidFill>
                          <a:schemeClr val="tx1"/>
                        </a:solidFill>
                        <a:latin typeface="Cambria Math" panose="02040503050406030204" pitchFamily="18" charset="0"/>
                        <a:ea typeface="Cambria Math" panose="02040503050406030204" pitchFamily="18" charset="0"/>
                      </a:rPr>
                      <m:t>,</m:t>
                    </m:r>
                    <m:r>
                      <a:rPr lang="en-US" altLang="zh-TW" sz="2000" b="1" i="1" smtClean="0">
                        <a:solidFill>
                          <a:schemeClr val="tx1"/>
                        </a:solidFill>
                        <a:latin typeface="Cambria Math" panose="02040503050406030204" pitchFamily="18" charset="0"/>
                        <a:ea typeface="Cambria Math" panose="02040503050406030204" pitchFamily="18" charset="0"/>
                      </a:rPr>
                      <m:t>𝒊</m:t>
                    </m:r>
                    <m:r>
                      <a:rPr lang="en-US" altLang="zh-TW" sz="2000" b="1" i="1" smtClean="0">
                        <a:solidFill>
                          <a:schemeClr val="tx1"/>
                        </a:solidFill>
                        <a:latin typeface="Cambria Math" panose="02040503050406030204" pitchFamily="18" charset="0"/>
                        <a:ea typeface="Cambria Math" panose="02040503050406030204" pitchFamily="18" charset="0"/>
                      </a:rPr>
                      <m:t>=</m:t>
                    </m:r>
                    <m:r>
                      <a:rPr lang="en-US" altLang="zh-TW" sz="2000" b="1" i="1" smtClean="0">
                        <a:solidFill>
                          <a:schemeClr val="tx1"/>
                        </a:solidFill>
                        <a:latin typeface="Cambria Math" panose="02040503050406030204" pitchFamily="18" charset="0"/>
                        <a:ea typeface="Cambria Math" panose="02040503050406030204" pitchFamily="18" charset="0"/>
                      </a:rPr>
                      <m:t>𝟏</m:t>
                    </m:r>
                    <m:r>
                      <a:rPr lang="en-US" altLang="zh-TW" sz="2000" b="1" i="1" smtClean="0">
                        <a:solidFill>
                          <a:schemeClr val="tx1"/>
                        </a:solidFill>
                        <a:latin typeface="Cambria Math" panose="02040503050406030204" pitchFamily="18" charset="0"/>
                        <a:ea typeface="Cambria Math" panose="02040503050406030204" pitchFamily="18" charset="0"/>
                      </a:rPr>
                      <m:t>,</m:t>
                    </m:r>
                    <m:r>
                      <a:rPr lang="en-US" altLang="zh-TW" sz="2000" b="1" i="1" smtClean="0">
                        <a:solidFill>
                          <a:schemeClr val="tx1"/>
                        </a:solidFill>
                        <a:latin typeface="Cambria Math" panose="02040503050406030204" pitchFamily="18" charset="0"/>
                        <a:ea typeface="Cambria Math" panose="02040503050406030204" pitchFamily="18" charset="0"/>
                      </a:rPr>
                      <m:t>𝟐</m:t>
                    </m:r>
                    <m:r>
                      <a:rPr lang="en-US" altLang="zh-TW" sz="2000" b="1" i="1" smtClean="0">
                        <a:solidFill>
                          <a:schemeClr val="tx1"/>
                        </a:solidFill>
                        <a:latin typeface="Cambria Math" panose="02040503050406030204" pitchFamily="18" charset="0"/>
                        <a:ea typeface="Cambria Math" panose="02040503050406030204" pitchFamily="18" charset="0"/>
                      </a:rPr>
                      <m:t>,</m:t>
                    </m:r>
                  </m:oMath>
                </a14:m>
                <a:r>
                  <a:rPr lang="en-US" altLang="zh-TW" sz="2000" b="1" dirty="0">
                    <a:solidFill>
                      <a:schemeClr val="tx1"/>
                    </a:solidFill>
                    <a:latin typeface="Times New Roman" panose="02020603050405020304" pitchFamily="18" charset="0"/>
                    <a:cs typeface="Times New Roman" panose="02020603050405020304" pitchFamily="18" charset="0"/>
                  </a:rPr>
                  <a:t>…M</a:t>
                </a:r>
              </a:p>
            </p:txBody>
          </p:sp>
        </mc:Choice>
        <mc:Fallback xmlns="">
          <p:sp>
            <p:nvSpPr>
              <p:cNvPr id="10" name="文字方塊 9">
                <a:extLst>
                  <a:ext uri="{FF2B5EF4-FFF2-40B4-BE49-F238E27FC236}">
                    <a16:creationId xmlns:a16="http://schemas.microsoft.com/office/drawing/2014/main" id="{76CA6A4D-49DF-451C-1006-3A78B166D868}"/>
                  </a:ext>
                </a:extLst>
              </p:cNvPr>
              <p:cNvSpPr txBox="1">
                <a:spLocks noRot="1" noChangeAspect="1" noMove="1" noResize="1" noEditPoints="1" noAdjustHandles="1" noChangeArrowheads="1" noChangeShapeType="1" noTextEdit="1"/>
              </p:cNvSpPr>
              <p:nvPr/>
            </p:nvSpPr>
            <p:spPr>
              <a:xfrm>
                <a:off x="345928" y="1699483"/>
                <a:ext cx="6749027" cy="769441"/>
              </a:xfrm>
              <a:prstGeom prst="rect">
                <a:avLst/>
              </a:prstGeom>
              <a:blipFill>
                <a:blip r:embed="rId3"/>
                <a:stretch>
                  <a:fillRect l="-1445" t="-6349" b="-12698"/>
                </a:stretch>
              </a:blipFill>
            </p:spPr>
            <p:txBody>
              <a:bodyPr/>
              <a:lstStyle/>
              <a:p>
                <a:r>
                  <a:rPr lang="zh-TW" altLang="en-US">
                    <a:noFill/>
                  </a:rPr>
                  <a:t> </a:t>
                </a:r>
              </a:p>
            </p:txBody>
          </p:sp>
        </mc:Fallback>
      </mc:AlternateContent>
      <p:sp>
        <p:nvSpPr>
          <p:cNvPr id="58" name="矩形 57">
            <a:extLst>
              <a:ext uri="{FF2B5EF4-FFF2-40B4-BE49-F238E27FC236}">
                <a16:creationId xmlns:a16="http://schemas.microsoft.com/office/drawing/2014/main" id="{3FC149DB-7B97-6494-5BB4-2C0239FDBFD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5C1A0B48-1EC5-5B14-FE9A-7E93B20FC9B7}"/>
              </a:ext>
            </a:extLst>
          </p:cNvPr>
          <p:cNvPicPr>
            <a:picLocks noChangeAspect="1"/>
          </p:cNvPicPr>
          <p:nvPr/>
        </p:nvPicPr>
        <p:blipFill>
          <a:blip r:embed="rId4"/>
          <a:stretch>
            <a:fillRect/>
          </a:stretch>
        </p:blipFill>
        <p:spPr>
          <a:xfrm>
            <a:off x="0" y="3078571"/>
            <a:ext cx="12192000" cy="3811710"/>
          </a:xfrm>
          <a:prstGeom prst="rect">
            <a:avLst/>
          </a:prstGeom>
        </p:spPr>
      </p:pic>
      <p:sp>
        <p:nvSpPr>
          <p:cNvPr id="2" name="文字方塊 1">
            <a:extLst>
              <a:ext uri="{FF2B5EF4-FFF2-40B4-BE49-F238E27FC236}">
                <a16:creationId xmlns:a16="http://schemas.microsoft.com/office/drawing/2014/main" id="{349ADD1D-63D5-36A2-6C48-D196D9EA361F}"/>
              </a:ext>
            </a:extLst>
          </p:cNvPr>
          <p:cNvSpPr txBox="1"/>
          <p:nvPr/>
        </p:nvSpPr>
        <p:spPr>
          <a:xfrm>
            <a:off x="345928" y="2349548"/>
            <a:ext cx="2339102" cy="461665"/>
          </a:xfrm>
          <a:prstGeom prst="rect">
            <a:avLst/>
          </a:prstGeom>
          <a:noFill/>
        </p:spPr>
        <p:txBody>
          <a:bodyPr wrap="none" rtlCol="0">
            <a:spAutoFit/>
          </a:bodyPr>
          <a:lstStyle/>
          <a:p>
            <a:r>
              <a:rPr lang="en-US" altLang="zh-TW" sz="2400" b="1" dirty="0">
                <a:latin typeface="Times New Roman" panose="02020603050405020304" pitchFamily="18" charset="0"/>
                <a:cs typeface="Times New Roman" panose="02020603050405020304" pitchFamily="18" charset="0"/>
              </a:rPr>
              <a:t>Example:4-ASK</a:t>
            </a:r>
          </a:p>
        </p:txBody>
      </p:sp>
      <p:sp>
        <p:nvSpPr>
          <p:cNvPr id="3" name="橢圓 2">
            <a:extLst>
              <a:ext uri="{FF2B5EF4-FFF2-40B4-BE49-F238E27FC236}">
                <a16:creationId xmlns:a16="http://schemas.microsoft.com/office/drawing/2014/main" id="{DC7B0BC7-D312-7C8C-A69D-FA74561F1C2C}"/>
              </a:ext>
            </a:extLst>
          </p:cNvPr>
          <p:cNvSpPr/>
          <p:nvPr/>
        </p:nvSpPr>
        <p:spPr>
          <a:xfrm>
            <a:off x="6617142" y="2094935"/>
            <a:ext cx="395981" cy="34228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67023361-405C-CD9E-52CA-6DC97BF2064D}"/>
              </a:ext>
            </a:extLst>
          </p:cNvPr>
          <p:cNvSpPr txBox="1"/>
          <p:nvPr/>
        </p:nvSpPr>
        <p:spPr>
          <a:xfrm flipH="1">
            <a:off x="5509258" y="976927"/>
            <a:ext cx="5791201" cy="338554"/>
          </a:xfrm>
          <a:prstGeom prst="rect">
            <a:avLst/>
          </a:prstGeom>
          <a:noFill/>
        </p:spPr>
        <p:txBody>
          <a:bodyPr wrap="square" rtlCol="0">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的意思表示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個位元合起來送，那就是</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會等於</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種可能</a:t>
            </a:r>
          </a:p>
        </p:txBody>
      </p:sp>
      <p:cxnSp>
        <p:nvCxnSpPr>
          <p:cNvPr id="8" name="接點: 肘形 7">
            <a:extLst>
              <a:ext uri="{FF2B5EF4-FFF2-40B4-BE49-F238E27FC236}">
                <a16:creationId xmlns:a16="http://schemas.microsoft.com/office/drawing/2014/main" id="{7F49FB39-9AF2-3310-2D66-6E9033799054}"/>
              </a:ext>
            </a:extLst>
          </p:cNvPr>
          <p:cNvCxnSpPr>
            <a:cxnSpLocks/>
            <a:stCxn id="3" idx="0"/>
            <a:endCxn id="5" idx="2"/>
          </p:cNvCxnSpPr>
          <p:nvPr/>
        </p:nvCxnSpPr>
        <p:spPr>
          <a:xfrm rot="5400000" flipH="1" flipV="1">
            <a:off x="7220268" y="910346"/>
            <a:ext cx="779454" cy="1589725"/>
          </a:xfrm>
          <a:prstGeom prst="bentConnector3">
            <a:avLst>
              <a:gd name="adj1" fmla="val 7835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79AF89BB-BA7D-20F2-6FC7-B14899B65C16}"/>
              </a:ext>
            </a:extLst>
          </p:cNvPr>
          <p:cNvSpPr txBox="1"/>
          <p:nvPr/>
        </p:nvSpPr>
        <p:spPr>
          <a:xfrm>
            <a:off x="7083087" y="1503162"/>
            <a:ext cx="4906499" cy="1077218"/>
          </a:xfrm>
          <a:prstGeom prst="rect">
            <a:avLst/>
          </a:prstGeom>
          <a:noFill/>
        </p:spPr>
        <p:txBody>
          <a:bodyPr wrap="square" rtlCol="0">
            <a:spAutoFit/>
          </a:bodyPr>
          <a:lstStyle/>
          <a:p>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假設每個位元時間為</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Tb</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個位元合起來送成為一個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，而一個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的時間是</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Ts</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，所以現在的訊號就是以一個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一個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來看，所以定義的時候都是一個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symbol</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來看</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waveform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9" name="矩形 28">
            <a:extLst>
              <a:ext uri="{FF2B5EF4-FFF2-40B4-BE49-F238E27FC236}">
                <a16:creationId xmlns:a16="http://schemas.microsoft.com/office/drawing/2014/main" id="{326CD976-3E0B-A256-84AB-0CDF25E8EDB1}"/>
              </a:ext>
            </a:extLst>
          </p:cNvPr>
          <p:cNvSpPr/>
          <p:nvPr/>
        </p:nvSpPr>
        <p:spPr>
          <a:xfrm>
            <a:off x="4262888" y="2084203"/>
            <a:ext cx="1242341" cy="384721"/>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接點: 肘形 29">
            <a:extLst>
              <a:ext uri="{FF2B5EF4-FFF2-40B4-BE49-F238E27FC236}">
                <a16:creationId xmlns:a16="http://schemas.microsoft.com/office/drawing/2014/main" id="{A3298AE1-4FE9-AD75-4FCE-C1173C73D0FA}"/>
              </a:ext>
            </a:extLst>
          </p:cNvPr>
          <p:cNvCxnSpPr>
            <a:cxnSpLocks/>
            <a:stCxn id="29" idx="2"/>
            <a:endCxn id="13" idx="2"/>
          </p:cNvCxnSpPr>
          <p:nvPr/>
        </p:nvCxnSpPr>
        <p:spPr>
          <a:xfrm rot="16200000" flipH="1">
            <a:off x="7154470" y="198513"/>
            <a:ext cx="111456" cy="4652278"/>
          </a:xfrm>
          <a:prstGeom prst="bentConnector3">
            <a:avLst>
              <a:gd name="adj1" fmla="val 30510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FBAC444A-6412-AE32-11FB-531A6DC45339}"/>
              </a:ext>
            </a:extLst>
          </p:cNvPr>
          <p:cNvSpPr txBox="1"/>
          <p:nvPr/>
        </p:nvSpPr>
        <p:spPr>
          <a:xfrm>
            <a:off x="2685030" y="2811211"/>
            <a:ext cx="5150769" cy="338554"/>
          </a:xfrm>
          <a:prstGeom prst="rect">
            <a:avLst/>
          </a:prstGeom>
          <a:noFill/>
        </p:spPr>
        <p:txBody>
          <a:bodyPr wrap="none" rtlCol="0">
            <a:spAutoFit/>
          </a:bodyPr>
          <a:lstStyle/>
          <a:p>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所以傳送的</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waveform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就有</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種可能如</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s(1)</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s(2)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sm</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(t)</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1" name="投影片編號版面配置區 40">
            <a:extLst>
              <a:ext uri="{FF2B5EF4-FFF2-40B4-BE49-F238E27FC236}">
                <a16:creationId xmlns:a16="http://schemas.microsoft.com/office/drawing/2014/main" id="{D972493C-7C3D-9F89-C503-4856E1884215}"/>
              </a:ext>
            </a:extLst>
          </p:cNvPr>
          <p:cNvSpPr>
            <a:spLocks noGrp="1"/>
          </p:cNvSpPr>
          <p:nvPr>
            <p:ph type="sldNum" sz="quarter" idx="12"/>
          </p:nvPr>
        </p:nvSpPr>
        <p:spPr/>
        <p:txBody>
          <a:bodyPr/>
          <a:lstStyle/>
          <a:p>
            <a:fld id="{8539F7DE-D043-4C1B-A99A-5AD622BBCAEB}" type="slidenum">
              <a:rPr lang="zh-TW" altLang="en-US" smtClean="0"/>
              <a:t>9</a:t>
            </a:fld>
            <a:endParaRPr lang="zh-TW" altLang="en-US"/>
          </a:p>
        </p:txBody>
      </p:sp>
    </p:spTree>
    <p:extLst>
      <p:ext uri="{BB962C8B-B14F-4D97-AF65-F5344CB8AC3E}">
        <p14:creationId xmlns:p14="http://schemas.microsoft.com/office/powerpoint/2010/main" val="17585263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6A785-F47F-DDDC-F3E3-98EC0E44C027}"/>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E3326052-4DAA-569F-6181-3A960A4F801E}"/>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0B5398DD-DECF-663A-BDB2-E8BFDAC98786}"/>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7F54C26A-4E10-E810-80E4-976754C6268E}"/>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90</a:t>
            </a:fld>
            <a:endParaRPr lang="zh-TW" altLang="en-US"/>
          </a:p>
        </p:txBody>
      </p:sp>
      <p:sp>
        <p:nvSpPr>
          <p:cNvPr id="2" name="文字方塊 1">
            <a:extLst>
              <a:ext uri="{FF2B5EF4-FFF2-40B4-BE49-F238E27FC236}">
                <a16:creationId xmlns:a16="http://schemas.microsoft.com/office/drawing/2014/main" id="{17AED715-9156-46AD-BCD2-BB081EEBE957}"/>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5" name="文字方塊 4">
            <a:extLst>
              <a:ext uri="{FF2B5EF4-FFF2-40B4-BE49-F238E27FC236}">
                <a16:creationId xmlns:a16="http://schemas.microsoft.com/office/drawing/2014/main" id="{70CCFEE1-CBE3-A282-1274-6BC19F4C4FEB}"/>
              </a:ext>
            </a:extLst>
          </p:cNvPr>
          <p:cNvSpPr txBox="1"/>
          <p:nvPr/>
        </p:nvSpPr>
        <p:spPr>
          <a:xfrm>
            <a:off x="468774" y="1790008"/>
            <a:ext cx="10631348" cy="2677656"/>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This unit computes the Branch Metric (BM) for the received symbol. In case of hard decision, BM is taken as the Hamming distance between received symbol and the encoder output corresponding to a particular state transition. In case of soft decision, BM is taken as Euclidean distance. The BMU performs EX-OR operation on received symbols and expected symbols and counts the number of differed bits </a:t>
            </a:r>
            <a:r>
              <a:rPr lang="en-US" altLang="zh-TW" sz="2400" dirty="0" err="1">
                <a:latin typeface="Times New Roman" panose="02020603050405020304" pitchFamily="18" charset="0"/>
                <a:cs typeface="Times New Roman" panose="02020603050405020304" pitchFamily="18" charset="0"/>
              </a:rPr>
              <a:t>i,e</a:t>
            </a:r>
            <a:r>
              <a:rPr lang="en-US" altLang="zh-TW" sz="2400" dirty="0">
                <a:latin typeface="Times New Roman" panose="02020603050405020304" pitchFamily="18" charset="0"/>
                <a:cs typeface="Times New Roman" panose="02020603050405020304" pitchFamily="18" charset="0"/>
              </a:rPr>
              <a:t>. number of 1s, by which Hamming distance is obtained. The result is fed as input to the Add Compare and Select Unit. Figure 3 shows Branch metric computation block.</a:t>
            </a:r>
          </a:p>
        </p:txBody>
      </p:sp>
      <p:sp>
        <p:nvSpPr>
          <p:cNvPr id="6" name="文字方塊 5">
            <a:extLst>
              <a:ext uri="{FF2B5EF4-FFF2-40B4-BE49-F238E27FC236}">
                <a16:creationId xmlns:a16="http://schemas.microsoft.com/office/drawing/2014/main" id="{D328B468-34A5-803D-61CB-93CB70EDCFA4}"/>
              </a:ext>
            </a:extLst>
          </p:cNvPr>
          <p:cNvSpPr txBox="1"/>
          <p:nvPr/>
        </p:nvSpPr>
        <p:spPr>
          <a:xfrm>
            <a:off x="700268" y="1304751"/>
            <a:ext cx="6099858" cy="400110"/>
          </a:xfrm>
          <a:prstGeom prst="rect">
            <a:avLst/>
          </a:prstGeom>
          <a:noFill/>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A.Branch</a:t>
            </a:r>
            <a:r>
              <a:rPr lang="en-US" altLang="zh-TW" sz="2000" b="1" dirty="0">
                <a:latin typeface="Times New Roman" panose="02020603050405020304" pitchFamily="18" charset="0"/>
                <a:cs typeface="Times New Roman" panose="02020603050405020304" pitchFamily="18" charset="0"/>
              </a:rPr>
              <a:t> Metric Unit (BMU) </a:t>
            </a:r>
            <a:endParaRPr lang="zh-TW" altLang="en-US" sz="2000" b="1" dirty="0">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86BB0AEF-1932-FF22-546B-64978B2A2ABC}"/>
              </a:ext>
            </a:extLst>
          </p:cNvPr>
          <p:cNvPicPr>
            <a:picLocks noChangeAspect="1"/>
          </p:cNvPicPr>
          <p:nvPr/>
        </p:nvPicPr>
        <p:blipFill>
          <a:blip r:embed="rId4"/>
          <a:stretch>
            <a:fillRect/>
          </a:stretch>
        </p:blipFill>
        <p:spPr>
          <a:xfrm>
            <a:off x="2199189" y="4429142"/>
            <a:ext cx="7783011" cy="2248214"/>
          </a:xfrm>
          <a:prstGeom prst="rect">
            <a:avLst/>
          </a:prstGeom>
        </p:spPr>
      </p:pic>
    </p:spTree>
    <p:extLst>
      <p:ext uri="{BB962C8B-B14F-4D97-AF65-F5344CB8AC3E}">
        <p14:creationId xmlns:p14="http://schemas.microsoft.com/office/powerpoint/2010/main" val="3890930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490BD-7EC3-FE71-62E3-B325C729C781}"/>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614F18C-1E4C-3C7F-170A-E146AD5F8DF8}"/>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473C703C-2313-F2F3-2083-BE05145A237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C8A4D26F-C1CF-21E8-7D6C-FACEFB39C18A}"/>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91</a:t>
            </a:fld>
            <a:endParaRPr lang="zh-TW" altLang="en-US"/>
          </a:p>
        </p:txBody>
      </p:sp>
      <p:sp>
        <p:nvSpPr>
          <p:cNvPr id="2" name="文字方塊 1">
            <a:extLst>
              <a:ext uri="{FF2B5EF4-FFF2-40B4-BE49-F238E27FC236}">
                <a16:creationId xmlns:a16="http://schemas.microsoft.com/office/drawing/2014/main" id="{73DBD2E1-7B7F-BB37-5598-83CACA31E12E}"/>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5" name="文字方塊 4">
            <a:extLst>
              <a:ext uri="{FF2B5EF4-FFF2-40B4-BE49-F238E27FC236}">
                <a16:creationId xmlns:a16="http://schemas.microsoft.com/office/drawing/2014/main" id="{41BEB101-E54F-B69C-F489-01A2B82666A7}"/>
              </a:ext>
            </a:extLst>
          </p:cNvPr>
          <p:cNvSpPr txBox="1"/>
          <p:nvPr/>
        </p:nvSpPr>
        <p:spPr>
          <a:xfrm>
            <a:off x="468774" y="1790008"/>
            <a:ext cx="10631348" cy="4524315"/>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The Add Compare Select Unit (ACSU) carries the bulk of arithmetic processing of the Viterbi decoder. ACSU is also called as Path Metric Unit (PMU), as path metric is computed. </a:t>
            </a:r>
          </a:p>
          <a:p>
            <a:pPr indent="457200" algn="just" eaLnBrk="0" hangingPunct="0"/>
            <a:r>
              <a:rPr lang="en-US" altLang="zh-TW" sz="2400" dirty="0">
                <a:latin typeface="Times New Roman" panose="02020603050405020304" pitchFamily="18" charset="0"/>
                <a:cs typeface="Times New Roman" panose="02020603050405020304" pitchFamily="18" charset="0"/>
              </a:rPr>
              <a:t>The main operations involved in the path metric computation are addition, comparison and selection. Figure 4 shows the link between a stage in the trellis diagram and the ACS unit. It can be noted that two ACS Unit that share the same inputs can be grouped in a Butterfly Unit. </a:t>
            </a:r>
          </a:p>
          <a:p>
            <a:pPr indent="457200" algn="just" eaLnBrk="0" hangingPunct="0"/>
            <a:r>
              <a:rPr lang="en-US" altLang="zh-TW" sz="2400" dirty="0">
                <a:latin typeface="Times New Roman" panose="02020603050405020304" pitchFamily="18" charset="0"/>
                <a:cs typeface="Times New Roman" panose="02020603050405020304" pitchFamily="18" charset="0"/>
              </a:rPr>
              <a:t>The ACSU unit is composed of 4 ACS units, each is composed of an ACS butterfly module, which adds the corresponding BM to corresponding PM, compares the new PM, feeds the selected PM to ACSU unit and generates the decision bits. The decoder implements adders for computing the path metric and a compare select section to decide on the best path. </a:t>
            </a:r>
          </a:p>
        </p:txBody>
      </p:sp>
      <p:sp>
        <p:nvSpPr>
          <p:cNvPr id="6" name="文字方塊 5">
            <a:extLst>
              <a:ext uri="{FF2B5EF4-FFF2-40B4-BE49-F238E27FC236}">
                <a16:creationId xmlns:a16="http://schemas.microsoft.com/office/drawing/2014/main" id="{04EE8427-5C29-7441-F7AF-0EF8776A7109}"/>
              </a:ext>
            </a:extLst>
          </p:cNvPr>
          <p:cNvSpPr txBox="1"/>
          <p:nvPr/>
        </p:nvSpPr>
        <p:spPr>
          <a:xfrm>
            <a:off x="700268" y="1304751"/>
            <a:ext cx="6099858" cy="400110"/>
          </a:xfrm>
          <a:prstGeom prst="rect">
            <a:avLst/>
          </a:prstGeom>
          <a:noFill/>
        </p:spPr>
        <p:txBody>
          <a:bodyPr wrap="square">
            <a:spAutoFit/>
          </a:bodyPr>
          <a:lstStyle/>
          <a:p>
            <a:r>
              <a:rPr lang="en-US" altLang="zh-TW" sz="2000" b="1">
                <a:latin typeface="Times New Roman" panose="02020603050405020304" pitchFamily="18" charset="0"/>
                <a:cs typeface="Times New Roman" panose="02020603050405020304" pitchFamily="18" charset="0"/>
              </a:rPr>
              <a:t>B.Add Compare and Select Unit (ACSU) </a:t>
            </a:r>
            <a:endParaRPr lang="en-US" altLang="zh-TW"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722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3A0CF-94B2-D020-3C1A-D782466DFD49}"/>
            </a:ext>
          </a:extLst>
        </p:cNvPr>
        <p:cNvGrpSpPr/>
        <p:nvPr/>
      </p:nvGrpSpPr>
      <p:grpSpPr>
        <a:xfrm>
          <a:off x="0" y="0"/>
          <a:ext cx="0" cy="0"/>
          <a:chOff x="0" y="0"/>
          <a:chExt cx="0" cy="0"/>
        </a:xfrm>
      </p:grpSpPr>
      <p:pic>
        <p:nvPicPr>
          <p:cNvPr id="10" name="圖片 9">
            <a:extLst>
              <a:ext uri="{FF2B5EF4-FFF2-40B4-BE49-F238E27FC236}">
                <a16:creationId xmlns:a16="http://schemas.microsoft.com/office/drawing/2014/main" id="{777F31B9-78B0-A190-80D3-E954B2DB6035}"/>
              </a:ext>
            </a:extLst>
          </p:cNvPr>
          <p:cNvPicPr>
            <a:picLocks noChangeAspect="1"/>
          </p:cNvPicPr>
          <p:nvPr/>
        </p:nvPicPr>
        <p:blipFill>
          <a:blip r:embed="rId3"/>
          <a:stretch>
            <a:fillRect/>
          </a:stretch>
        </p:blipFill>
        <p:spPr>
          <a:xfrm>
            <a:off x="4165664" y="1733669"/>
            <a:ext cx="6736016" cy="5124331"/>
          </a:xfrm>
          <a:prstGeom prst="rect">
            <a:avLst/>
          </a:prstGeom>
        </p:spPr>
      </p:pic>
      <p:pic>
        <p:nvPicPr>
          <p:cNvPr id="8" name="圖片 7">
            <a:extLst>
              <a:ext uri="{FF2B5EF4-FFF2-40B4-BE49-F238E27FC236}">
                <a16:creationId xmlns:a16="http://schemas.microsoft.com/office/drawing/2014/main" id="{CEC80068-41BC-266D-E448-8BCB170ADA6A}"/>
              </a:ext>
            </a:extLst>
          </p:cNvPr>
          <p:cNvPicPr>
            <a:picLocks noChangeAspect="1"/>
          </p:cNvPicPr>
          <p:nvPr/>
        </p:nvPicPr>
        <p:blipFill>
          <a:blip r:embed="rId4"/>
          <a:stretch>
            <a:fillRect/>
          </a:stretch>
        </p:blipFill>
        <p:spPr>
          <a:xfrm>
            <a:off x="0" y="1504806"/>
            <a:ext cx="4013192" cy="5325031"/>
          </a:xfrm>
          <a:prstGeom prst="rect">
            <a:avLst/>
          </a:prstGeom>
        </p:spPr>
      </p:pic>
      <p:pic>
        <p:nvPicPr>
          <p:cNvPr id="3" name="圖片 2">
            <a:extLst>
              <a:ext uri="{FF2B5EF4-FFF2-40B4-BE49-F238E27FC236}">
                <a16:creationId xmlns:a16="http://schemas.microsoft.com/office/drawing/2014/main" id="{481F1BB1-E623-C605-1375-B5EE572CB284}"/>
              </a:ext>
            </a:extLst>
          </p:cNvPr>
          <p:cNvPicPr>
            <a:picLocks noChangeAspect="1"/>
          </p:cNvPicPr>
          <p:nvPr/>
        </p:nvPicPr>
        <p:blipFill>
          <a:blip r:embed="rId5"/>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E05328B7-77A9-20B6-DEED-313BCB7F565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E7364D73-685E-9CE7-85D4-B86238C31841}"/>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92</a:t>
            </a:fld>
            <a:endParaRPr lang="zh-TW" altLang="en-US"/>
          </a:p>
        </p:txBody>
      </p:sp>
      <p:sp>
        <p:nvSpPr>
          <p:cNvPr id="2" name="文字方塊 1">
            <a:extLst>
              <a:ext uri="{FF2B5EF4-FFF2-40B4-BE49-F238E27FC236}">
                <a16:creationId xmlns:a16="http://schemas.microsoft.com/office/drawing/2014/main" id="{9B8ACE18-C7CD-F44D-65E6-0E568CCC71EA}"/>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6" name="文字方塊 5">
            <a:extLst>
              <a:ext uri="{FF2B5EF4-FFF2-40B4-BE49-F238E27FC236}">
                <a16:creationId xmlns:a16="http://schemas.microsoft.com/office/drawing/2014/main" id="{FA32F7FC-5D11-813A-6F14-D3F3F7F5D835}"/>
              </a:ext>
            </a:extLst>
          </p:cNvPr>
          <p:cNvSpPr txBox="1"/>
          <p:nvPr/>
        </p:nvSpPr>
        <p:spPr>
          <a:xfrm>
            <a:off x="700268" y="1304751"/>
            <a:ext cx="6099858" cy="400110"/>
          </a:xfrm>
          <a:prstGeom prst="rect">
            <a:avLst/>
          </a:prstGeom>
          <a:noFill/>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B.Add</a:t>
            </a:r>
            <a:r>
              <a:rPr lang="en-US" altLang="zh-TW" sz="2000" b="1" dirty="0">
                <a:latin typeface="Times New Roman" panose="02020603050405020304" pitchFamily="18" charset="0"/>
                <a:cs typeface="Times New Roman" panose="02020603050405020304" pitchFamily="18" charset="0"/>
              </a:rPr>
              <a:t> Compare and Select Unit (ACSU) </a:t>
            </a:r>
          </a:p>
        </p:txBody>
      </p:sp>
    </p:spTree>
    <p:extLst>
      <p:ext uri="{BB962C8B-B14F-4D97-AF65-F5344CB8AC3E}">
        <p14:creationId xmlns:p14="http://schemas.microsoft.com/office/powerpoint/2010/main" val="2513957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DB499-5932-F330-C5CA-79817174A10C}"/>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16540519-D740-5FB5-B442-64901A50FA2C}"/>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C10CD394-C5ED-0133-CF00-E5FA902EE14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DEF4403F-F040-E17A-F28E-CE7186EB26F0}"/>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93</a:t>
            </a:fld>
            <a:endParaRPr lang="zh-TW" altLang="en-US"/>
          </a:p>
        </p:txBody>
      </p:sp>
      <p:sp>
        <p:nvSpPr>
          <p:cNvPr id="2" name="文字方塊 1">
            <a:extLst>
              <a:ext uri="{FF2B5EF4-FFF2-40B4-BE49-F238E27FC236}">
                <a16:creationId xmlns:a16="http://schemas.microsoft.com/office/drawing/2014/main" id="{5ED1F940-7672-6050-C0DD-EC9DCF5C5790}"/>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4" name="文字方塊 3">
            <a:extLst>
              <a:ext uri="{FF2B5EF4-FFF2-40B4-BE49-F238E27FC236}">
                <a16:creationId xmlns:a16="http://schemas.microsoft.com/office/drawing/2014/main" id="{8515754D-34F0-BAA7-ABAE-DE3AF8E8D817}"/>
              </a:ext>
            </a:extLst>
          </p:cNvPr>
          <p:cNvSpPr txBox="1"/>
          <p:nvPr/>
        </p:nvSpPr>
        <p:spPr>
          <a:xfrm>
            <a:off x="700268" y="1304751"/>
            <a:ext cx="6099858" cy="400110"/>
          </a:xfrm>
          <a:prstGeom prst="rect">
            <a:avLst/>
          </a:prstGeom>
          <a:noFill/>
        </p:spPr>
        <p:txBody>
          <a:bodyPr wrap="square">
            <a:spAutoFit/>
          </a:bodyPr>
          <a:lstStyle/>
          <a:p>
            <a:r>
              <a:rPr lang="en-US" altLang="zh-TW" sz="2000" b="1">
                <a:latin typeface="Times New Roman" panose="02020603050405020304" pitchFamily="18" charset="0"/>
                <a:cs typeface="Times New Roman" panose="02020603050405020304" pitchFamily="18" charset="0"/>
              </a:rPr>
              <a:t>C.Traceback Algorithm </a:t>
            </a:r>
            <a:endParaRPr lang="en-US" altLang="zh-TW" sz="2000" b="1"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F8407018-F0BC-76B5-968C-5C28639E97C0}"/>
              </a:ext>
            </a:extLst>
          </p:cNvPr>
          <p:cNvSpPr txBox="1"/>
          <p:nvPr/>
        </p:nvSpPr>
        <p:spPr>
          <a:xfrm>
            <a:off x="436880" y="1604229"/>
            <a:ext cx="11450320" cy="3416320"/>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Traceback memory stores the history of decision bits from ACS operation. </a:t>
            </a:r>
            <a:r>
              <a:rPr lang="en-US" altLang="zh-TW" sz="2400" b="1" dirty="0">
                <a:solidFill>
                  <a:srgbClr val="FF0000"/>
                </a:solidFill>
                <a:latin typeface="Times New Roman" panose="02020603050405020304" pitchFamily="18" charset="0"/>
                <a:cs typeface="Times New Roman" panose="02020603050405020304" pitchFamily="18" charset="0"/>
              </a:rPr>
              <a:t>This memory is a two dimensional circular buffer, </a:t>
            </a:r>
            <a:r>
              <a:rPr lang="en-US" altLang="zh-TW" sz="2400" dirty="0">
                <a:latin typeface="Times New Roman" panose="02020603050405020304" pitchFamily="18" charset="0"/>
                <a:cs typeface="Times New Roman" panose="02020603050405020304" pitchFamily="18" charset="0"/>
              </a:rPr>
              <a:t>with rows and columns. The number of rows is equal to the number of states N = 2 K-1 where K is the constraint length. </a:t>
            </a:r>
          </a:p>
          <a:p>
            <a:pPr indent="457200" algn="just" eaLnBrk="0" hangingPunct="0"/>
            <a:r>
              <a:rPr lang="en-US" altLang="zh-TW" sz="2400" dirty="0">
                <a:latin typeface="Times New Roman" panose="02020603050405020304" pitchFamily="18" charset="0"/>
                <a:cs typeface="Times New Roman" panose="02020603050405020304" pitchFamily="18" charset="0"/>
              </a:rPr>
              <a:t>Each column stores the results of N comparisons corresponding to incoming coded bits at each time interval. The number of columns is equal to the "Trace back depth (L)" defined below. Using the trace back operation, every state from a current time is followed backwards through its maximum likelihood path. All of the paths converge at a point somewhere previous point in time. The point at which the corrected bit streams starts is called the merger point (also called the trace back depth). </a:t>
            </a:r>
          </a:p>
        </p:txBody>
      </p:sp>
    </p:spTree>
    <p:extLst>
      <p:ext uri="{BB962C8B-B14F-4D97-AF65-F5344CB8AC3E}">
        <p14:creationId xmlns:p14="http://schemas.microsoft.com/office/powerpoint/2010/main" val="2875083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35F43-36DF-A48E-E3D7-1293FE89711B}"/>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4B22ADAB-CEEF-D324-47D5-E3192CEF0881}"/>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2CFFD9C7-67EF-AE94-5895-B51CFB1AD82F}"/>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BA5A2786-1610-BB4D-B93B-636C13A58EAE}"/>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94</a:t>
            </a:fld>
            <a:endParaRPr lang="zh-TW" altLang="en-US"/>
          </a:p>
        </p:txBody>
      </p:sp>
      <p:sp>
        <p:nvSpPr>
          <p:cNvPr id="2" name="文字方塊 1">
            <a:extLst>
              <a:ext uri="{FF2B5EF4-FFF2-40B4-BE49-F238E27FC236}">
                <a16:creationId xmlns:a16="http://schemas.microsoft.com/office/drawing/2014/main" id="{1B9C73FD-0B6C-637A-6D80-7C4C8F7D2431}"/>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4" name="文字方塊 3">
            <a:extLst>
              <a:ext uri="{FF2B5EF4-FFF2-40B4-BE49-F238E27FC236}">
                <a16:creationId xmlns:a16="http://schemas.microsoft.com/office/drawing/2014/main" id="{C5045B74-E447-376F-250D-0CB9500ED6A9}"/>
              </a:ext>
            </a:extLst>
          </p:cNvPr>
          <p:cNvSpPr txBox="1"/>
          <p:nvPr/>
        </p:nvSpPr>
        <p:spPr>
          <a:xfrm>
            <a:off x="700268" y="1304751"/>
            <a:ext cx="6099858" cy="400110"/>
          </a:xfrm>
          <a:prstGeom prst="rect">
            <a:avLst/>
          </a:prstGeom>
          <a:noFill/>
        </p:spPr>
        <p:txBody>
          <a:bodyPr wrap="square">
            <a:spAutoFit/>
          </a:bodyPr>
          <a:lstStyle/>
          <a:p>
            <a:r>
              <a:rPr lang="en-US" altLang="zh-TW" sz="2000" b="1">
                <a:latin typeface="Times New Roman" panose="02020603050405020304" pitchFamily="18" charset="0"/>
                <a:cs typeface="Times New Roman" panose="02020603050405020304" pitchFamily="18" charset="0"/>
              </a:rPr>
              <a:t>C.Traceback Algorithm </a:t>
            </a:r>
            <a:endParaRPr lang="en-US" altLang="zh-TW" sz="2000" b="1"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CDAFC39-9B18-33E8-19D8-3E2A290E69D5}"/>
              </a:ext>
            </a:extLst>
          </p:cNvPr>
          <p:cNvSpPr txBox="1"/>
          <p:nvPr/>
        </p:nvSpPr>
        <p:spPr>
          <a:xfrm>
            <a:off x="436880" y="1604229"/>
            <a:ext cx="11450320" cy="3785652"/>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By finding this point, the trace back operation decisively determines the state of the encoder at a given time, by showing that at this point there is no choice for an encoder state given the global maximum likelihood path. The performance of Viterbi decoder largely depends upon the trace back depth. Normally for decoders using non punctured codes, the trace back depth equals 5- times constraint length, which is sufficient to decode the correct output in the presence of noise. But for decoders using punctured codes and a 2/3 data rate, 8-times constraint length is optimal. If the data rate is 3/4, 10- times constraint length is recommended. Going beyond a 10-level constraint length does not make sense because performance gains are minimal. Thus, it is best to cap the constraint length at 10 In conventional approach, three types of operations are performed inside a TB decoder:</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23932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305AD-7AD3-0F67-3C9C-F3629981C298}"/>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875C7963-B883-FB56-B1D0-A4243F20ACAC}"/>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062145F5-6B9C-44E9-2D87-E759D1C8DF2E}"/>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3161BDC4-469A-E659-E079-F6B095DE26C4}"/>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95</a:t>
            </a:fld>
            <a:endParaRPr lang="zh-TW" altLang="en-US"/>
          </a:p>
        </p:txBody>
      </p:sp>
      <p:sp>
        <p:nvSpPr>
          <p:cNvPr id="2" name="文字方塊 1">
            <a:extLst>
              <a:ext uri="{FF2B5EF4-FFF2-40B4-BE49-F238E27FC236}">
                <a16:creationId xmlns:a16="http://schemas.microsoft.com/office/drawing/2014/main" id="{69D0CEB0-B670-3FF4-0CE4-F2D02AB7A684}"/>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4" name="文字方塊 3">
            <a:extLst>
              <a:ext uri="{FF2B5EF4-FFF2-40B4-BE49-F238E27FC236}">
                <a16:creationId xmlns:a16="http://schemas.microsoft.com/office/drawing/2014/main" id="{804C8BE3-3C71-98AB-BD3F-2ECD6A5F768A}"/>
              </a:ext>
            </a:extLst>
          </p:cNvPr>
          <p:cNvSpPr txBox="1"/>
          <p:nvPr/>
        </p:nvSpPr>
        <p:spPr>
          <a:xfrm>
            <a:off x="700268" y="1304751"/>
            <a:ext cx="6099858" cy="707886"/>
          </a:xfrm>
          <a:prstGeom prst="rect">
            <a:avLst/>
          </a:prstGeom>
          <a:noFill/>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C.Traceback</a:t>
            </a:r>
            <a:r>
              <a:rPr lang="en-US" altLang="zh-TW" sz="2000" b="1" dirty="0">
                <a:latin typeface="Times New Roman" panose="02020603050405020304" pitchFamily="18" charset="0"/>
                <a:cs typeface="Times New Roman" panose="02020603050405020304" pitchFamily="18" charset="0"/>
              </a:rPr>
              <a:t> Algorithm</a:t>
            </a:r>
          </a:p>
          <a:p>
            <a:pPr marL="800100" lvl="1" indent="-342900">
              <a:buFont typeface="Wingdings" panose="05000000000000000000" pitchFamily="2" charset="2"/>
              <a:buChar char="l"/>
            </a:pPr>
            <a:r>
              <a:rPr lang="en-US" altLang="zh-TW" sz="2000" b="1" dirty="0">
                <a:latin typeface="Times New Roman" panose="02020603050405020304" pitchFamily="18" charset="0"/>
                <a:cs typeface="Times New Roman" panose="02020603050405020304" pitchFamily="18" charset="0"/>
              </a:rPr>
              <a:t>Traceback read (TB)  </a:t>
            </a:r>
          </a:p>
        </p:txBody>
      </p:sp>
      <p:sp>
        <p:nvSpPr>
          <p:cNvPr id="9" name="文字方塊 8">
            <a:extLst>
              <a:ext uri="{FF2B5EF4-FFF2-40B4-BE49-F238E27FC236}">
                <a16:creationId xmlns:a16="http://schemas.microsoft.com/office/drawing/2014/main" id="{BDE0A78C-D9D6-6F9C-BCC9-39D31BFB2BA2}"/>
              </a:ext>
            </a:extLst>
          </p:cNvPr>
          <p:cNvSpPr txBox="1"/>
          <p:nvPr/>
        </p:nvSpPr>
        <p:spPr>
          <a:xfrm>
            <a:off x="370840" y="2087626"/>
            <a:ext cx="11450320" cy="2308324"/>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This is one of the two read operations and consists of reading a bit and interpreting this bit in conjunction with the present state number as a pointer that indicates the previous state number (i.e. state number of the predecessor). Pointer values from this operation are not output as decoded values; instead they are used to ensure that all paths have converged with some high probability, so that actual decoding may take place. The traceback operation is usually run to a predetermined depth, L, before being used to initiate decode read operation.</a:t>
            </a:r>
          </a:p>
        </p:txBody>
      </p:sp>
    </p:spTree>
    <p:extLst>
      <p:ext uri="{BB962C8B-B14F-4D97-AF65-F5344CB8AC3E}">
        <p14:creationId xmlns:p14="http://schemas.microsoft.com/office/powerpoint/2010/main" val="35050944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68CE9-B1B5-11BF-F4BB-123352BB0CDC}"/>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AD767A72-AAA9-D9D6-FD26-C428ED00CEC5}"/>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6699E983-D7A6-E162-4A34-BCEBB8492358}"/>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2FE9EC85-5C52-38B1-A34A-6A82BD816DC6}"/>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96</a:t>
            </a:fld>
            <a:endParaRPr lang="zh-TW" altLang="en-US"/>
          </a:p>
        </p:txBody>
      </p:sp>
      <p:sp>
        <p:nvSpPr>
          <p:cNvPr id="2" name="文字方塊 1">
            <a:extLst>
              <a:ext uri="{FF2B5EF4-FFF2-40B4-BE49-F238E27FC236}">
                <a16:creationId xmlns:a16="http://schemas.microsoft.com/office/drawing/2014/main" id="{A1C3033D-D2EE-036F-05E7-B7BC01880151}"/>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4" name="文字方塊 3">
            <a:extLst>
              <a:ext uri="{FF2B5EF4-FFF2-40B4-BE49-F238E27FC236}">
                <a16:creationId xmlns:a16="http://schemas.microsoft.com/office/drawing/2014/main" id="{B0B888A5-B1F2-3FD8-4E34-37692C5CB420}"/>
              </a:ext>
            </a:extLst>
          </p:cNvPr>
          <p:cNvSpPr txBox="1"/>
          <p:nvPr/>
        </p:nvSpPr>
        <p:spPr>
          <a:xfrm>
            <a:off x="700268" y="1304751"/>
            <a:ext cx="6099858" cy="707886"/>
          </a:xfrm>
          <a:prstGeom prst="rect">
            <a:avLst/>
          </a:prstGeom>
          <a:noFill/>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C.Traceback</a:t>
            </a:r>
            <a:r>
              <a:rPr lang="en-US" altLang="zh-TW" sz="2000" b="1" dirty="0">
                <a:latin typeface="Times New Roman" panose="02020603050405020304" pitchFamily="18" charset="0"/>
                <a:cs typeface="Times New Roman" panose="02020603050405020304" pitchFamily="18" charset="0"/>
              </a:rPr>
              <a:t> Algorithm</a:t>
            </a:r>
          </a:p>
          <a:p>
            <a:pPr marL="800100" lvl="1" indent="-342900">
              <a:buFont typeface="Wingdings" panose="05000000000000000000" pitchFamily="2" charset="2"/>
              <a:buChar char="l"/>
            </a:pPr>
            <a:r>
              <a:rPr lang="en-US" altLang="zh-TW" sz="2000" b="1" dirty="0">
                <a:latin typeface="Times New Roman" panose="02020603050405020304" pitchFamily="18" charset="0"/>
                <a:cs typeface="Times New Roman" panose="02020603050405020304" pitchFamily="18" charset="0"/>
              </a:rPr>
              <a:t>Writing new data (WR) </a:t>
            </a:r>
          </a:p>
        </p:txBody>
      </p:sp>
      <p:sp>
        <p:nvSpPr>
          <p:cNvPr id="9" name="文字方塊 8">
            <a:extLst>
              <a:ext uri="{FF2B5EF4-FFF2-40B4-BE49-F238E27FC236}">
                <a16:creationId xmlns:a16="http://schemas.microsoft.com/office/drawing/2014/main" id="{062DC86C-396F-73A1-BEF8-31C8288A932D}"/>
              </a:ext>
            </a:extLst>
          </p:cNvPr>
          <p:cNvSpPr txBox="1"/>
          <p:nvPr/>
        </p:nvSpPr>
        <p:spPr>
          <a:xfrm>
            <a:off x="370840" y="2087626"/>
            <a:ext cx="11450320" cy="3785652"/>
          </a:xfrm>
          <a:prstGeom prst="rect">
            <a:avLst/>
          </a:prstGeom>
          <a:noFill/>
        </p:spPr>
        <p:txBody>
          <a:bodyPr wrap="square">
            <a:spAutoFit/>
          </a:bodyPr>
          <a:lstStyle/>
          <a:p>
            <a:pPr indent="457200" algn="just" eaLnBrk="0" hangingPunct="0"/>
            <a:r>
              <a:rPr lang="en-US" altLang="zh-TW" sz="2400" dirty="0">
                <a:latin typeface="Times New Roman" panose="02020603050405020304" pitchFamily="18" charset="0"/>
                <a:cs typeface="Times New Roman" panose="02020603050405020304" pitchFamily="18" charset="0"/>
              </a:rPr>
              <a:t>The decisions made by the ACS are written into locations corresponding to the states. The write pointer advances forward as ACS operations move from one stage to the next in the trellis, and data are written to locations just freed by the decode read operation. In conventional approach, to implement Traceback, needs circular 4 memory banks, each of length L (traceback depth) as shown in Figure. 5. Total latency for first decoded bit is 4L. Firstly, WR operation is performed on M0, TB is then performed on M0 meanwhile WR is performed on </a:t>
            </a:r>
            <a:r>
              <a:rPr lang="en-US" altLang="zh-TW" sz="2400" dirty="0" err="1">
                <a:latin typeface="Times New Roman" panose="02020603050405020304" pitchFamily="18" charset="0"/>
                <a:cs typeface="Times New Roman" panose="02020603050405020304" pitchFamily="18" charset="0"/>
              </a:rPr>
              <a:t>Ml</a:t>
            </a:r>
            <a:r>
              <a:rPr lang="en-US" altLang="zh-TW" sz="2400" dirty="0">
                <a:latin typeface="Times New Roman" panose="02020603050405020304" pitchFamily="18" charset="0"/>
                <a:cs typeface="Times New Roman" panose="02020603050405020304" pitchFamily="18" charset="0"/>
              </a:rPr>
              <a:t>, WR is then performed on M2 &amp; TB is performed on </a:t>
            </a:r>
            <a:r>
              <a:rPr lang="en-US" altLang="zh-TW" sz="2400" dirty="0" err="1">
                <a:latin typeface="Times New Roman" panose="02020603050405020304" pitchFamily="18" charset="0"/>
                <a:cs typeface="Times New Roman" panose="02020603050405020304" pitchFamily="18" charset="0"/>
              </a:rPr>
              <a:t>Ml</a:t>
            </a:r>
            <a:r>
              <a:rPr lang="en-US" altLang="zh-TW" sz="2400" dirty="0">
                <a:latin typeface="Times New Roman" panose="02020603050405020304" pitchFamily="18" charset="0"/>
                <a:cs typeface="Times New Roman" panose="02020603050405020304" pitchFamily="18" charset="0"/>
              </a:rPr>
              <a:t>, WR is performed on M3 &amp; TB is performed on M2 &amp; DC is performed on M0. DC lags WR exactly three memory banks. In this way, three operations are preformed parallel in circular manners as shown in Figure 5.</a:t>
            </a:r>
          </a:p>
        </p:txBody>
      </p:sp>
    </p:spTree>
    <p:extLst>
      <p:ext uri="{BB962C8B-B14F-4D97-AF65-F5344CB8AC3E}">
        <p14:creationId xmlns:p14="http://schemas.microsoft.com/office/powerpoint/2010/main" val="1193052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8F6EA-E3BC-5E09-B1B5-CF17A5CA282F}"/>
            </a:ext>
          </a:extLst>
        </p:cNvPr>
        <p:cNvGrpSpPr/>
        <p:nvPr/>
      </p:nvGrpSpPr>
      <p:grpSpPr>
        <a:xfrm>
          <a:off x="0" y="0"/>
          <a:ext cx="0" cy="0"/>
          <a:chOff x="0" y="0"/>
          <a:chExt cx="0" cy="0"/>
        </a:xfrm>
      </p:grpSpPr>
      <p:pic>
        <p:nvPicPr>
          <p:cNvPr id="3" name="圖片 2">
            <a:extLst>
              <a:ext uri="{FF2B5EF4-FFF2-40B4-BE49-F238E27FC236}">
                <a16:creationId xmlns:a16="http://schemas.microsoft.com/office/drawing/2014/main" id="{5C663A6B-85E7-BE64-DF71-7B9D603FFE1D}"/>
              </a:ext>
            </a:extLst>
          </p:cNvPr>
          <p:cNvPicPr>
            <a:picLocks noChangeAspect="1"/>
          </p:cNvPicPr>
          <p:nvPr/>
        </p:nvPicPr>
        <p:blipFill>
          <a:blip r:embed="rId3"/>
          <a:stretch>
            <a:fillRect/>
          </a:stretch>
        </p:blipFill>
        <p:spPr>
          <a:xfrm>
            <a:off x="7611630" y="69574"/>
            <a:ext cx="4580370" cy="835067"/>
          </a:xfrm>
          <a:prstGeom prst="rect">
            <a:avLst/>
          </a:prstGeom>
        </p:spPr>
      </p:pic>
      <p:sp>
        <p:nvSpPr>
          <p:cNvPr id="7" name="矩形 6">
            <a:extLst>
              <a:ext uri="{FF2B5EF4-FFF2-40B4-BE49-F238E27FC236}">
                <a16:creationId xmlns:a16="http://schemas.microsoft.com/office/drawing/2014/main" id="{9CDEC75E-3861-02D3-E000-D89DFE27A5F4}"/>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13">
            <a:extLst>
              <a:ext uri="{FF2B5EF4-FFF2-40B4-BE49-F238E27FC236}">
                <a16:creationId xmlns:a16="http://schemas.microsoft.com/office/drawing/2014/main" id="{664B8192-889B-CCC5-F095-6E742DBB6E29}"/>
              </a:ext>
            </a:extLst>
          </p:cNvPr>
          <p:cNvSpPr>
            <a:spLocks noGrp="1"/>
          </p:cNvSpPr>
          <p:nvPr>
            <p:ph type="sldNum" sz="quarter" idx="12"/>
          </p:nvPr>
        </p:nvSpPr>
        <p:spPr>
          <a:xfrm>
            <a:off x="8610600" y="6356350"/>
            <a:ext cx="2743200" cy="365125"/>
          </a:xfrm>
        </p:spPr>
        <p:txBody>
          <a:bodyPr/>
          <a:lstStyle/>
          <a:p>
            <a:fld id="{8539F7DE-D043-4C1B-A99A-5AD622BBCAEB}" type="slidenum">
              <a:rPr lang="zh-TW" altLang="en-US" smtClean="0"/>
              <a:t>97</a:t>
            </a:fld>
            <a:endParaRPr lang="zh-TW" altLang="en-US"/>
          </a:p>
        </p:txBody>
      </p:sp>
      <p:sp>
        <p:nvSpPr>
          <p:cNvPr id="2" name="文字方塊 1">
            <a:extLst>
              <a:ext uri="{FF2B5EF4-FFF2-40B4-BE49-F238E27FC236}">
                <a16:creationId xmlns:a16="http://schemas.microsoft.com/office/drawing/2014/main" id="{B3C21471-0DDF-0769-EACC-A146563A8F0D}"/>
              </a:ext>
            </a:extLst>
          </p:cNvPr>
          <p:cNvSpPr txBox="1"/>
          <p:nvPr/>
        </p:nvSpPr>
        <p:spPr>
          <a:xfrm>
            <a:off x="226854" y="904641"/>
            <a:ext cx="6101080" cy="400110"/>
          </a:xfrm>
          <a:prstGeom prst="rect">
            <a:avLst/>
          </a:prstGeom>
          <a:noFill/>
        </p:spPr>
        <p:txBody>
          <a:bodyPr wrap="square">
            <a:spAutoFit/>
          </a:bodyPr>
          <a:lstStyle/>
          <a:p>
            <a:r>
              <a:rPr lang="en-US" altLang="zh-TW" sz="2000" b="1" dirty="0">
                <a:latin typeface="Times New Roman" panose="02020603050405020304" pitchFamily="18" charset="0"/>
                <a:cs typeface="Times New Roman" panose="02020603050405020304" pitchFamily="18" charset="0"/>
              </a:rPr>
              <a:t>3.Viterbi Decoder Implementation </a:t>
            </a:r>
          </a:p>
        </p:txBody>
      </p:sp>
      <p:sp>
        <p:nvSpPr>
          <p:cNvPr id="4" name="文字方塊 3">
            <a:extLst>
              <a:ext uri="{FF2B5EF4-FFF2-40B4-BE49-F238E27FC236}">
                <a16:creationId xmlns:a16="http://schemas.microsoft.com/office/drawing/2014/main" id="{FCDBE632-2DDB-0A2C-4887-8EB535A71EC0}"/>
              </a:ext>
            </a:extLst>
          </p:cNvPr>
          <p:cNvSpPr txBox="1"/>
          <p:nvPr/>
        </p:nvSpPr>
        <p:spPr>
          <a:xfrm>
            <a:off x="700268" y="1304751"/>
            <a:ext cx="6099858" cy="707886"/>
          </a:xfrm>
          <a:prstGeom prst="rect">
            <a:avLst/>
          </a:prstGeom>
          <a:noFill/>
        </p:spPr>
        <p:txBody>
          <a:bodyPr wrap="square">
            <a:spAutoFit/>
          </a:bodyPr>
          <a:lstStyle/>
          <a:p>
            <a:r>
              <a:rPr lang="en-US" altLang="zh-TW" sz="2000" b="1" dirty="0" err="1">
                <a:latin typeface="Times New Roman" panose="02020603050405020304" pitchFamily="18" charset="0"/>
                <a:cs typeface="Times New Roman" panose="02020603050405020304" pitchFamily="18" charset="0"/>
              </a:rPr>
              <a:t>C.Traceback</a:t>
            </a:r>
            <a:r>
              <a:rPr lang="en-US" altLang="zh-TW" sz="2000" b="1" dirty="0">
                <a:latin typeface="Times New Roman" panose="02020603050405020304" pitchFamily="18" charset="0"/>
                <a:cs typeface="Times New Roman" panose="02020603050405020304" pitchFamily="18" charset="0"/>
              </a:rPr>
              <a:t> Algorithm</a:t>
            </a:r>
          </a:p>
          <a:p>
            <a:pPr marL="800100" lvl="1" indent="-342900">
              <a:buFont typeface="Wingdings" panose="05000000000000000000" pitchFamily="2" charset="2"/>
              <a:buChar char="l"/>
            </a:pPr>
            <a:r>
              <a:rPr lang="en-US" altLang="zh-TW" sz="2000" b="1" dirty="0">
                <a:latin typeface="Times New Roman" panose="02020603050405020304" pitchFamily="18" charset="0"/>
                <a:cs typeface="Times New Roman" panose="02020603050405020304" pitchFamily="18" charset="0"/>
              </a:rPr>
              <a:t>Writing new data (WR) </a:t>
            </a:r>
          </a:p>
        </p:txBody>
      </p:sp>
      <p:pic>
        <p:nvPicPr>
          <p:cNvPr id="6" name="圖片 5">
            <a:extLst>
              <a:ext uri="{FF2B5EF4-FFF2-40B4-BE49-F238E27FC236}">
                <a16:creationId xmlns:a16="http://schemas.microsoft.com/office/drawing/2014/main" id="{5A78D3F8-8981-F069-F8C1-B8D4E52B2E14}"/>
              </a:ext>
            </a:extLst>
          </p:cNvPr>
          <p:cNvPicPr>
            <a:picLocks noChangeAspect="1"/>
          </p:cNvPicPr>
          <p:nvPr/>
        </p:nvPicPr>
        <p:blipFill>
          <a:blip r:embed="rId4"/>
          <a:stretch>
            <a:fillRect/>
          </a:stretch>
        </p:blipFill>
        <p:spPr>
          <a:xfrm>
            <a:off x="2175916" y="2120258"/>
            <a:ext cx="7840169" cy="4601217"/>
          </a:xfrm>
          <a:prstGeom prst="rect">
            <a:avLst/>
          </a:prstGeom>
        </p:spPr>
      </p:pic>
    </p:spTree>
    <p:extLst>
      <p:ext uri="{BB962C8B-B14F-4D97-AF65-F5344CB8AC3E}">
        <p14:creationId xmlns:p14="http://schemas.microsoft.com/office/powerpoint/2010/main" val="9508079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4BD5C-48FA-9E50-7AB7-4AD77F82A6D0}"/>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0FBC2AF5-A2A6-EBDD-5893-85E7EE133679}"/>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003F7928-8979-978A-C9D4-61DF6853C733}"/>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79262241-2410-A8BD-1B26-051C94C5FC94}"/>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98</a:t>
            </a:fld>
            <a:endParaRPr lang="zh-TW" altLang="en-US">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747321DB-71A7-C761-DA5F-CC647290EDFE}"/>
              </a:ext>
            </a:extLst>
          </p:cNvPr>
          <p:cNvSpPr txBox="1"/>
          <p:nvPr/>
        </p:nvSpPr>
        <p:spPr>
          <a:xfrm>
            <a:off x="924560" y="1953237"/>
            <a:ext cx="10342880" cy="1323439"/>
          </a:xfrm>
          <a:prstGeom prst="rect">
            <a:avLst/>
          </a:prstGeom>
          <a:noFill/>
        </p:spPr>
        <p:txBody>
          <a:bodyPr wrap="square">
            <a:spAutoFit/>
          </a:bodyPr>
          <a:lstStyle/>
          <a:p>
            <a:pPr algn="ctr"/>
            <a:r>
              <a:rPr lang="en-US" altLang="zh-TW" sz="4000" b="1" dirty="0">
                <a:latin typeface="Times New Roman" panose="02020603050405020304" pitchFamily="18" charset="0"/>
                <a:cs typeface="Times New Roman" panose="02020603050405020304" pitchFamily="18" charset="0"/>
              </a:rPr>
              <a:t>TRUNCATION EFFECTS IN VITERBI DECODING </a:t>
            </a:r>
          </a:p>
        </p:txBody>
      </p:sp>
      <p:sp>
        <p:nvSpPr>
          <p:cNvPr id="3" name="文字方塊 2">
            <a:extLst>
              <a:ext uri="{FF2B5EF4-FFF2-40B4-BE49-F238E27FC236}">
                <a16:creationId xmlns:a16="http://schemas.microsoft.com/office/drawing/2014/main" id="{CD88B726-E5A1-8E28-2700-0DF4A289E1F7}"/>
              </a:ext>
            </a:extLst>
          </p:cNvPr>
          <p:cNvSpPr txBox="1"/>
          <p:nvPr/>
        </p:nvSpPr>
        <p:spPr>
          <a:xfrm>
            <a:off x="1326303" y="4577924"/>
            <a:ext cx="6100174" cy="646331"/>
          </a:xfrm>
          <a:prstGeom prst="rect">
            <a:avLst/>
          </a:prstGeom>
          <a:noFill/>
        </p:spPr>
        <p:txBody>
          <a:bodyPr wrap="square">
            <a:spAutoFit/>
          </a:bodyPr>
          <a:lstStyle/>
          <a:p>
            <a:pPr algn="l"/>
            <a:r>
              <a:rPr lang="en-US" altLang="zh-TW" b="1" i="0">
                <a:solidFill>
                  <a:srgbClr val="333333"/>
                </a:solidFill>
                <a:effectLst/>
                <a:latin typeface="Times New Roman" panose="02020603050405020304" pitchFamily="18" charset="0"/>
                <a:cs typeface="Times New Roman" panose="02020603050405020304" pitchFamily="18" charset="0"/>
              </a:rPr>
              <a:t>Date of Conference: </a:t>
            </a:r>
            <a:r>
              <a:rPr lang="en-US" altLang="zh-TW" b="0" i="0">
                <a:solidFill>
                  <a:srgbClr val="333333"/>
                </a:solidFill>
                <a:effectLst/>
                <a:latin typeface="Times New Roman" panose="02020603050405020304" pitchFamily="18" charset="0"/>
                <a:cs typeface="Times New Roman" panose="02020603050405020304" pitchFamily="18" charset="0"/>
              </a:rPr>
              <a:t>15-18 October 1989</a:t>
            </a:r>
          </a:p>
          <a:p>
            <a:pPr algn="l"/>
            <a:r>
              <a:rPr lang="en-US" altLang="zh-TW" b="1" i="0">
                <a:solidFill>
                  <a:srgbClr val="333333"/>
                </a:solidFill>
                <a:effectLst/>
                <a:latin typeface="Times New Roman" panose="02020603050405020304" pitchFamily="18" charset="0"/>
                <a:cs typeface="Times New Roman" panose="02020603050405020304" pitchFamily="18" charset="0"/>
              </a:rPr>
              <a:t>Date Added to IEEE </a:t>
            </a:r>
            <a:r>
              <a:rPr lang="en-US" altLang="zh-TW" b="1" i="1">
                <a:solidFill>
                  <a:srgbClr val="333333"/>
                </a:solidFill>
                <a:effectLst/>
                <a:latin typeface="Times New Roman" panose="02020603050405020304" pitchFamily="18" charset="0"/>
                <a:cs typeface="Times New Roman" panose="02020603050405020304" pitchFamily="18" charset="0"/>
              </a:rPr>
              <a:t>Xplore</a:t>
            </a:r>
            <a:r>
              <a:rPr lang="en-US" altLang="zh-TW" b="1" i="0">
                <a:solidFill>
                  <a:srgbClr val="333333"/>
                </a:solidFill>
                <a:effectLst/>
                <a:latin typeface="Times New Roman" panose="02020603050405020304" pitchFamily="18" charset="0"/>
                <a:cs typeface="Times New Roman" panose="02020603050405020304" pitchFamily="18" charset="0"/>
              </a:rPr>
              <a:t>: </a:t>
            </a:r>
            <a:r>
              <a:rPr lang="en-US" altLang="zh-TW" b="0" i="0">
                <a:solidFill>
                  <a:srgbClr val="333333"/>
                </a:solidFill>
                <a:effectLst/>
                <a:latin typeface="Times New Roman" panose="02020603050405020304" pitchFamily="18" charset="0"/>
                <a:cs typeface="Times New Roman" panose="02020603050405020304" pitchFamily="18" charset="0"/>
              </a:rPr>
              <a:t>06 August 2002</a:t>
            </a:r>
            <a:endParaRPr lang="en-US" altLang="zh-TW" b="0" i="0" dirty="0">
              <a:solidFill>
                <a:srgbClr val="333333"/>
              </a:solidFill>
              <a:effectLst/>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1610DF6F-CB93-CC79-5CF2-AAF5A4D16C75}"/>
              </a:ext>
            </a:extLst>
          </p:cNvPr>
          <p:cNvSpPr txBox="1"/>
          <p:nvPr/>
        </p:nvSpPr>
        <p:spPr>
          <a:xfrm>
            <a:off x="3045913" y="3445829"/>
            <a:ext cx="6100174" cy="369332"/>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Robert J. </a:t>
            </a:r>
            <a:r>
              <a:rPr lang="en-US" altLang="zh-TW" dirty="0" err="1">
                <a:latin typeface="Times New Roman" panose="02020603050405020304" pitchFamily="18" charset="0"/>
                <a:cs typeface="Times New Roman" panose="02020603050405020304" pitchFamily="18" charset="0"/>
              </a:rPr>
              <a:t>McEliece</a:t>
            </a:r>
            <a:r>
              <a:rPr lang="en-US" altLang="zh-TW" dirty="0">
                <a:latin typeface="Times New Roman" panose="02020603050405020304" pitchFamily="18" charset="0"/>
                <a:cs typeface="Times New Roman" panose="02020603050405020304" pitchFamily="18" charset="0"/>
              </a:rPr>
              <a:t> and Ivan M. </a:t>
            </a:r>
            <a:r>
              <a:rPr lang="en-US" altLang="zh-TW" dirty="0" err="1">
                <a:latin typeface="Times New Roman" panose="02020603050405020304" pitchFamily="18" charset="0"/>
                <a:cs typeface="Times New Roman" panose="02020603050405020304" pitchFamily="18" charset="0"/>
              </a:rPr>
              <a:t>Onyszchuk</a:t>
            </a:r>
            <a:r>
              <a:rPr lang="en-US" altLang="zh-TW" dirty="0">
                <a:latin typeface="Times New Roman" panose="02020603050405020304" pitchFamily="18" charset="0"/>
                <a:cs typeface="Times New Roman" panose="02020603050405020304" pitchFamily="18" charset="0"/>
              </a:rPr>
              <a:t> </a:t>
            </a:r>
            <a:endParaRPr lang="zh-TW" altLang="en-US" dirty="0">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29DD65A6-ECC8-C84D-7F66-987FCC4BD13F}"/>
              </a:ext>
            </a:extLst>
          </p:cNvPr>
          <p:cNvSpPr txBox="1"/>
          <p:nvPr/>
        </p:nvSpPr>
        <p:spPr>
          <a:xfrm>
            <a:off x="3221665" y="3815161"/>
            <a:ext cx="6103088" cy="369332"/>
          </a:xfrm>
          <a:prstGeom prst="rect">
            <a:avLst/>
          </a:prstGeom>
          <a:noFill/>
        </p:spPr>
        <p:txBody>
          <a:bodyPr wrap="square">
            <a:spAutoFit/>
          </a:bodyPr>
          <a:lstStyle/>
          <a:p>
            <a:pPr algn="ctr"/>
            <a:r>
              <a:rPr lang="en-US" altLang="zh-TW" dirty="0">
                <a:latin typeface="Times New Roman" panose="02020603050405020304" pitchFamily="18" charset="0"/>
                <a:cs typeface="Times New Roman" panose="02020603050405020304" pitchFamily="18" charset="0"/>
              </a:rPr>
              <a:t>California Institute of Technology, Pasadena, CA 91125 </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255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61BB3-A2FC-A27B-03F6-91781D979EF2}"/>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56283582-419C-3E05-7D52-D6B6EA47AA4B}"/>
              </a:ext>
            </a:extLst>
          </p:cNvPr>
          <p:cNvPicPr>
            <a:picLocks noChangeAspect="1"/>
          </p:cNvPicPr>
          <p:nvPr/>
        </p:nvPicPr>
        <p:blipFill>
          <a:blip r:embed="rId3"/>
          <a:stretch>
            <a:fillRect/>
          </a:stretch>
        </p:blipFill>
        <p:spPr>
          <a:xfrm>
            <a:off x="7611630" y="69574"/>
            <a:ext cx="4580370" cy="835067"/>
          </a:xfrm>
          <a:prstGeom prst="rect">
            <a:avLst/>
          </a:prstGeom>
        </p:spPr>
      </p:pic>
      <p:sp>
        <p:nvSpPr>
          <p:cNvPr id="5" name="矩形 4">
            <a:extLst>
              <a:ext uri="{FF2B5EF4-FFF2-40B4-BE49-F238E27FC236}">
                <a16:creationId xmlns:a16="http://schemas.microsoft.com/office/drawing/2014/main" id="{D86A9375-1324-540D-7C6A-B6A26C227015}"/>
              </a:ext>
            </a:extLst>
          </p:cNvPr>
          <p:cNvSpPr/>
          <p:nvPr/>
        </p:nvSpPr>
        <p:spPr>
          <a:xfrm flipV="1">
            <a:off x="0" y="852122"/>
            <a:ext cx="12192000" cy="52520"/>
          </a:xfrm>
          <a:prstGeom prst="rect">
            <a:avLst/>
          </a:prstGeom>
          <a:solidFill>
            <a:srgbClr val="1A2D57"/>
          </a:solidFill>
          <a:ln>
            <a:solidFill>
              <a:srgbClr val="1A2D5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Times New Roman" panose="02020603050405020304" pitchFamily="18" charset="0"/>
              <a:cs typeface="Times New Roman" panose="02020603050405020304" pitchFamily="18" charset="0"/>
            </a:endParaRPr>
          </a:p>
        </p:txBody>
      </p:sp>
      <p:sp>
        <p:nvSpPr>
          <p:cNvPr id="14" name="投影片編號版面配置區 13">
            <a:extLst>
              <a:ext uri="{FF2B5EF4-FFF2-40B4-BE49-F238E27FC236}">
                <a16:creationId xmlns:a16="http://schemas.microsoft.com/office/drawing/2014/main" id="{EBE43BE6-EED4-0126-6161-5DF661EFA202}"/>
              </a:ext>
            </a:extLst>
          </p:cNvPr>
          <p:cNvSpPr>
            <a:spLocks noGrp="1"/>
          </p:cNvSpPr>
          <p:nvPr>
            <p:ph type="sldNum" sz="quarter" idx="12"/>
          </p:nvPr>
        </p:nvSpPr>
        <p:spPr/>
        <p:txBody>
          <a:bodyPr/>
          <a:lstStyle/>
          <a:p>
            <a:fld id="{8539F7DE-D043-4C1B-A99A-5AD622BBCAEB}" type="slidenum">
              <a:rPr lang="zh-TW" altLang="en-US" smtClean="0">
                <a:latin typeface="Times New Roman" panose="02020603050405020304" pitchFamily="18" charset="0"/>
                <a:cs typeface="Times New Roman" panose="02020603050405020304" pitchFamily="18" charset="0"/>
              </a:rPr>
              <a:t>99</a:t>
            </a:fld>
            <a:endParaRPr lang="zh-TW" altLang="en-US">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11B410E1-50E7-BB73-B2C9-40B44B9A239A}"/>
              </a:ext>
            </a:extLst>
          </p:cNvPr>
          <p:cNvPicPr>
            <a:picLocks noChangeAspect="1"/>
          </p:cNvPicPr>
          <p:nvPr/>
        </p:nvPicPr>
        <p:blipFill>
          <a:blip r:embed="rId4"/>
          <a:stretch>
            <a:fillRect/>
          </a:stretch>
        </p:blipFill>
        <p:spPr>
          <a:xfrm>
            <a:off x="5020468" y="1132187"/>
            <a:ext cx="5182323" cy="5725813"/>
          </a:xfrm>
          <a:prstGeom prst="rect">
            <a:avLst/>
          </a:prstGeom>
        </p:spPr>
      </p:pic>
      <p:sp>
        <p:nvSpPr>
          <p:cNvPr id="11" name="文字方塊 10">
            <a:extLst>
              <a:ext uri="{FF2B5EF4-FFF2-40B4-BE49-F238E27FC236}">
                <a16:creationId xmlns:a16="http://schemas.microsoft.com/office/drawing/2014/main" id="{A77D1C64-9852-0E19-2D4B-0945C35EA393}"/>
              </a:ext>
            </a:extLst>
          </p:cNvPr>
          <p:cNvSpPr txBox="1"/>
          <p:nvPr/>
        </p:nvSpPr>
        <p:spPr>
          <a:xfrm>
            <a:off x="453294" y="1872734"/>
            <a:ext cx="6103088" cy="369332"/>
          </a:xfrm>
          <a:prstGeom prst="rect">
            <a:avLst/>
          </a:prstGeom>
          <a:noFill/>
        </p:spPr>
        <p:txBody>
          <a:bodyPr wrap="square">
            <a:spAutoFit/>
          </a:bodyPr>
          <a:lstStyle/>
          <a:p>
            <a:r>
              <a:rPr lang="en-US" altLang="zh-TW" dirty="0"/>
              <a:t>TABLE 1. Truncation Lengths for Rate 1/n Codes </a:t>
            </a:r>
            <a:endParaRPr lang="zh-TW" altLang="en-US" dirty="0"/>
          </a:p>
        </p:txBody>
      </p:sp>
    </p:spTree>
    <p:extLst>
      <p:ext uri="{BB962C8B-B14F-4D97-AF65-F5344CB8AC3E}">
        <p14:creationId xmlns:p14="http://schemas.microsoft.com/office/powerpoint/2010/main" val="16996049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13295</Words>
  <Application>Microsoft Office PowerPoint</Application>
  <PresentationFormat>寬螢幕</PresentationFormat>
  <Paragraphs>991</Paragraphs>
  <Slides>138</Slides>
  <Notes>71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138</vt:i4>
      </vt:variant>
    </vt:vector>
  </HeadingPairs>
  <TitlesOfParts>
    <vt:vector size="149" baseType="lpstr">
      <vt:lpstr>Inter</vt:lpstr>
      <vt:lpstr>Menlo</vt:lpstr>
      <vt:lpstr>標楷體</vt:lpstr>
      <vt:lpstr>Arial</vt:lpstr>
      <vt:lpstr>Calibri</vt:lpstr>
      <vt:lpstr>Calibri Light</vt:lpstr>
      <vt:lpstr>Cambria Math</vt:lpstr>
      <vt:lpstr>The Serif Hand Black</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lichuan hsu</cp:lastModifiedBy>
  <cp:revision>173</cp:revision>
  <dcterms:created xsi:type="dcterms:W3CDTF">2025-01-25T04:23:31Z</dcterms:created>
  <dcterms:modified xsi:type="dcterms:W3CDTF">2025-02-17T05:48:19Z</dcterms:modified>
</cp:coreProperties>
</file>